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7" r:id="rId2"/>
  </p:sldMasterIdLst>
  <p:notesMasterIdLst>
    <p:notesMasterId r:id="rId31"/>
  </p:notesMasterIdLst>
  <p:handoutMasterIdLst>
    <p:handoutMasterId r:id="rId32"/>
  </p:handoutMasterIdLst>
  <p:sldIdLst>
    <p:sldId id="257" r:id="rId3"/>
    <p:sldId id="258" r:id="rId4"/>
    <p:sldId id="294" r:id="rId5"/>
    <p:sldId id="259" r:id="rId6"/>
    <p:sldId id="261" r:id="rId7"/>
    <p:sldId id="263" r:id="rId8"/>
    <p:sldId id="267" r:id="rId9"/>
    <p:sldId id="265" r:id="rId10"/>
    <p:sldId id="295" r:id="rId11"/>
    <p:sldId id="268" r:id="rId12"/>
    <p:sldId id="286" r:id="rId13"/>
    <p:sldId id="302" r:id="rId14"/>
    <p:sldId id="303" r:id="rId15"/>
    <p:sldId id="304" r:id="rId16"/>
    <p:sldId id="270" r:id="rId17"/>
    <p:sldId id="271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2" r:id="rId26"/>
    <p:sldId id="284" r:id="rId27"/>
    <p:sldId id="285" r:id="rId28"/>
    <p:sldId id="283" r:id="rId29"/>
    <p:sldId id="291" r:id="rId30"/>
  </p:sldIdLst>
  <p:sldSz cx="9144000" cy="6858000" type="screen4x3"/>
  <p:notesSz cx="9601200" cy="7315200"/>
  <p:embeddedFontLs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0000"/>
    <a:srgbClr val="3333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7" autoAdjust="0"/>
    <p:restoredTop sz="90929"/>
  </p:normalViewPr>
  <p:slideViewPr>
    <p:cSldViewPr>
      <p:cViewPr varScale="1">
        <p:scale>
          <a:sx n="71" d="100"/>
          <a:sy n="71" d="100"/>
        </p:scale>
        <p:origin x="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0EC1C07B-0FD2-4AB2-97BD-8615B28B8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F21C1ABD-B336-4CD3-A63F-E395787A0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850188-933F-4142-B55B-95717C04DD8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920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285A0-4547-45F4-A73E-ED8654BD0AD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304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6748A-A1BE-4061-B28F-4F9FA412329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97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D009F-218E-49F5-B550-E0A92FB0104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341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by instructor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124 - Lecture 0 - Course Overview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EC0183-73D3-4F2C-BBF1-786CD4B170DD}" type="slidenum">
              <a:rPr 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by instructor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124 - Lecture 0 - Course Overview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EC0183-73D3-4F2C-BBF1-786CD4B170DD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2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by instructor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124 - Lecture 0 - Course Overview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EC0183-73D3-4F2C-BBF1-786CD4B170DD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76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669CF-2643-4332-B79C-9EBBB535EF1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268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1719-728A-4483-B785-605BBE3F5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39FBC-9982-4BCE-9B9F-602AC350F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E6083-2450-4396-A341-32A9EE18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2" y="1905004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51" y="4344992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035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92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500" b="0" i="1" u="none" strike="noStrike" kern="0" cap="none" spc="-113" normalizeH="0" baseline="0" noProof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</a:schemeClr>
                    </a:gs>
                    <a:gs pos="5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6291089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4"/>
            <a:ext cx="8382000" cy="16019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51647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7"/>
            <a:ext cx="8382000" cy="16019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618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9646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44366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844366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20810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38673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063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13868-44AC-4221-8AD0-2CB2E1857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02194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5"/>
            <a:ext cx="8382000" cy="1601977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74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5"/>
            <a:ext cx="8382000" cy="1601977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1571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92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500" b="0" i="1" u="none" strike="noStrike" kern="0" cap="none" spc="-113" normalizeH="0" baseline="0" noProof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</a:schemeClr>
                    </a:gs>
                    <a:gs pos="5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5779124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444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93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019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552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37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00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B5CF9-4612-45C2-BE48-FD22EC1F8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56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4045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0249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493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00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54232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120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CACFD1">
                  <a:lumMod val="75000"/>
                </a:srgbClr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9732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282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00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626A4-383F-4DFF-A2DA-8DF8FB0D1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5630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4907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47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077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965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5281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3083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4582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6344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00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15FB-04AA-4711-9AF2-3F995057F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714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2583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773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9513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1039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8063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02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8143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1641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35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46027-10AC-4BBA-87E6-7FC2C1326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313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549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8330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6581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5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90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None/>
              <a:defRPr sz="900">
                <a:solidFill>
                  <a:schemeClr val="bg1"/>
                </a:solidFill>
              </a:defRPr>
            </a:lvl4pPr>
            <a:lvl5pPr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8382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4601" y="762003"/>
            <a:ext cx="3937000" cy="1523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200">
                <a:solidFill>
                  <a:schemeClr val="bg1"/>
                </a:solidFill>
              </a:defRPr>
            </a:lvl3pPr>
            <a:lvl4pPr>
              <a:buNone/>
              <a:defRPr sz="1200">
                <a:solidFill>
                  <a:schemeClr val="bg1"/>
                </a:solidFill>
              </a:defRPr>
            </a:lvl4pPr>
            <a:lvl5pPr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912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51642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4109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62D8-6662-4AFD-BC1C-C02941664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FA857-218D-4949-84F0-29844F73C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75482-2EFE-460A-A33A-44BE1D613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6D91A3F-DA50-4724-8709-74F6CE197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90"/>
            <a:ext cx="83820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9"/>
            <a:ext cx="8382000" cy="160197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0115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31" r:id="rId44"/>
    <p:sldLayoutId id="2147483732" r:id="rId45"/>
    <p:sldLayoutId id="2147483733" r:id="rId46"/>
    <p:sldLayoutId id="2147483734" r:id="rId47"/>
    <p:sldLayoutId id="2147483735" r:id="rId48"/>
    <p:sldLayoutId id="2147483736" r:id="rId49"/>
    <p:sldLayoutId id="2147483737" r:id="rId50"/>
    <p:sldLayoutId id="2147483738" r:id="rId51"/>
    <p:sldLayoutId id="2147483739" r:id="rId52"/>
    <p:sldLayoutId id="2147483740" r:id="rId53"/>
    <p:sldLayoutId id="2147483741" r:id="rId54"/>
    <p:sldLayoutId id="2147483742" r:id="rId55"/>
    <p:sldLayoutId id="2147483743" r:id="rId56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297656" indent="-297656" algn="l" defTabSz="685772" rtl="0" eaLnBrk="1" latinLnBrk="0" hangingPunct="1">
        <a:lnSpc>
          <a:spcPct val="90000"/>
        </a:lnSpc>
        <a:spcBef>
          <a:spcPct val="20000"/>
        </a:spcBef>
        <a:buFontTx/>
        <a:buBlip>
          <a:blip r:embed="rId5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97656" algn="l" defTabSz="685772" rtl="0" eaLnBrk="1" latinLnBrk="0" hangingPunct="1">
        <a:lnSpc>
          <a:spcPct val="90000"/>
        </a:lnSpc>
        <a:spcBef>
          <a:spcPct val="20000"/>
        </a:spcBef>
        <a:buFontTx/>
        <a:buBlip>
          <a:blip r:embed="rId6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66" indent="-258366" algn="l" defTabSz="685772" rtl="0" eaLnBrk="1" latinLnBrk="0" hangingPunct="1">
        <a:lnSpc>
          <a:spcPct val="90000"/>
        </a:lnSpc>
        <a:spcBef>
          <a:spcPct val="20000"/>
        </a:spcBef>
        <a:buFontTx/>
        <a:buBlip>
          <a:blip r:embed="rId60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FontTx/>
        <a:buBlip>
          <a:blip r:embed="rId60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FontTx/>
        <a:buBlip>
          <a:blip r:embed="rId60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SPICE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imulation </a:t>
            </a:r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dirty="0"/>
              <a:t>rogram with </a:t>
            </a: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ntegrated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ircuit 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en-US" sz="2800" dirty="0"/>
              <a:t>mphasis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52400" y="16002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Originally developed </a:t>
            </a:r>
            <a:r>
              <a:rPr lang="en-US" sz="2800" dirty="0"/>
              <a:t>at EE Berkeley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Uses mathematical models to describe circuit elements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SPICE3</a:t>
            </a:r>
            <a:r>
              <a:rPr lang="en-US" sz="2800" dirty="0"/>
              <a:t> is the latest variant.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/>
              <a:t>- 	It allows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DC and time transient analysis of nonlinear circuits</a:t>
            </a:r>
            <a:r>
              <a:rPr lang="en-US" dirty="0"/>
              <a:t> (transistors, diodes, capacitors, etc., also digital circuitry)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/>
              <a:t>-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	Command line</a:t>
            </a:r>
            <a:r>
              <a:rPr lang="en-US" dirty="0"/>
              <a:t> driven interface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/>
              <a:t>- 	Available in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public domain</a:t>
            </a:r>
            <a:r>
              <a:rPr lang="en-US" dirty="0"/>
              <a:t> (written in C)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/>
              <a:t>- 	Has become de-facto the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industry standard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/>
              <a:t>-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	Many spin-offs</a:t>
            </a:r>
            <a:r>
              <a:rPr lang="en-US" dirty="0"/>
              <a:t> exist (use modified SPICE2 or SPICE3 as their engine), such as HSPICE, PSPICE, </a:t>
            </a:r>
            <a:r>
              <a:rPr lang="en-US" dirty="0" err="1"/>
              <a:t>WinSPICE</a:t>
            </a:r>
            <a:r>
              <a:rPr lang="en-US" dirty="0"/>
              <a:t> (commercial)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78880-4ACA-4B69-930C-3655F66EF5B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Prefixes are </a:t>
            </a:r>
            <a:r>
              <a:rPr lang="en-US" sz="4000" i="1" smtClean="0"/>
              <a:t>case insensitive</a:t>
            </a:r>
            <a:r>
              <a:rPr lang="en-US" sz="4000" smtClean="0"/>
              <a:t>: T = t, G = g, and so 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 = terra = 10</a:t>
            </a:r>
            <a:r>
              <a:rPr lang="en-US" sz="2400" baseline="30000" smtClean="0"/>
              <a:t>12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 = giga = 10</a:t>
            </a:r>
            <a:r>
              <a:rPr lang="en-US" sz="2400" baseline="30000" smtClean="0"/>
              <a:t>9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MEG = meg = 10</a:t>
            </a:r>
            <a:r>
              <a:rPr lang="en-US" sz="2400" baseline="30000" smtClean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K = kilo = 10</a:t>
            </a:r>
            <a:r>
              <a:rPr lang="en-US" sz="2400" baseline="30000" smtClean="0"/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 = milli = 10</a:t>
            </a:r>
            <a:r>
              <a:rPr lang="en-US" sz="2400" baseline="30000" smtClean="0"/>
              <a:t>-3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 = micro = 10</a:t>
            </a:r>
            <a:r>
              <a:rPr lang="en-US" sz="2400" baseline="30000" smtClean="0"/>
              <a:t>-6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 = nano = 10</a:t>
            </a:r>
            <a:r>
              <a:rPr lang="en-US" sz="2400" baseline="30000" smtClean="0"/>
              <a:t>-9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 = pico = 10</a:t>
            </a:r>
            <a:r>
              <a:rPr lang="en-US" sz="2400" baseline="30000" smtClean="0"/>
              <a:t>-12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 = femto = 10</a:t>
            </a:r>
            <a:r>
              <a:rPr lang="en-US" sz="2400" baseline="30000" smtClean="0"/>
              <a:t>-15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0000FF"/>
                </a:solidFill>
                <a:latin typeface="Arial" charset="0"/>
              </a:rPr>
              <a:t>No need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Arial" charset="0"/>
              </a:rPr>
              <a:t>to enter units</a:t>
            </a:r>
            <a:r>
              <a:rPr lang="en-US" sz="2400" smtClean="0"/>
              <a:t>, they are assumed (e.g. “1M” is 1mV if entered for voltage, 1ms if entered for time, etc.)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8572EF-B0C1-4866-AAA0-81A6055CC6D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Few gotchas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6200" y="11430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“M” and “m” are interpreted the same by SPICE.  Thus, a resistor value of 10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M</a:t>
            </a:r>
            <a:r>
              <a:rPr lang="en-US" sz="2800"/>
              <a:t> is the same as 10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m</a:t>
            </a:r>
            <a:r>
              <a:rPr lang="en-US" sz="2800"/>
              <a:t> (ten milliohms)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Use 10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MEG</a:t>
            </a:r>
            <a:r>
              <a:rPr lang="en-US"/>
              <a:t> (or 10E6) to specify ten megohms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Do not enter “1F” or “1f” as the capacitance for a one-farad capacitor (enter “1”).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“F” and “f” designate the prefix femto</a:t>
            </a:r>
            <a:r>
              <a:rPr lang="en-US" sz="2800"/>
              <a:t> (10</a:t>
            </a:r>
            <a:r>
              <a:rPr lang="en-US" sz="2800" baseline="30000"/>
              <a:t>-15</a:t>
            </a:r>
            <a:r>
              <a:rPr lang="en-US" sz="2800"/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When simulating astable circuits (multivibrator), specify some small nonzero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initial voltage in the positive feedback</a:t>
            </a:r>
            <a:r>
              <a:rPr lang="en-US" sz="2800"/>
              <a:t> to seed the oscillations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pic>
        <p:nvPicPr>
          <p:cNvPr id="3277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5715000"/>
            <a:ext cx="2590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12"/>
          <p:cNvSpPr txBox="1">
            <a:spLocks noChangeArrowheads="1"/>
          </p:cNvSpPr>
          <p:nvPr/>
        </p:nvSpPr>
        <p:spPr bwMode="auto">
          <a:xfrm>
            <a:off x="169863" y="5791200"/>
            <a:ext cx="4402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Initial conditions</a:t>
            </a:r>
            <a:r>
              <a:rPr lang="en-US"/>
              <a:t> SPICE directive</a:t>
            </a:r>
          </a:p>
        </p:txBody>
      </p:sp>
      <p:sp>
        <p:nvSpPr>
          <p:cNvPr id="32774" name="Line 13"/>
          <p:cNvSpPr>
            <a:spLocks noChangeShapeType="1"/>
          </p:cNvSpPr>
          <p:nvPr/>
        </p:nvSpPr>
        <p:spPr bwMode="auto">
          <a:xfrm flipV="1">
            <a:off x="4572000" y="5867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3AA4E7-3692-4FD8-9D51-02E366B2197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640" y="0"/>
            <a:ext cx="5134707" cy="533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Nodal Analysis Example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" y="8340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561" y="715267"/>
                <a:ext cx="8797761" cy="600914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For the adjacent circuit shown, solve for voltages</a:t>
                </a:r>
              </a:p>
              <a:p>
                <a:r>
                  <a:rPr lang="en-US" sz="18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v</a:t>
                </a:r>
                <a:r>
                  <a:rPr lang="en-US" sz="18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1</a:t>
                </a:r>
                <a:r>
                  <a:rPr lang="en-US" sz="18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and v</a:t>
                </a:r>
                <a:r>
                  <a:rPr lang="en-US" sz="18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8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using KCL nodal analysis.</a:t>
                </a:r>
              </a:p>
              <a:p>
                <a:endParaRPr lang="en-US" sz="1800" dirty="0" smtClean="0">
                  <a:solidFill>
                    <a:srgbClr val="000000"/>
                  </a:solidFill>
                </a:endParaRPr>
              </a:p>
              <a:p>
                <a:endParaRPr lang="en-US" sz="1800" dirty="0" smtClean="0">
                  <a:solidFill>
                    <a:srgbClr val="000000"/>
                  </a:solidFill>
                </a:endParaRPr>
              </a:p>
              <a:p>
                <a:endParaRPr lang="en-US" sz="1800" dirty="0" smtClean="0">
                  <a:solidFill>
                    <a:srgbClr val="000000"/>
                  </a:solidFill>
                </a:endParaRP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Node v</a:t>
                </a:r>
                <a:r>
                  <a:rPr lang="en-US" sz="1600" b="1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: i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1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=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i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+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i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3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.   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s1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– 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)/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R1 =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/R2 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–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3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)/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R3.</a:t>
                </a: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1600" baseline="-250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1600" baseline="-250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den>
                      </m:f>
                      <m: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1600" baseline="-250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den>
                      </m:f>
                      <m: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1600" baseline="-250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1600" baseline="-250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1600" i="1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1600" baseline="-2500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</a:rPr>
                        <m:t>2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</a:rPr>
                        <m:t>3</m:t>
                      </m:r>
                      <m: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1600" baseline="-250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1600" baseline="-250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den>
                      </m:f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(Equation 1): To simplify,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scale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1000.  17.1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5.00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3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160.</a:t>
                </a:r>
                <a:endParaRPr lang="en-US" sz="16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Node </a:t>
                </a:r>
                <a:r>
                  <a:rPr lang="en-US" sz="1600" b="1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="1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I3 + I5 = I4.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Va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600" dirty="0" err="1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Vb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)/R3 + (V2 – </a:t>
                </a:r>
                <a:r>
                  <a:rPr lang="en-US" sz="1600" dirty="0" err="1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Vb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)/R5 = </a:t>
                </a:r>
                <a:r>
                  <a:rPr lang="en-US" sz="1600" dirty="0" err="1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Vb</a:t>
                </a: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/R4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i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3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+ i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5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= i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4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.    </a:t>
                </a: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 smtClean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– 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3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)/R3 + (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- 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s2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)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/R5 =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3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/R4.</a:t>
                </a: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1600" baseline="-2500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</a:rPr>
                        <m:t>2</m:t>
                      </m:r>
                      <m: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</a:rPr>
                        <m:t>v</m:t>
                      </m:r>
                      <m:r>
                        <a:rPr lang="en-US" sz="1600" baseline="-250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3</m:t>
                      </m:r>
                      <m: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ea typeface="Calibri" panose="020F0502020204030204" pitchFamily="34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sz="1600" baseline="-2500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s</m:t>
                          </m:r>
                          <m:r>
                            <a:rPr lang="en-US" sz="1600" baseline="-2500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den>
                      </m:f>
                      <m:r>
                        <a:rPr lang="en-US" sz="16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</m:t>
                      </m:r>
                    </m:oMath>
                  </m:oMathPara>
                </a14:m>
                <a:endParaRPr lang="en-US" sz="1600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2): To simplify,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scale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1000.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-5.00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16.9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3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109.</a:t>
                </a:r>
                <a:endParaRPr lang="en-US" sz="16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Simultaneous Solutions: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12.3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V. </a:t>
                </a:r>
                <a:r>
                  <a:rPr lang="en-US" sz="16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v</a:t>
                </a:r>
                <a:r>
                  <a:rPr lang="en-US" sz="1600" baseline="-250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3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10.0 </a:t>
                </a:r>
                <a:r>
                  <a:rPr lang="en-US" sz="16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1" y="715267"/>
                <a:ext cx="8797761" cy="6009146"/>
              </a:xfrm>
              <a:prstGeom prst="rect">
                <a:avLst/>
              </a:prstGeom>
              <a:blipFill rotWithShape="0">
                <a:blip r:embed="rId3"/>
                <a:stretch>
                  <a:fillRect l="-207" t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74" y="780344"/>
            <a:ext cx="3516922" cy="17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5243"/>
            <a:ext cx="6616947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Nodal Analysis Example (Continued)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" y="8340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119" y="5921070"/>
            <a:ext cx="8797761" cy="3385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LTspice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.op (Operating Point) analysis solves for all voltages and currents in &lt; 2 seconds.</a:t>
            </a:r>
            <a:endParaRPr lang="en-US" sz="16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49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5243"/>
            <a:ext cx="6616947" cy="5334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LTspice</a:t>
            </a:r>
            <a:r>
              <a:rPr lang="en-US" dirty="0" smtClean="0"/>
              <a:t> DC Sweep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" y="8340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33" y="5413860"/>
            <a:ext cx="8797761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LTspice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.step </a:t>
            </a:r>
            <a:r>
              <a:rPr lang="en-US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sweeps parameter R from 0.1 </a:t>
            </a:r>
            <a:r>
              <a:rPr lang="el-GR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to 100 </a:t>
            </a:r>
            <a:r>
              <a:rPr lang="el-GR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 0.1 </a:t>
            </a:r>
            <a:r>
              <a:rPr lang="el-GR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steps, determining voltages and currents at each 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Plot pane allows viewing of all voltages and currents, and expressions, which is the above example is p = </a:t>
            </a:r>
            <a:r>
              <a:rPr lang="en-US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baseline="-250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en-US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Cursors allow reading of data point values and differences between data point values.</a:t>
            </a:r>
            <a:endParaRPr lang="en-US" sz="16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" y="624675"/>
            <a:ext cx="9079413" cy="45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2345" y="3636099"/>
            <a:ext cx="4738255" cy="311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76200" y="11430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We will look at how to setup two examples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dirty="0"/>
              <a:t>Example1: </a:t>
            </a:r>
            <a:r>
              <a:rPr lang="en-US" sz="2800" dirty="0" smtClean="0"/>
              <a:t>crossover corrected push-pull amp (ex6.10)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dirty="0"/>
              <a:t>Example2: active </a:t>
            </a:r>
            <a:r>
              <a:rPr lang="en-US" sz="2800" dirty="0" smtClean="0"/>
              <a:t>filter</a:t>
            </a:r>
            <a:endParaRPr lang="en-US" sz="2800" dirty="0"/>
          </a:p>
          <a:p>
            <a:pPr marL="285750" indent="-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/>
              <a:t>Any 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additional files </a:t>
            </a:r>
            <a:r>
              <a:rPr lang="en-US" sz="2800" dirty="0"/>
              <a:t>not included </a:t>
            </a:r>
            <a:r>
              <a:rPr lang="en-US" sz="2800" dirty="0" smtClean="0"/>
              <a:t>with </a:t>
            </a:r>
            <a:r>
              <a:rPr lang="en-US" sz="2800" dirty="0"/>
              <a:t>LTspice but required for </a:t>
            </a:r>
            <a:r>
              <a:rPr lang="en-US" sz="2800" dirty="0" smtClean="0"/>
              <a:t>this course are </a:t>
            </a:r>
            <a:r>
              <a:rPr lang="en-US" sz="2800" dirty="0"/>
              <a:t>found under Spice models 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on the Blackboard</a:t>
            </a:r>
            <a:r>
              <a:rPr lang="en-US" sz="2800" dirty="0"/>
              <a:t>. 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Two examples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FFB20C-8C2E-445F-9EE7-4C01D566109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990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76200" y="3705761"/>
            <a:ext cx="3352800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First</a:t>
            </a:r>
            <a:r>
              <a:rPr lang="en-US" sz="2000" dirty="0"/>
              <a:t>, create the circuit (you may want to use Ctrl-E, Ctrl-R to mirror and rotate the symbols for </a:t>
            </a:r>
            <a:r>
              <a:rPr lang="en-US" sz="2000" dirty="0" smtClean="0"/>
              <a:t>best </a:t>
            </a:r>
            <a:r>
              <a:rPr lang="en-US" sz="2000" dirty="0"/>
              <a:t>orientation)</a:t>
            </a:r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1219200" y="3048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843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5334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Line 11"/>
          <p:cNvSpPr>
            <a:spLocks noChangeShapeType="1"/>
          </p:cNvSpPr>
          <p:nvPr/>
        </p:nvSpPr>
        <p:spPr bwMode="auto">
          <a:xfrm flipV="1">
            <a:off x="4953000" y="5410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B1A928-E9B7-4B41-8A36-41D88AB6ABF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6200" y="762000"/>
            <a:ext cx="4953000" cy="1311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Next</a:t>
            </a:r>
            <a:r>
              <a:rPr lang="en-US" sz="2000" dirty="0"/>
              <a:t>, specify component values for </a:t>
            </a:r>
            <a:r>
              <a:rPr lang="en-US" sz="2000" dirty="0" smtClean="0"/>
              <a:t>resistors, DC voltages by </a:t>
            </a:r>
            <a:r>
              <a:rPr lang="en-US" sz="2000" dirty="0"/>
              <a:t>right-clicking on the elements (be careful, sometimes you may click on the name thinking you are changing the value).</a:t>
            </a: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18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0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11"/>
          <p:cNvSpPr>
            <a:spLocks noChangeShapeType="1"/>
          </p:cNvSpPr>
          <p:nvPr/>
        </p:nvSpPr>
        <p:spPr bwMode="auto">
          <a:xfrm flipH="1" flipV="1">
            <a:off x="4191000" y="4724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2236" y="3429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6200" y="76201"/>
            <a:ext cx="6096000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First example </a:t>
            </a:r>
            <a:r>
              <a:rPr lang="en-US" dirty="0" smtClean="0"/>
              <a:t>demonstrates transient analysis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2209800"/>
            <a:ext cx="56769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Assigning Vin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6200" y="11430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Right-click on Vin, then click Advanced. You will see a window like this. Choose </a:t>
            </a:r>
            <a:r>
              <a:rPr lang="en-US" sz="2800" dirty="0" smtClean="0"/>
              <a:t>SINE </a:t>
            </a:r>
            <a:r>
              <a:rPr lang="en-US" sz="2800" dirty="0"/>
              <a:t>Function.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5257800" y="4267200"/>
            <a:ext cx="1933543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Enter:</a:t>
            </a:r>
          </a:p>
          <a:p>
            <a:r>
              <a:rPr lang="en-US" sz="1600" dirty="0" smtClean="0"/>
              <a:t>DC offset[V] : </a:t>
            </a:r>
            <a:r>
              <a:rPr lang="en-US" sz="1600" dirty="0"/>
              <a:t>0</a:t>
            </a:r>
          </a:p>
          <a:p>
            <a:r>
              <a:rPr lang="en-US" sz="1600" dirty="0" err="1" smtClean="0"/>
              <a:t>Amplitudep</a:t>
            </a:r>
            <a:r>
              <a:rPr lang="en-US" sz="1600" dirty="0" smtClean="0"/>
              <a:t>[V]: 0.05</a:t>
            </a:r>
            <a:endParaRPr lang="en-US" sz="1600" dirty="0"/>
          </a:p>
          <a:p>
            <a:r>
              <a:rPr lang="en-US" sz="1600" dirty="0" smtClean="0"/>
              <a:t>Freq[Hz]: 100</a:t>
            </a:r>
            <a:endParaRPr lang="en-US" sz="1600" dirty="0"/>
          </a:p>
          <a:p>
            <a:r>
              <a:rPr lang="en-US" sz="1600" dirty="0" err="1" smtClean="0"/>
              <a:t>Tdelay</a:t>
            </a:r>
            <a:r>
              <a:rPr lang="en-US" sz="1600" dirty="0" smtClean="0"/>
              <a:t>[s]: 20m</a:t>
            </a:r>
            <a:endParaRPr lang="en-US" sz="1600" dirty="0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H="1" flipV="1">
            <a:off x="4572000" y="4419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 flipH="1">
            <a:off x="4572000" y="4648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2FE286-6EE7-487E-B3B7-FD18B6CD616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Assigning Diodes and Transistors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-76200" y="990600"/>
            <a:ext cx="9067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	If you do not assign diode and transistors, LTspice will use some default models. It may be OK for a simple circuit like the one we are looking at. Real-life situations require more accurate model specific to the actual component being used. </a:t>
            </a:r>
            <a:r>
              <a:rPr lang="en-US" sz="2800" dirty="0" smtClean="0"/>
              <a:t>E.g. to </a:t>
            </a:r>
            <a:r>
              <a:rPr lang="en-US" sz="2800" dirty="0"/>
              <a:t>assign a specific diode model, right-click on it, then click “Pick New Diode” and choose IN914.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29050"/>
            <a:ext cx="26574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Line 5"/>
          <p:cNvSpPr>
            <a:spLocks noChangeShapeType="1"/>
          </p:cNvSpPr>
          <p:nvPr/>
        </p:nvSpPr>
        <p:spPr bwMode="auto">
          <a:xfrm flipH="1" flipV="1">
            <a:off x="2895600" y="489585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886200"/>
            <a:ext cx="51244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8077200" y="3810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3765550" y="4968875"/>
            <a:ext cx="838200" cy="228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2D804-10CB-4660-8CCA-F9BAACBDA4B5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Assigning Transistors and </a:t>
            </a:r>
            <a:r>
              <a:rPr lang="en-US" dirty="0" err="1" smtClean="0">
                <a:solidFill>
                  <a:srgbClr val="FF0000"/>
                </a:solidFill>
              </a:rPr>
              <a:t>opamp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6200" y="9906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Similarly, </a:t>
            </a:r>
            <a:r>
              <a:rPr lang="en-US" sz="2800" dirty="0" smtClean="0"/>
              <a:t>assign the transistors </a:t>
            </a:r>
            <a:r>
              <a:rPr lang="en-US" sz="2800" dirty="0"/>
              <a:t>to be </a:t>
            </a:r>
            <a:r>
              <a:rPr lang="en-US" sz="2800" dirty="0" smtClean="0"/>
              <a:t>2N3904 and 2N3906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Note: you will find some familiar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components </a:t>
            </a:r>
            <a:r>
              <a:rPr lang="en-US" sz="2800" dirty="0"/>
              <a:t>missing (e.g. LM741 op-amp); you </a:t>
            </a:r>
            <a:r>
              <a:rPr lang="en-US" sz="2800" dirty="0" smtClean="0"/>
              <a:t>have to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add </a:t>
            </a:r>
            <a:r>
              <a:rPr lang="en-US" sz="2800" dirty="0"/>
              <a:t>them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to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LTspice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All major manufacturers will have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SPICE model</a:t>
            </a:r>
            <a:r>
              <a:rPr lang="en-US" sz="2800" dirty="0"/>
              <a:t> files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online</a:t>
            </a:r>
          </a:p>
        </p:txBody>
      </p:sp>
      <p:pic>
        <p:nvPicPr>
          <p:cNvPr id="22532" name="Picture 19"/>
          <p:cNvPicPr>
            <a:picLocks noChangeAspect="1" noChangeArrowheads="1"/>
          </p:cNvPicPr>
          <p:nvPr/>
        </p:nvPicPr>
        <p:blipFill>
          <a:blip r:embed="rId2" cstate="print"/>
          <a:srcRect l="691" t="8011" r="9749" b="20166"/>
          <a:stretch>
            <a:fillRect/>
          </a:stretch>
        </p:blipFill>
        <p:spPr bwMode="auto">
          <a:xfrm>
            <a:off x="2114550" y="3073400"/>
            <a:ext cx="497205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Oval 20"/>
          <p:cNvSpPr>
            <a:spLocks noChangeArrowheads="1"/>
          </p:cNvSpPr>
          <p:nvPr/>
        </p:nvSpPr>
        <p:spPr bwMode="auto">
          <a:xfrm>
            <a:off x="5165725" y="4876800"/>
            <a:ext cx="7620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61ED21-C2D9-4CB7-91C9-0E5666DECA64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LTspice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6200" y="11430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freeware</a:t>
            </a:r>
            <a:r>
              <a:rPr lang="en-US" sz="2800" dirty="0"/>
              <a:t> circuit simulator (Windows or </a:t>
            </a:r>
            <a:r>
              <a:rPr lang="en-US" sz="2800" dirty="0" smtClean="0"/>
              <a:t>*nix/Wine)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Mac users: install http://winebottler.kronenberg.org/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err="1"/>
              <a:t>Netlist</a:t>
            </a:r>
            <a:r>
              <a:rPr lang="en-US" sz="2800" dirty="0"/>
              <a:t> syntax is powerful but hard to visualize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LTspice has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schematic capture</a:t>
            </a:r>
            <a:r>
              <a:rPr lang="en-US" sz="2800" dirty="0"/>
              <a:t> and is much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easier to use</a:t>
            </a:r>
            <a:r>
              <a:rPr lang="en-US" sz="2800" dirty="0"/>
              <a:t> than </a:t>
            </a:r>
            <a:r>
              <a:rPr lang="en-US" sz="2800" dirty="0" smtClean="0"/>
              <a:t>traditional </a:t>
            </a:r>
            <a:r>
              <a:rPr lang="en-US" sz="2800" dirty="0"/>
              <a:t>text-based SPICE. The user can enter a circuit to be simulated via a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graphical user interface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Has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virtual scope</a:t>
            </a:r>
            <a:r>
              <a:rPr lang="en-US" sz="2800" dirty="0"/>
              <a:t>, makes Bode plots, </a:t>
            </a:r>
            <a:r>
              <a:rPr lang="en-US" sz="2800" dirty="0" smtClean="0"/>
              <a:t>performs </a:t>
            </a:r>
            <a:r>
              <a:rPr lang="en-US" sz="2800" dirty="0"/>
              <a:t>FFT, etc.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Worth learning about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 It is fast, expandable, powerful, and free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Most widely used</a:t>
            </a:r>
            <a:r>
              <a:rPr lang="en-US" dirty="0"/>
              <a:t> noncommercial CAD electronics software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1F600-E948-478F-82FE-4B49EE4E278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How to add LM741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6200" y="9906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Google </a:t>
            </a:r>
            <a:r>
              <a:rPr lang="en-US" sz="2800" dirty="0"/>
              <a:t>for LM741, you will get to the manufacturer’s web-site with link to Model file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LM741.MOD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Download it, it is an ASCII file in SPICE format: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 cstate="print"/>
          <a:srcRect l="1666" t="15692" r="36667" b="6415"/>
          <a:stretch>
            <a:fillRect/>
          </a:stretch>
        </p:blipFill>
        <p:spPr bwMode="auto">
          <a:xfrm>
            <a:off x="304800" y="2468563"/>
            <a:ext cx="5638800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Oval 8"/>
          <p:cNvSpPr>
            <a:spLocks noChangeArrowheads="1"/>
          </p:cNvSpPr>
          <p:nvPr/>
        </p:nvSpPr>
        <p:spPr bwMode="auto">
          <a:xfrm>
            <a:off x="228600" y="2514600"/>
            <a:ext cx="3429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 flipH="1" flipV="1">
            <a:off x="3810000" y="2743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5715000" y="3124200"/>
            <a:ext cx="31242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it comes from  National Semiconductor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5715000" y="4038600"/>
            <a:ext cx="32004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component model describes frequency response, input and output impedance, etc. can be a subcircuit that includes other elements</a:t>
            </a:r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 flipH="1">
            <a:off x="4876800" y="5029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 flipH="1">
            <a:off x="4953000" y="5638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DEDF02-9CF7-4555-ACF4-6A7B7DD5D08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How to add LM741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6200" y="9906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Place this file where LTspice will look for </a:t>
            </a:r>
            <a:r>
              <a:rPr lang="en-US" sz="2800" dirty="0" smtClean="0"/>
              <a:t>it, preferably 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 the local directory</a:t>
            </a:r>
            <a:r>
              <a:rPr lang="en-US" sz="2800" dirty="0" smtClean="0"/>
              <a:t> </a:t>
            </a:r>
            <a:r>
              <a:rPr lang="en-US" sz="2800" dirty="0"/>
              <a:t>(where you circuit file is saved</a:t>
            </a:r>
            <a:r>
              <a:rPr lang="en-US" sz="2800" dirty="0" smtClean="0"/>
              <a:t>)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Add generic </a:t>
            </a:r>
            <a:r>
              <a:rPr lang="en-US" sz="2800" dirty="0" err="1"/>
              <a:t>opamp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opamp2</a:t>
            </a:r>
            <a:r>
              <a:rPr lang="en-US" sz="2800" dirty="0"/>
              <a:t>) to your circuit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Right-click on the symbol to 	invoke 	          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Component Attribute Editor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Enter Value =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LM741/NS 				          </a:t>
            </a:r>
            <a:r>
              <a:rPr lang="en-US" sz="2000" dirty="0"/>
              <a:t>(must match the first line in LM741.MOD 				        file, which is not a comment, i.e. not 				              preceded by *, something like 					          .SUBCKT LM741/NS …)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Add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SPICE directive</a:t>
            </a:r>
            <a:endParaRPr lang="en-US" sz="2800" dirty="0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133600"/>
            <a:ext cx="15478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3390900"/>
            <a:ext cx="40481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5829300" y="5486400"/>
            <a:ext cx="914400" cy="228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6096000"/>
            <a:ext cx="2657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59EAF1-318F-4EE0-999E-DBA3254D42E4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Time Transient Analysis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6200" y="9906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Choose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Simulate </a:t>
            </a:r>
            <a:r>
              <a:rPr lang="en-US" sz="280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 Edit Simulation Cmd</a:t>
            </a: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Indicate Stop Time of 0.1 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Click OK and place SPICE					       directive somewhere on 				            your circuit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Ready to go!</a:t>
            </a:r>
          </a:p>
        </p:txBody>
      </p:sp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9150" y="1600200"/>
            <a:ext cx="4286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Oval 9"/>
          <p:cNvSpPr>
            <a:spLocks noChangeArrowheads="1"/>
          </p:cNvSpPr>
          <p:nvPr/>
        </p:nvSpPr>
        <p:spPr bwMode="auto">
          <a:xfrm>
            <a:off x="6400800" y="2422525"/>
            <a:ext cx="1295400" cy="2603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60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429000"/>
            <a:ext cx="159543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419600"/>
            <a:ext cx="609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Line 12"/>
          <p:cNvSpPr>
            <a:spLocks noChangeShapeType="1"/>
          </p:cNvSpPr>
          <p:nvPr/>
        </p:nvSpPr>
        <p:spPr bwMode="auto">
          <a:xfrm>
            <a:off x="4572000" y="1905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8ECFC8-C474-48DE-8951-F617CCC2FCC6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Looking at the result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6200" y="9906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LTspice has nice tools to look at the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waveforms</a:t>
            </a:r>
            <a:r>
              <a:rPr lang="en-US" sz="2800" dirty="0"/>
              <a:t>, voltages or currents,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FFT</a:t>
            </a:r>
            <a:r>
              <a:rPr lang="en-US" sz="2800" dirty="0"/>
              <a:t> (Fourier Analysis),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gain amplitude and phase</a:t>
            </a:r>
            <a:r>
              <a:rPr lang="en-US" sz="2800" dirty="0"/>
              <a:t> (in AC analysis)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You can open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multiple panes</a:t>
            </a:r>
            <a:r>
              <a:rPr lang="en-US" sz="2800" dirty="0"/>
              <a:t>, plot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signals versus time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signal versus another signal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You can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zoom in</a:t>
            </a:r>
            <a:r>
              <a:rPr lang="en-US" sz="2800" dirty="0"/>
              <a:t>, zoom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out</a:t>
            </a:r>
            <a:r>
              <a:rPr lang="en-US" sz="2800" dirty="0"/>
              <a:t>, also activate scope-like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cursor(s) for</a:t>
            </a:r>
            <a:r>
              <a:rPr lang="en-US" sz="2800" dirty="0"/>
              <a:t> more accurate measurements on waveforms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By default the mouse cursor transforms into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voltage probe</a:t>
            </a:r>
            <a:r>
              <a:rPr lang="en-US" sz="2800" dirty="0"/>
              <a:t>	, however, when hovering over a component (or pressing Alt over wire), it transforms into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current probe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Pressing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Alt</a:t>
            </a:r>
            <a:r>
              <a:rPr lang="en-US" sz="2800" dirty="0"/>
              <a:t> over an element will report instantaneous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power drawn by the element</a:t>
            </a:r>
            <a:r>
              <a:rPr lang="en-US" sz="2800" dirty="0"/>
              <a:t> (thermometer icon)</a:t>
            </a:r>
          </a:p>
        </p:txBody>
      </p:sp>
      <p:pic>
        <p:nvPicPr>
          <p:cNvPr id="26628" name="Picture 9" descr="ProbeR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58925" y="4800600"/>
            <a:ext cx="317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10" descr="prob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3000" y="5257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405F0E-4EFE-47AD-A6D5-F535837B5B2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-28575"/>
            <a:ext cx="91821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3657600" cy="822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Second example </a:t>
            </a:r>
            <a:r>
              <a:rPr lang="en-US" dirty="0"/>
              <a:t>will demonstrate AC analysis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715000" y="5029200"/>
            <a:ext cx="3124200" cy="822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 ideal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opamp</a:t>
            </a:r>
            <a:r>
              <a:rPr lang="en-US"/>
              <a:t> from the list of components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094288" y="914400"/>
            <a:ext cx="39227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Must include with this opamp!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791200" y="144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5C9DF-5F86-4105-AF62-B6C30EA2528A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Assigning Vin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6200" y="11430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Right-click on Vin, then click Advanced. Use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Small signal AC analysis</a:t>
            </a:r>
            <a:r>
              <a:rPr lang="en-US" sz="2800"/>
              <a:t> section.</a:t>
            </a:r>
          </a:p>
        </p:txBody>
      </p:sp>
      <p:sp>
        <p:nvSpPr>
          <p:cNvPr id="29700" name="Line 6"/>
          <p:cNvSpPr>
            <a:spLocks noChangeShapeType="1"/>
          </p:cNvSpPr>
          <p:nvPr/>
        </p:nvSpPr>
        <p:spPr bwMode="auto">
          <a:xfrm flipH="1" flipV="1">
            <a:off x="4572000" y="4419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 flipH="1">
            <a:off x="4572000" y="4648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 flipH="1">
            <a:off x="4572000" y="4876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970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47900"/>
            <a:ext cx="56769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Oval 10"/>
          <p:cNvSpPr>
            <a:spLocks noChangeArrowheads="1"/>
          </p:cNvSpPr>
          <p:nvPr/>
        </p:nvSpPr>
        <p:spPr bwMode="auto">
          <a:xfrm>
            <a:off x="4343400" y="3048000"/>
            <a:ext cx="2819400" cy="1295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7391400" y="2286000"/>
            <a:ext cx="165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AC amplitude 1 volt</a:t>
            </a:r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 flipH="1">
            <a:off x="6324600" y="2743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2596CD-4230-4649-9184-7486022E049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1550" y="1657350"/>
            <a:ext cx="4286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AC Analysis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6200" y="9906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Choose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Simulate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Edit Simulation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Cmd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On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AC analysis tab</a:t>
            </a:r>
            <a:r>
              <a:rPr lang="en-US" sz="2800" dirty="0"/>
              <a:t> specify 				             type of sweep (decade), 				         number of points per decade, 				            initial and final frequencies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Click OK, plant SPICE 				         directive somewhere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Ready to go!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5226050" y="1997075"/>
            <a:ext cx="1295400" cy="2603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0"/>
            <a:ext cx="609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267200"/>
            <a:ext cx="2324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12E0AE-7A58-42B5-89C1-C17250DC6268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-28575"/>
            <a:ext cx="91821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8"/>
          <p:cNvSpPr txBox="1">
            <a:spLocks noChangeArrowheads="1"/>
          </p:cNvSpPr>
          <p:nvPr/>
        </p:nvSpPr>
        <p:spPr bwMode="auto">
          <a:xfrm>
            <a:off x="228600" y="1447800"/>
            <a:ext cx="2895600" cy="946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Click on Vout to display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Bode plot</a:t>
            </a:r>
          </a:p>
        </p:txBody>
      </p:sp>
      <p:sp>
        <p:nvSpPr>
          <p:cNvPr id="31748" name="AutoShape 9"/>
          <p:cNvSpPr>
            <a:spLocks noChangeArrowheads="1"/>
          </p:cNvSpPr>
          <p:nvPr/>
        </p:nvSpPr>
        <p:spPr bwMode="auto">
          <a:xfrm>
            <a:off x="3352800" y="1676400"/>
            <a:ext cx="1600200" cy="2286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A6C00-DF3A-4F26-94AB-5C760B6B3723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Additional resources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6200" y="11430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Yahoo! LTspice group</a:t>
            </a:r>
            <a:r>
              <a:rPr lang="en-US" sz="2800" dirty="0" smtClean="0"/>
              <a:t> (great resource, kept active by many thousands of users)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0207F7-22BB-4638-B05B-2722DBB06D24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696F97-DE4B-4F48-B361-1A4C73BA9E99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0748" y="160119"/>
            <a:ext cx="691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Analog Devices </a:t>
            </a:r>
            <a:r>
              <a:rPr lang="en-US" sz="3600" dirty="0" smtClean="0">
                <a:solidFill>
                  <a:srgbClr val="000000"/>
                </a:solidFill>
              </a:rPr>
              <a:t>(</a:t>
            </a:r>
            <a:r>
              <a:rPr lang="en-US" sz="3600" dirty="0" smtClean="0">
                <a:solidFill>
                  <a:srgbClr val="000000"/>
                </a:solidFill>
              </a:rPr>
              <a:t>www.analog.com</a:t>
            </a:r>
            <a:r>
              <a:rPr lang="en-US" sz="3600" dirty="0" smtClean="0">
                <a:solidFill>
                  <a:srgbClr val="000000"/>
                </a:solidFill>
              </a:rPr>
              <a:t>)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06450"/>
            <a:ext cx="8001000" cy="59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-76200"/>
            <a:ext cx="91821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AutoShape 13"/>
          <p:cNvSpPr>
            <a:spLocks noChangeArrowheads="1"/>
          </p:cNvSpPr>
          <p:nvPr/>
        </p:nvSpPr>
        <p:spPr bwMode="auto">
          <a:xfrm rot="3680491">
            <a:off x="-980281" y="2534444"/>
            <a:ext cx="4733925" cy="274637"/>
          </a:xfrm>
          <a:prstGeom prst="leftArrow">
            <a:avLst>
              <a:gd name="adj1" fmla="val 65620"/>
              <a:gd name="adj2" fmla="val 430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2743200" y="4010025"/>
            <a:ext cx="5959475" cy="1187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To begin drawing the circuit, click New Schematic, or Ctrl+N</a:t>
            </a:r>
          </a:p>
          <a:p>
            <a:pPr>
              <a:buFontTx/>
              <a:buChar char="•"/>
            </a:pPr>
            <a:r>
              <a:rPr lang="en-US"/>
              <a:t> Enable grid if not shown by clicking Ctrl+G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1DA4EA-635B-4F24-9E99-51518154973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-76200"/>
            <a:ext cx="91821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Line 8"/>
          <p:cNvSpPr>
            <a:spLocks noChangeShapeType="1"/>
          </p:cNvSpPr>
          <p:nvPr/>
        </p:nvSpPr>
        <p:spPr bwMode="auto">
          <a:xfrm flipV="1">
            <a:off x="2971800" y="685800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0" name="Text Box 9"/>
          <p:cNvSpPr txBox="1">
            <a:spLocks noChangeArrowheads="1"/>
          </p:cNvSpPr>
          <p:nvPr/>
        </p:nvSpPr>
        <p:spPr bwMode="auto">
          <a:xfrm>
            <a:off x="1752600" y="6858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wire</a:t>
            </a:r>
          </a:p>
        </p:txBody>
      </p:sp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1143000" y="1247775"/>
            <a:ext cx="1828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/>
              <a:t>ground (required)</a:t>
            </a:r>
          </a:p>
        </p:txBody>
      </p:sp>
      <p:sp>
        <p:nvSpPr>
          <p:cNvPr id="9222" name="Line 11"/>
          <p:cNvSpPr>
            <a:spLocks noChangeShapeType="1"/>
          </p:cNvSpPr>
          <p:nvPr/>
        </p:nvSpPr>
        <p:spPr bwMode="auto">
          <a:xfrm flipV="1">
            <a:off x="2438400" y="685800"/>
            <a:ext cx="3200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12"/>
          <p:cNvSpPr>
            <a:spLocks noChangeShapeType="1"/>
          </p:cNvSpPr>
          <p:nvPr/>
        </p:nvSpPr>
        <p:spPr bwMode="auto">
          <a:xfrm flipV="1">
            <a:off x="2286000" y="685800"/>
            <a:ext cx="3886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13"/>
          <p:cNvSpPr>
            <a:spLocks noChangeShapeType="1"/>
          </p:cNvSpPr>
          <p:nvPr/>
        </p:nvSpPr>
        <p:spPr bwMode="auto">
          <a:xfrm flipV="1">
            <a:off x="3429000" y="719138"/>
            <a:ext cx="2890838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14"/>
          <p:cNvSpPr>
            <a:spLocks noChangeShapeType="1"/>
          </p:cNvSpPr>
          <p:nvPr/>
        </p:nvSpPr>
        <p:spPr bwMode="auto">
          <a:xfrm flipV="1">
            <a:off x="4572000" y="685800"/>
            <a:ext cx="1981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15"/>
          <p:cNvSpPr>
            <a:spLocks noChangeShapeType="1"/>
          </p:cNvSpPr>
          <p:nvPr/>
        </p:nvSpPr>
        <p:spPr bwMode="auto">
          <a:xfrm flipV="1">
            <a:off x="5715000" y="685800"/>
            <a:ext cx="1066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6"/>
          <p:cNvSpPr>
            <a:spLocks noChangeShapeType="1"/>
          </p:cNvSpPr>
          <p:nvPr/>
        </p:nvSpPr>
        <p:spPr bwMode="auto">
          <a:xfrm flipH="1" flipV="1">
            <a:off x="7010400" y="685800"/>
            <a:ext cx="304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7086600" y="8382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“Component”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152400" y="4375150"/>
            <a:ext cx="8763000" cy="2282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To add a component, click on the corresponding icon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Component</a:t>
            </a:r>
            <a:r>
              <a:rPr lang="en-US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/>
              <a:t>button contains slew of predefined components: voltage and current sources; transistors; opamps; gates; user-defined stuff</a:t>
            </a:r>
          </a:p>
          <a:p>
            <a:pPr>
              <a:buFontTx/>
              <a:buChar char="•"/>
            </a:pPr>
            <a:r>
              <a:rPr lang="en-US"/>
              <a:t> You can Delete (F5 or Ctrl-X) and Move (F7) components, as well as Drag (F8) them (keep the wires connected)</a:t>
            </a:r>
          </a:p>
        </p:txBody>
      </p:sp>
      <p:sp>
        <p:nvSpPr>
          <p:cNvPr id="9230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C852D-FD79-472F-9564-A4C88B525FF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-76200"/>
            <a:ext cx="91821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57200" y="5257800"/>
            <a:ext cx="3657600" cy="822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rotate </a:t>
            </a:r>
            <a:r>
              <a:rPr lang="en-US"/>
              <a:t>the component prior to placing press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Ctrl-R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953000" y="5257800"/>
            <a:ext cx="3657600" cy="822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mirror </a:t>
            </a:r>
            <a:r>
              <a:rPr lang="en-US"/>
              <a:t>the component prior to placing press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Ctrl-E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A6A16C-9379-4D42-AA91-5224AD800E7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" y="-76200"/>
            <a:ext cx="91821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5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6925" y="4057650"/>
            <a:ext cx="31146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59"/>
          <p:cNvSpPr txBox="1">
            <a:spLocks noChangeArrowheads="1"/>
          </p:cNvSpPr>
          <p:nvPr/>
        </p:nvSpPr>
        <p:spPr bwMode="auto">
          <a:xfrm>
            <a:off x="2743200" y="990600"/>
            <a:ext cx="2590800" cy="822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Right-click</a:t>
            </a:r>
            <a:r>
              <a:rPr lang="en-US"/>
              <a:t> to enter component value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3317" name="AutoShape 60"/>
          <p:cNvSpPr>
            <a:spLocks noChangeArrowheads="1"/>
          </p:cNvSpPr>
          <p:nvPr/>
        </p:nvSpPr>
        <p:spPr bwMode="auto">
          <a:xfrm rot="-2536443">
            <a:off x="2438400" y="2209800"/>
            <a:ext cx="838200" cy="152400"/>
          </a:xfrm>
          <a:prstGeom prst="lef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18" name="Picture 6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886200"/>
            <a:ext cx="24860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AutoShape 62"/>
          <p:cNvSpPr>
            <a:spLocks noChangeArrowheads="1"/>
          </p:cNvSpPr>
          <p:nvPr/>
        </p:nvSpPr>
        <p:spPr bwMode="auto">
          <a:xfrm rot="-8774161">
            <a:off x="4572000" y="2057400"/>
            <a:ext cx="838200" cy="152400"/>
          </a:xfrm>
          <a:prstGeom prst="lef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9C7C8E-F218-410F-807D-229067C9A032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r="25833" b="92119"/>
          <a:stretch>
            <a:fillRect/>
          </a:stretch>
        </p:blipFill>
        <p:spPr bwMode="auto">
          <a:xfrm>
            <a:off x="0" y="291147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400800" y="1601788"/>
            <a:ext cx="219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Place Circuit Element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905000" y="2378075"/>
            <a:ext cx="1206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Draw Wire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524000" y="1997075"/>
            <a:ext cx="1435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Place Ground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828800" y="1616075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Label Node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828800" y="1235075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Place Resistor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3260725" y="417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2133600" y="854075"/>
            <a:ext cx="162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Place Capacitor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2774950" y="47307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Place Inductor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3536950" y="1539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Place Diode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7129463" y="1905000"/>
            <a:ext cx="490537" cy="153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4876800" y="381000"/>
            <a:ext cx="2009775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4343400" y="685800"/>
            <a:ext cx="22860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3924300" y="1071563"/>
            <a:ext cx="25146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>
            <a:off x="3457575" y="1447800"/>
            <a:ext cx="27432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3124200" y="1828800"/>
            <a:ext cx="2857500" cy="160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>
            <a:off x="3048000" y="2209800"/>
            <a:ext cx="2743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3124200" y="2590800"/>
            <a:ext cx="2386013" cy="881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Text Box 21"/>
          <p:cNvSpPr txBox="1">
            <a:spLocks noChangeArrowheads="1"/>
          </p:cNvSpPr>
          <p:nvPr/>
        </p:nvSpPr>
        <p:spPr bwMode="auto">
          <a:xfrm>
            <a:off x="5257800" y="38877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Move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5416550" y="42068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Drag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5746750" y="45735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Undo</a:t>
            </a:r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5899150" y="49545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Redo</a:t>
            </a:r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6000750" y="5292725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Rotate</a:t>
            </a:r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5927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1290" name="Text Box 27"/>
          <p:cNvSpPr txBox="1">
            <a:spLocks noChangeArrowheads="1"/>
          </p:cNvSpPr>
          <p:nvPr/>
        </p:nvSpPr>
        <p:spPr bwMode="auto">
          <a:xfrm>
            <a:off x="6546850" y="5640388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Mirror</a:t>
            </a:r>
          </a:p>
        </p:txBody>
      </p:sp>
      <p:sp>
        <p:nvSpPr>
          <p:cNvPr id="11291" name="Text Box 28"/>
          <p:cNvSpPr txBox="1">
            <a:spLocks noChangeArrowheads="1"/>
          </p:cNvSpPr>
          <p:nvPr/>
        </p:nvSpPr>
        <p:spPr bwMode="auto">
          <a:xfrm>
            <a:off x="6019800" y="5988050"/>
            <a:ext cx="163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Place Comment</a:t>
            </a:r>
          </a:p>
        </p:txBody>
      </p:sp>
      <p:sp>
        <p:nvSpPr>
          <p:cNvPr id="11292" name="Text Box 29"/>
          <p:cNvSpPr txBox="1">
            <a:spLocks noChangeArrowheads="1"/>
          </p:cNvSpPr>
          <p:nvPr/>
        </p:nvSpPr>
        <p:spPr bwMode="auto">
          <a:xfrm>
            <a:off x="6457950" y="6362700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Place SPICE Directive</a:t>
            </a:r>
          </a:p>
        </p:txBody>
      </p:sp>
      <p:sp>
        <p:nvSpPr>
          <p:cNvPr id="11293" name="Line 30"/>
          <p:cNvSpPr>
            <a:spLocks noChangeShapeType="1"/>
          </p:cNvSpPr>
          <p:nvPr/>
        </p:nvSpPr>
        <p:spPr bwMode="auto">
          <a:xfrm flipV="1">
            <a:off x="8286750" y="3644900"/>
            <a:ext cx="6096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Line 31"/>
          <p:cNvSpPr>
            <a:spLocks noChangeShapeType="1"/>
          </p:cNvSpPr>
          <p:nvPr/>
        </p:nvSpPr>
        <p:spPr bwMode="auto">
          <a:xfrm flipV="1">
            <a:off x="7810500" y="3638550"/>
            <a:ext cx="83820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32"/>
          <p:cNvSpPr>
            <a:spLocks noChangeShapeType="1"/>
          </p:cNvSpPr>
          <p:nvPr/>
        </p:nvSpPr>
        <p:spPr bwMode="auto">
          <a:xfrm flipV="1">
            <a:off x="7315200" y="3644900"/>
            <a:ext cx="11430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33"/>
          <p:cNvSpPr>
            <a:spLocks noChangeShapeType="1"/>
          </p:cNvSpPr>
          <p:nvPr/>
        </p:nvSpPr>
        <p:spPr bwMode="auto">
          <a:xfrm flipV="1">
            <a:off x="6858000" y="3657600"/>
            <a:ext cx="13716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Line 34"/>
          <p:cNvSpPr>
            <a:spLocks noChangeShapeType="1"/>
          </p:cNvSpPr>
          <p:nvPr/>
        </p:nvSpPr>
        <p:spPr bwMode="auto">
          <a:xfrm flipV="1">
            <a:off x="6629400" y="3632200"/>
            <a:ext cx="135890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Line 35"/>
          <p:cNvSpPr>
            <a:spLocks noChangeShapeType="1"/>
          </p:cNvSpPr>
          <p:nvPr/>
        </p:nvSpPr>
        <p:spPr bwMode="auto">
          <a:xfrm flipV="1">
            <a:off x="6426200" y="3625850"/>
            <a:ext cx="1295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36"/>
          <p:cNvSpPr>
            <a:spLocks noChangeShapeType="1"/>
          </p:cNvSpPr>
          <p:nvPr/>
        </p:nvSpPr>
        <p:spPr bwMode="auto">
          <a:xfrm flipV="1">
            <a:off x="6134100" y="3625850"/>
            <a:ext cx="1371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37"/>
          <p:cNvSpPr>
            <a:spLocks noChangeShapeType="1"/>
          </p:cNvSpPr>
          <p:nvPr/>
        </p:nvSpPr>
        <p:spPr bwMode="auto">
          <a:xfrm flipV="1">
            <a:off x="6045200" y="3606800"/>
            <a:ext cx="1219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38"/>
          <p:cNvSpPr txBox="1">
            <a:spLocks noChangeArrowheads="1"/>
          </p:cNvSpPr>
          <p:nvPr/>
        </p:nvSpPr>
        <p:spPr bwMode="auto">
          <a:xfrm>
            <a:off x="273050" y="4054475"/>
            <a:ext cx="977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Zoom In</a:t>
            </a:r>
          </a:p>
        </p:txBody>
      </p:sp>
      <p:sp>
        <p:nvSpPr>
          <p:cNvPr id="11302" name="Text Box 39"/>
          <p:cNvSpPr txBox="1">
            <a:spLocks noChangeArrowheads="1"/>
          </p:cNvSpPr>
          <p:nvPr/>
        </p:nvSpPr>
        <p:spPr bwMode="auto">
          <a:xfrm>
            <a:off x="517525" y="453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1303" name="Text Box 40"/>
          <p:cNvSpPr txBox="1">
            <a:spLocks noChangeArrowheads="1"/>
          </p:cNvSpPr>
          <p:nvPr/>
        </p:nvSpPr>
        <p:spPr bwMode="auto">
          <a:xfrm>
            <a:off x="781050" y="4391025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Pan</a:t>
            </a:r>
          </a:p>
        </p:txBody>
      </p:sp>
      <p:sp>
        <p:nvSpPr>
          <p:cNvPr id="11304" name="Text Box 41"/>
          <p:cNvSpPr txBox="1">
            <a:spLocks noChangeArrowheads="1"/>
          </p:cNvSpPr>
          <p:nvPr/>
        </p:nvSpPr>
        <p:spPr bwMode="auto">
          <a:xfrm>
            <a:off x="457200" y="4740275"/>
            <a:ext cx="113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Zoom Out</a:t>
            </a:r>
          </a:p>
        </p:txBody>
      </p:sp>
      <p:sp>
        <p:nvSpPr>
          <p:cNvPr id="11305" name="Text Box 42"/>
          <p:cNvSpPr txBox="1">
            <a:spLocks noChangeArrowheads="1"/>
          </p:cNvSpPr>
          <p:nvPr/>
        </p:nvSpPr>
        <p:spPr bwMode="auto">
          <a:xfrm>
            <a:off x="762000" y="5030788"/>
            <a:ext cx="119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Auto Scale</a:t>
            </a:r>
          </a:p>
        </p:txBody>
      </p:sp>
      <p:sp>
        <p:nvSpPr>
          <p:cNvPr id="11306" name="Text Box 43"/>
          <p:cNvSpPr txBox="1">
            <a:spLocks noChangeArrowheads="1"/>
          </p:cNvSpPr>
          <p:nvPr/>
        </p:nvSpPr>
        <p:spPr bwMode="auto">
          <a:xfrm>
            <a:off x="1660525" y="5335588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Delete</a:t>
            </a:r>
          </a:p>
        </p:txBody>
      </p:sp>
      <p:sp>
        <p:nvSpPr>
          <p:cNvPr id="11307" name="Text Box 44"/>
          <p:cNvSpPr txBox="1">
            <a:spLocks noChangeArrowheads="1"/>
          </p:cNvSpPr>
          <p:nvPr/>
        </p:nvSpPr>
        <p:spPr bwMode="auto">
          <a:xfrm>
            <a:off x="2482850" y="5688013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Copy</a:t>
            </a:r>
          </a:p>
        </p:txBody>
      </p:sp>
      <p:sp>
        <p:nvSpPr>
          <p:cNvPr id="11308" name="Text Box 45"/>
          <p:cNvSpPr txBox="1">
            <a:spLocks noChangeArrowheads="1"/>
          </p:cNvSpPr>
          <p:nvPr/>
        </p:nvSpPr>
        <p:spPr bwMode="auto">
          <a:xfrm>
            <a:off x="3435350" y="6021388"/>
            <a:ext cx="723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Paste </a:t>
            </a:r>
          </a:p>
        </p:txBody>
      </p:sp>
      <p:sp>
        <p:nvSpPr>
          <p:cNvPr id="11309" name="Text Box 46"/>
          <p:cNvSpPr txBox="1">
            <a:spLocks noChangeArrowheads="1"/>
          </p:cNvSpPr>
          <p:nvPr/>
        </p:nvSpPr>
        <p:spPr bwMode="auto">
          <a:xfrm>
            <a:off x="4327525" y="47259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Find</a:t>
            </a:r>
          </a:p>
        </p:txBody>
      </p:sp>
      <p:sp>
        <p:nvSpPr>
          <p:cNvPr id="11310" name="Text Box 47"/>
          <p:cNvSpPr txBox="1">
            <a:spLocks noChangeArrowheads="1"/>
          </p:cNvSpPr>
          <p:nvPr/>
        </p:nvSpPr>
        <p:spPr bwMode="auto">
          <a:xfrm>
            <a:off x="0" y="373538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Simulate</a:t>
            </a:r>
          </a:p>
        </p:txBody>
      </p:sp>
      <p:sp>
        <p:nvSpPr>
          <p:cNvPr id="11311" name="Line 48"/>
          <p:cNvSpPr>
            <a:spLocks noChangeShapeType="1"/>
          </p:cNvSpPr>
          <p:nvPr/>
        </p:nvSpPr>
        <p:spPr bwMode="auto">
          <a:xfrm flipV="1">
            <a:off x="1066800" y="36322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Line 49"/>
          <p:cNvSpPr>
            <a:spLocks noChangeShapeType="1"/>
          </p:cNvSpPr>
          <p:nvPr/>
        </p:nvSpPr>
        <p:spPr bwMode="auto">
          <a:xfrm flipV="1">
            <a:off x="1219200" y="360045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Line 50"/>
          <p:cNvSpPr>
            <a:spLocks noChangeShapeType="1"/>
          </p:cNvSpPr>
          <p:nvPr/>
        </p:nvSpPr>
        <p:spPr bwMode="auto">
          <a:xfrm flipV="1">
            <a:off x="1289050" y="361315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Line 51"/>
          <p:cNvSpPr>
            <a:spLocks noChangeShapeType="1"/>
          </p:cNvSpPr>
          <p:nvPr/>
        </p:nvSpPr>
        <p:spPr bwMode="auto">
          <a:xfrm flipV="1">
            <a:off x="1600200" y="3625850"/>
            <a:ext cx="685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Line 52"/>
          <p:cNvSpPr>
            <a:spLocks noChangeShapeType="1"/>
          </p:cNvSpPr>
          <p:nvPr/>
        </p:nvSpPr>
        <p:spPr bwMode="auto">
          <a:xfrm flipV="1">
            <a:off x="4673600" y="3644900"/>
            <a:ext cx="76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Line 53"/>
          <p:cNvSpPr>
            <a:spLocks noChangeShapeType="1"/>
          </p:cNvSpPr>
          <p:nvPr/>
        </p:nvSpPr>
        <p:spPr bwMode="auto">
          <a:xfrm flipV="1">
            <a:off x="3854450" y="3619500"/>
            <a:ext cx="68580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Line 54"/>
          <p:cNvSpPr>
            <a:spLocks noChangeShapeType="1"/>
          </p:cNvSpPr>
          <p:nvPr/>
        </p:nvSpPr>
        <p:spPr bwMode="auto">
          <a:xfrm flipV="1">
            <a:off x="3124200" y="3600450"/>
            <a:ext cx="11430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Line 55"/>
          <p:cNvSpPr>
            <a:spLocks noChangeShapeType="1"/>
          </p:cNvSpPr>
          <p:nvPr/>
        </p:nvSpPr>
        <p:spPr bwMode="auto">
          <a:xfrm flipV="1">
            <a:off x="2438400" y="3632200"/>
            <a:ext cx="16002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Line 56"/>
          <p:cNvSpPr>
            <a:spLocks noChangeShapeType="1"/>
          </p:cNvSpPr>
          <p:nvPr/>
        </p:nvSpPr>
        <p:spPr bwMode="auto">
          <a:xfrm flipV="1">
            <a:off x="1981200" y="3613150"/>
            <a:ext cx="533400" cy="1644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Rectangle 57"/>
          <p:cNvSpPr>
            <a:spLocks noGrp="1" noChangeArrowheads="1"/>
          </p:cNvSpPr>
          <p:nvPr>
            <p:ph type="title"/>
          </p:nvPr>
        </p:nvSpPr>
        <p:spPr>
          <a:xfrm>
            <a:off x="5410200" y="76200"/>
            <a:ext cx="3733800" cy="6858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FF0000"/>
                </a:solidFill>
              </a:rPr>
              <a:t>Toolbar Summary</a:t>
            </a:r>
          </a:p>
        </p:txBody>
      </p:sp>
      <p:sp>
        <p:nvSpPr>
          <p:cNvPr id="11321" name="Slide Number Placeholder 5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911355-9E9C-47E2-B29D-B41DE8D3C86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Prompt Sheet from LTspiceIV_flyer.pdf</a:t>
            </a:r>
          </a:p>
        </p:txBody>
      </p:sp>
      <p:sp>
        <p:nvSpPr>
          <p:cNvPr id="153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A3FFEB-9B95-4DE6-A9CA-6BF39D74F718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64" y="993475"/>
            <a:ext cx="763013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Segoe 4-3 template-template_April-17-2007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1126</Words>
  <Application>Microsoft Office PowerPoint</Application>
  <PresentationFormat>On-screen Show (4:3)</PresentationFormat>
  <Paragraphs>200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Cambria</vt:lpstr>
      <vt:lpstr>Calibri</vt:lpstr>
      <vt:lpstr>Times New Roman</vt:lpstr>
      <vt:lpstr>Wingdings</vt:lpstr>
      <vt:lpstr>Arial</vt:lpstr>
      <vt:lpstr>Cambria Math</vt:lpstr>
      <vt:lpstr>Symbol</vt:lpstr>
      <vt:lpstr>Default Design</vt:lpstr>
      <vt:lpstr>Blue Segoe 4-3 template-template_April-17-2007</vt:lpstr>
      <vt:lpstr>SPICE</vt:lpstr>
      <vt:lpstr>LTspice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Toolbar Summary</vt:lpstr>
      <vt:lpstr>Prompt Sheet from LTspiceIV_flyer.pdf</vt:lpstr>
      <vt:lpstr>Prefixes are case insensitive: T = t, G = g, and so on</vt:lpstr>
      <vt:lpstr>Few gotchas</vt:lpstr>
      <vt:lpstr>Nodal Analysis Example</vt:lpstr>
      <vt:lpstr>Nodal Analysis Example (Continued)</vt:lpstr>
      <vt:lpstr>LTspice DC Sweep</vt:lpstr>
      <vt:lpstr>Two examples</vt:lpstr>
      <vt:lpstr>PowerPoint Presentation</vt:lpstr>
      <vt:lpstr>Assigning Vin</vt:lpstr>
      <vt:lpstr>Assigning Diodes and Transistors</vt:lpstr>
      <vt:lpstr>Assigning Transistors and opamp</vt:lpstr>
      <vt:lpstr>How to add LM741</vt:lpstr>
      <vt:lpstr>How to add LM741</vt:lpstr>
      <vt:lpstr>Time Transient Analysis</vt:lpstr>
      <vt:lpstr>Looking at the result</vt:lpstr>
      <vt:lpstr>PowerPoint Presentation</vt:lpstr>
      <vt:lpstr>Assigning Vin</vt:lpstr>
      <vt:lpstr>AC Analysis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Jody</dc:creator>
  <cp:lastModifiedBy>Swenson, Jody</cp:lastModifiedBy>
  <cp:revision>141</cp:revision>
  <dcterms:created xsi:type="dcterms:W3CDTF">1601-01-01T00:00:00Z</dcterms:created>
  <dcterms:modified xsi:type="dcterms:W3CDTF">2018-05-07T20:39:25Z</dcterms:modified>
</cp:coreProperties>
</file>