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 id="2147483899" r:id="rId2"/>
    <p:sldMasterId id="2147484013" r:id="rId3"/>
    <p:sldMasterId id="2147484028" r:id="rId4"/>
    <p:sldMasterId id="2147484085" r:id="rId5"/>
    <p:sldMasterId id="2147484099" r:id="rId6"/>
    <p:sldMasterId id="2147484113" r:id="rId7"/>
  </p:sldMasterIdLst>
  <p:notesMasterIdLst>
    <p:notesMasterId r:id="rId43"/>
  </p:notesMasterIdLst>
  <p:sldIdLst>
    <p:sldId id="262" r:id="rId8"/>
    <p:sldId id="595" r:id="rId9"/>
    <p:sldId id="550" r:id="rId10"/>
    <p:sldId id="552" r:id="rId11"/>
    <p:sldId id="659" r:id="rId12"/>
    <p:sldId id="450" r:id="rId13"/>
    <p:sldId id="514" r:id="rId14"/>
    <p:sldId id="505" r:id="rId15"/>
    <p:sldId id="549" r:id="rId16"/>
    <p:sldId id="502" r:id="rId17"/>
    <p:sldId id="504" r:id="rId18"/>
    <p:sldId id="585" r:id="rId19"/>
    <p:sldId id="582" r:id="rId20"/>
    <p:sldId id="586" r:id="rId21"/>
    <p:sldId id="584" r:id="rId22"/>
    <p:sldId id="477" r:id="rId23"/>
    <p:sldId id="478" r:id="rId24"/>
    <p:sldId id="479" r:id="rId25"/>
    <p:sldId id="480" r:id="rId26"/>
    <p:sldId id="481" r:id="rId27"/>
    <p:sldId id="482" r:id="rId28"/>
    <p:sldId id="483" r:id="rId29"/>
    <p:sldId id="592" r:id="rId30"/>
    <p:sldId id="593" r:id="rId31"/>
    <p:sldId id="575" r:id="rId32"/>
    <p:sldId id="576" r:id="rId33"/>
    <p:sldId id="577" r:id="rId34"/>
    <p:sldId id="590" r:id="rId35"/>
    <p:sldId id="591" r:id="rId36"/>
    <p:sldId id="503" r:id="rId37"/>
    <p:sldId id="660" r:id="rId38"/>
    <p:sldId id="661" r:id="rId39"/>
    <p:sldId id="507" r:id="rId40"/>
    <p:sldId id="506" r:id="rId41"/>
    <p:sldId id="455" r:id="rId4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A"/>
    <a:srgbClr val="CACAEE"/>
    <a:srgbClr val="E5F99D"/>
    <a:srgbClr val="006DA4"/>
    <a:srgbClr val="9494DC"/>
    <a:srgbClr val="8181D5"/>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F7CA6-A0AD-4F75-9CED-E52DC3BB0D11}" v="1" dt="2022-07-12T22:55:27.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F69B4D97-8C26-4BD9-8408-C728C095E5FB}"/>
    <pc:docChg chg="modSld">
      <pc:chgData name="Swenson, Jody" userId="f700768a-5749-4e0f-98d7-2b523cc7d418" providerId="ADAL" clId="{F69B4D97-8C26-4BD9-8408-C728C095E5FB}" dt="2021-07-14T17:10:04.838" v="1"/>
      <pc:docMkLst>
        <pc:docMk/>
      </pc:docMkLst>
      <pc:sldChg chg="modSp mod">
        <pc:chgData name="Swenson, Jody" userId="f700768a-5749-4e0f-98d7-2b523cc7d418" providerId="ADAL" clId="{F69B4D97-8C26-4BD9-8408-C728C095E5FB}" dt="2021-07-14T17:10:04.838" v="1"/>
        <pc:sldMkLst>
          <pc:docMk/>
          <pc:sldMk cId="2017541612" sldId="450"/>
        </pc:sldMkLst>
        <pc:spChg chg="mod">
          <ac:chgData name="Swenson, Jody" userId="f700768a-5749-4e0f-98d7-2b523cc7d418" providerId="ADAL" clId="{F69B4D97-8C26-4BD9-8408-C728C095E5FB}" dt="2021-07-14T17:10:04.838" v="1"/>
          <ac:spMkLst>
            <pc:docMk/>
            <pc:sldMk cId="2017541612" sldId="450"/>
            <ac:spMk id="7" creationId="{00000000-0000-0000-0000-000000000000}"/>
          </ac:spMkLst>
        </pc:spChg>
      </pc:sldChg>
    </pc:docChg>
  </pc:docChgLst>
  <pc:docChgLst>
    <pc:chgData name="Swenson, Jody" userId="f700768a-5749-4e0f-98d7-2b523cc7d418" providerId="ADAL" clId="{813ABF0B-8622-4F1E-8A50-2A14B26BAEF7}"/>
    <pc:docChg chg="modSld">
      <pc:chgData name="Swenson, Jody" userId="f700768a-5749-4e0f-98d7-2b523cc7d418" providerId="ADAL" clId="{813ABF0B-8622-4F1E-8A50-2A14B26BAEF7}" dt="2021-11-25T01:05:23.411" v="9"/>
      <pc:docMkLst>
        <pc:docMk/>
      </pc:docMkLst>
      <pc:sldChg chg="modSp mod modAnim">
        <pc:chgData name="Swenson, Jody" userId="f700768a-5749-4e0f-98d7-2b523cc7d418" providerId="ADAL" clId="{813ABF0B-8622-4F1E-8A50-2A14B26BAEF7}" dt="2021-11-25T01:05:23.411" v="9"/>
        <pc:sldMkLst>
          <pc:docMk/>
          <pc:sldMk cId="2017541612" sldId="450"/>
        </pc:sldMkLst>
        <pc:spChg chg="mod">
          <ac:chgData name="Swenson, Jody" userId="f700768a-5749-4e0f-98d7-2b523cc7d418" providerId="ADAL" clId="{813ABF0B-8622-4F1E-8A50-2A14B26BAEF7}" dt="2021-11-25T00:47:00.430" v="8" actId="20577"/>
          <ac:spMkLst>
            <pc:docMk/>
            <pc:sldMk cId="2017541612" sldId="450"/>
            <ac:spMk id="7" creationId="{00000000-0000-0000-0000-000000000000}"/>
          </ac:spMkLst>
        </pc:spChg>
      </pc:sldChg>
    </pc:docChg>
  </pc:docChgLst>
  <pc:docChgLst>
    <pc:chgData name="Swenson, Jody" userId="f700768a-5749-4e0f-98d7-2b523cc7d418" providerId="ADAL" clId="{FC63699A-9E45-4DE5-ABAA-A7AB92EC6F16}"/>
    <pc:docChg chg="modSld">
      <pc:chgData name="Swenson, Jody" userId="f700768a-5749-4e0f-98d7-2b523cc7d418" providerId="ADAL" clId="{FC63699A-9E45-4DE5-ABAA-A7AB92EC6F16}" dt="2021-04-05T18:45:54.821" v="4" actId="20577"/>
      <pc:docMkLst>
        <pc:docMk/>
      </pc:docMkLst>
      <pc:sldChg chg="modSp">
        <pc:chgData name="Swenson, Jody" userId="f700768a-5749-4e0f-98d7-2b523cc7d418" providerId="ADAL" clId="{FC63699A-9E45-4DE5-ABAA-A7AB92EC6F16}" dt="2021-04-05T18:45:54.821" v="4" actId="20577"/>
        <pc:sldMkLst>
          <pc:docMk/>
          <pc:sldMk cId="2818032565" sldId="584"/>
        </pc:sldMkLst>
        <pc:spChg chg="mod">
          <ac:chgData name="Swenson, Jody" userId="f700768a-5749-4e0f-98d7-2b523cc7d418" providerId="ADAL" clId="{FC63699A-9E45-4DE5-ABAA-A7AB92EC6F16}" dt="2021-04-05T18:45:54.821" v="4" actId="20577"/>
          <ac:spMkLst>
            <pc:docMk/>
            <pc:sldMk cId="2818032565" sldId="584"/>
            <ac:spMk id="11" creationId="{00000000-0000-0000-0000-000000000000}"/>
          </ac:spMkLst>
        </pc:spChg>
      </pc:sldChg>
    </pc:docChg>
  </pc:docChgLst>
  <pc:docChgLst>
    <pc:chgData name="Swenson, Jody" userId="f700768a-5749-4e0f-98d7-2b523cc7d418" providerId="ADAL" clId="{A36F7CA6-A0AD-4F75-9CED-E52DC3BB0D11}"/>
    <pc:docChg chg="addSld delSld modSld">
      <pc:chgData name="Swenson, Jody" userId="f700768a-5749-4e0f-98d7-2b523cc7d418" providerId="ADAL" clId="{A36F7CA6-A0AD-4F75-9CED-E52DC3BB0D11}" dt="2022-07-12T22:55:33.379" v="1" actId="47"/>
      <pc:docMkLst>
        <pc:docMk/>
      </pc:docMkLst>
      <pc:sldChg chg="add">
        <pc:chgData name="Swenson, Jody" userId="f700768a-5749-4e0f-98d7-2b523cc7d418" providerId="ADAL" clId="{A36F7CA6-A0AD-4F75-9CED-E52DC3BB0D11}" dt="2022-07-12T22:55:27.393" v="0"/>
        <pc:sldMkLst>
          <pc:docMk/>
          <pc:sldMk cId="1669663345" sldId="514"/>
        </pc:sldMkLst>
      </pc:sldChg>
      <pc:sldChg chg="del">
        <pc:chgData name="Swenson, Jody" userId="f700768a-5749-4e0f-98d7-2b523cc7d418" providerId="ADAL" clId="{A36F7CA6-A0AD-4F75-9CED-E52DC3BB0D11}" dt="2022-07-12T22:55:33.379" v="1" actId="47"/>
        <pc:sldMkLst>
          <pc:docMk/>
          <pc:sldMk cId="2205907138" sldId="5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83D01-24BF-4E2C-AA5C-D1ECE0D69D61}" type="datetimeFigureOut">
              <a:rPr lang="en-US" smtClean="0"/>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D56EF-73B3-4DC1-85F8-5D44BA76BD5E}" type="slidenum">
              <a:rPr lang="en-US" smtClean="0"/>
              <a:t>‹#›</a:t>
            </a:fld>
            <a:endParaRPr lang="en-US"/>
          </a:p>
        </p:txBody>
      </p:sp>
    </p:spTree>
    <p:extLst>
      <p:ext uri="{BB962C8B-B14F-4D97-AF65-F5344CB8AC3E}">
        <p14:creationId xmlns:p14="http://schemas.microsoft.com/office/powerpoint/2010/main" val="64328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69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7275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654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06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6492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9160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48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699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958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3744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32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645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37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598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047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492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733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460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526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414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605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47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8629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627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615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820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414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223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35</a:t>
            </a:fld>
            <a:endParaRPr lang="en-US">
              <a:solidFill>
                <a:prstClr val="black"/>
              </a:solidFill>
              <a:latin typeface="Arial" panose="020B0604020202020204"/>
            </a:endParaRPr>
          </a:p>
        </p:txBody>
      </p:sp>
    </p:spTree>
    <p:extLst>
      <p:ext uri="{BB962C8B-B14F-4D97-AF65-F5344CB8AC3E}">
        <p14:creationId xmlns:p14="http://schemas.microsoft.com/office/powerpoint/2010/main" val="127235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907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7/12/2022 4:54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br>
            <a:r>
              <a:rPr kumimoji="0" lang="en-US" sz="500" b="0" i="0" u="none" strike="noStrike" kern="1200" cap="none" spc="0" normalizeH="0" baseline="0" noProof="0">
                <a:ln>
                  <a:noFill/>
                </a:ln>
                <a:solidFill>
                  <a:srgbClr val="000000"/>
                </a:solidFill>
                <a:effectLst/>
                <a:uLnTx/>
                <a:uFillTx/>
                <a:latin typeface="Calibri" panose="020F0502020204030204"/>
                <a:ea typeface="+mn-ea"/>
                <a:cs typeface="+mn-cs"/>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07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6</a:t>
            </a:fld>
            <a:endParaRPr lang="en-US">
              <a:solidFill>
                <a:prstClr val="black"/>
              </a:solidFill>
              <a:latin typeface="Arial" panose="020B0604020202020204"/>
            </a:endParaRPr>
          </a:p>
        </p:txBody>
      </p:sp>
    </p:spTree>
    <p:extLst>
      <p:ext uri="{BB962C8B-B14F-4D97-AF65-F5344CB8AC3E}">
        <p14:creationId xmlns:p14="http://schemas.microsoft.com/office/powerpoint/2010/main" val="379248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D115C9-E24C-4512-AA8B-319BB49F77B5}"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81086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92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CS 124 - Lecture 0 - Course Overview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C0183-73D3-4F2C-BBF1-786CD4B170DD}" type="slidenum">
              <a:rPr kumimoji="0" lang="en-US" sz="12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4537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5631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5082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2407190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6782311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6673311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28023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796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13120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05103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37352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1025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28225472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1910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8109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321753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fontAlgn="auto">
              <a:spcBef>
                <a:spcPts val="0"/>
              </a:spcBef>
              <a:spcAft>
                <a:spcPts val="0"/>
              </a:spcAft>
              <a:defRPr/>
            </a:pPr>
            <a:endParaRPr lang="en-US">
              <a:solidFill>
                <a:srgbClr val="FFFFFF"/>
              </a:solidFill>
              <a:latin typeface="Calibri"/>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39394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8433616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1397609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9468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4151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958283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59065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578919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8283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3768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502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08824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1826077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fontAlgn="auto">
              <a:spcBef>
                <a:spcPts val="0"/>
              </a:spcBef>
              <a:spcAft>
                <a:spcPts val="0"/>
              </a:spcAft>
              <a:defRPr/>
            </a:pPr>
            <a:endParaRPr lang="en-US">
              <a:solidFill>
                <a:srgbClr val="FFFFFF"/>
              </a:solidFill>
              <a:latin typeface="Cambria" panose="02040503050406030204"/>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783629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2128460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1606158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8278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9981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13758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8159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3118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447054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30034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3781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348038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77469738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latin typeface="Arial" charset="0"/>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35571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5298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CACFD1">
                  <a:lumMod val="75000"/>
                </a:srgbClr>
              </a:solidFill>
              <a:latin typeface="Arial" charset="0"/>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9119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809024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latin typeface="Arial" charset="0"/>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56411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21336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1664695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34695409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33786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8785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37351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13367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566501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5145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0159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91761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50288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290079576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fontAlgn="auto">
              <a:spcBef>
                <a:spcPts val="0"/>
              </a:spcBef>
              <a:spcAft>
                <a:spcPts val="0"/>
              </a:spcAft>
              <a:defRPr/>
            </a:pPr>
            <a:endParaRPr lang="en-US">
              <a:solidFill>
                <a:srgbClr val="FFFFFF"/>
              </a:solidFill>
              <a:latin typeface="Cambria" panose="02040503050406030204"/>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3811036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5636184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a:t>click to…</a:t>
            </a:r>
          </a:p>
        </p:txBody>
      </p:sp>
    </p:spTree>
    <p:extLst>
      <p:ext uri="{BB962C8B-B14F-4D97-AF65-F5344CB8AC3E}">
        <p14:creationId xmlns:p14="http://schemas.microsoft.com/office/powerpoint/2010/main" val="42933765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339320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369334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68746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9975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31780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238929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89018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010292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57166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44320632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1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6"/>
            <a:ext cx="5249333" cy="152399"/>
          </a:xfrm>
          <a:prstGeom prst="rect">
            <a:avLst/>
          </a:prstGeom>
        </p:spPr>
        <p:txBody>
          <a:bodyPr/>
          <a:lstStyle>
            <a:lvl1pPr algn="l">
              <a:defRPr/>
            </a:lvl1pPr>
          </a:lstStyle>
          <a:p>
            <a:pPr eaLnBrk="1" hangingPunct="1">
              <a:defRPr/>
            </a:pPr>
            <a:endParaRPr lang="en-US">
              <a:solidFill>
                <a:srgbClr val="FFFFFF"/>
              </a:solidFill>
              <a:latin typeface="Arial" charset="0"/>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182532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7741553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218700804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242906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4817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3332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278029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704551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920372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3121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73385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43987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6561762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619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4.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image" Target="../media/image3.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image" Target="../media/image2.png"/><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3.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2.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6" Type="http://schemas.openxmlformats.org/officeDocument/2006/relationships/image" Target="../media/image3.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image" Target="../media/image2.png"/><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1.jpe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image" Target="../media/image3.png"/><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375286"/>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8082"/>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2" r:id="rId12"/>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5"/>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6"/>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7960364"/>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7" r:id="rId12"/>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5"/>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6"/>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5650523"/>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1" r:id="rId12"/>
    <p:sldLayoutId id="2147484052" r:id="rId13"/>
    <p:sldLayoutId id="2147484054" r:id="rId14"/>
    <p:sldLayoutId id="2147484055" r:id="rId15"/>
    <p:sldLayoutId id="2147484083" r:id="rId16"/>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9"/>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0"/>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0"/>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990146"/>
      </p:ext>
    </p:extLst>
  </p:cSld>
  <p:clrMap bg1="dk1" tx1="lt1" bg2="dk2" tx2="lt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8" r:id="rId12"/>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5"/>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6"/>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338406"/>
      </p:ext>
    </p:extLst>
  </p:cSld>
  <p:clrMap bg1="dk1" tx1="lt1" bg2="dk2" tx2="lt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2" r:id="rId12"/>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5"/>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6"/>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226397"/>
      </p:ext>
    </p:extLst>
  </p:cSld>
  <p:clrMap bg1="dk1" tx1="lt1" bg2="dk2"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75.xml"/><Relationship Id="rId4" Type="http://schemas.openxmlformats.org/officeDocument/2006/relationships/image" Target="../media/image420.png"/></Relationships>
</file>

<file path=ppt/slides/_rels/slide1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11.xml"/><Relationship Id="rId1" Type="http://schemas.openxmlformats.org/officeDocument/2006/relationships/slideLayout" Target="../slideLayouts/slideLayout7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2.xml"/><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3" Type="http://schemas.openxmlformats.org/officeDocument/2006/relationships/image" Target="../media/image431.png"/><Relationship Id="rId2" Type="http://schemas.openxmlformats.org/officeDocument/2006/relationships/notesSlide" Target="../notesSlides/notesSlide13.xml"/><Relationship Id="rId1" Type="http://schemas.openxmlformats.org/officeDocument/2006/relationships/slideLayout" Target="../slideLayouts/slideLayout7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7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5.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etproctorio.com/" TargetMode="Externa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help.crelate.com/en/articles/4120395-clearing-your-cache-updating-google-chro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0837" y="1418495"/>
            <a:ext cx="6801826" cy="1142621"/>
          </a:xfrm>
        </p:spPr>
        <p:txBody>
          <a:bodyPr/>
          <a:lstStyle/>
          <a:p>
            <a:r>
              <a:rPr lang="en-US"/>
              <a:t>ECEN 350</a:t>
            </a:r>
            <a:br>
              <a:rPr lang="en-US"/>
            </a:br>
            <a:r>
              <a:rPr lang="en-US"/>
              <a:t>Electronic Devices and Circuits </a:t>
            </a:r>
          </a:p>
        </p:txBody>
      </p:sp>
      <p:sp>
        <p:nvSpPr>
          <p:cNvPr id="4" name="Rectangle 3"/>
          <p:cNvSpPr/>
          <p:nvPr/>
        </p:nvSpPr>
        <p:spPr>
          <a:xfrm>
            <a:off x="1870113" y="3465454"/>
            <a:ext cx="7693336"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13" normalizeH="0" baseline="0" noProof="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Cambria" panose="02040503050406030204"/>
                <a:ea typeface="+mn-ea"/>
                <a:cs typeface="Arial" charset="0"/>
              </a:rPr>
              <a:t>CMOS Latch-up Final Exam Review </a:t>
            </a:r>
            <a:endParaRPr kumimoji="0" lang="en-US" sz="400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92527290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239" y="0"/>
            <a:ext cx="8991600" cy="609600"/>
          </a:xfrm>
        </p:spPr>
        <p:txBody>
          <a:bodyPr>
            <a:noAutofit/>
          </a:bodyPr>
          <a:lstStyle/>
          <a:p>
            <a:pPr algn="ctr"/>
            <a:r>
              <a:rPr lang="en-US" sz="3200" err="1">
                <a:gradFill>
                  <a:gsLst>
                    <a:gs pos="0">
                      <a:schemeClr val="tx2"/>
                    </a:gs>
                    <a:gs pos="46000">
                      <a:schemeClr val="tx2"/>
                    </a:gs>
                    <a:gs pos="86000">
                      <a:schemeClr val="accent5"/>
                    </a:gs>
                  </a:gsLst>
                  <a:lin ang="5400000" scaled="1"/>
                </a:gradFill>
              </a:rPr>
              <a:t>Sah’s</a:t>
            </a:r>
            <a:r>
              <a:rPr lang="en-US" sz="3200">
                <a:gradFill>
                  <a:gsLst>
                    <a:gs pos="0">
                      <a:schemeClr val="tx2"/>
                    </a:gs>
                    <a:gs pos="46000">
                      <a:schemeClr val="tx2"/>
                    </a:gs>
                    <a:gs pos="86000">
                      <a:schemeClr val="accent5"/>
                    </a:gs>
                  </a:gsLst>
                  <a:lin ang="5400000" scaled="1"/>
                </a:gradFill>
              </a:rPr>
              <a:t> Equations for Enhancement Mode MOSFETs </a:t>
            </a:r>
            <a:br>
              <a:rPr lang="en-US" sz="3200">
                <a:gradFill>
                  <a:gsLst>
                    <a:gs pos="0">
                      <a:schemeClr val="tx2"/>
                    </a:gs>
                    <a:gs pos="46000">
                      <a:schemeClr val="tx2"/>
                    </a:gs>
                    <a:gs pos="86000">
                      <a:schemeClr val="accent5"/>
                    </a:gs>
                  </a:gsLst>
                  <a:lin ang="5400000" scaled="1"/>
                </a:gradFill>
              </a:rPr>
            </a:br>
            <a:endParaRPr lang="en-US" sz="3200">
              <a:gradFill>
                <a:gsLst>
                  <a:gs pos="0">
                    <a:schemeClr val="tx2"/>
                  </a:gs>
                  <a:gs pos="46000">
                    <a:schemeClr val="tx2"/>
                  </a:gs>
                  <a:gs pos="86000">
                    <a:schemeClr val="accent5"/>
                  </a:gs>
                </a:gsLst>
                <a:lin ang="5400000" scaled="1"/>
              </a:gradFill>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2018939" y="708333"/>
              <a:ext cx="8458200" cy="2827846"/>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370840">
                    <a:tc>
                      <a:txBody>
                        <a:bodyPr/>
                        <a:lstStyle/>
                        <a:p>
                          <a:pPr algn="ctr"/>
                          <a:r>
                            <a:rPr lang="en-US" sz="1800">
                              <a:solidFill>
                                <a:schemeClr val="tx1"/>
                              </a:solidFill>
                            </a:rPr>
                            <a:t>n-Channel Enhancement</a:t>
                          </a:r>
                          <a:r>
                            <a:rPr lang="en-US" sz="1800" baseline="0">
                              <a:solidFill>
                                <a:schemeClr val="tx1"/>
                              </a:solidFill>
                            </a:rPr>
                            <a:t> Mode MOSFET</a:t>
                          </a:r>
                          <a:endParaRPr lang="en-US" sz="1800">
                            <a:solidFill>
                              <a:schemeClr val="tx1"/>
                            </a:solidFill>
                          </a:endParaRPr>
                        </a:p>
                      </a:txBody>
                      <a:tcPr/>
                    </a:tc>
                    <a:extLst>
                      <a:ext uri="{0D108BD9-81ED-4DB2-BD59-A6C34878D82A}">
                        <a16:rowId xmlns:a16="http://schemas.microsoft.com/office/drawing/2014/main" val="10000"/>
                      </a:ext>
                    </a:extLst>
                  </a:tr>
                  <a:tr h="370840">
                    <a:tc>
                      <a:txBody>
                        <a:bodyPr/>
                        <a:lstStyle/>
                        <a:p>
                          <a:pPr marL="0" marR="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1" smtClean="0">
                                    <a:latin typeface="Cambria Math" panose="02040503050406030204" pitchFamily="18" charset="0"/>
                                    <a:ea typeface="Cambria Math" panose="02040503050406030204" pitchFamily="18" charset="0"/>
                                  </a:rPr>
                                  <m:t>&lt;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r>
                                  <a:rPr lang="en-US" sz="1600" b="0" i="1" smtClean="0">
                                    <a:latin typeface="Cambria Math" panose="02040503050406030204" pitchFamily="18" charset="0"/>
                                    <a:ea typeface="Cambria Math" panose="02040503050406030204" pitchFamily="18" charset="0"/>
                                  </a:rPr>
                                  <m:t>, </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D</m:t>
                                    </m:r>
                                  </m:sub>
                                </m:sSub>
                                <m:r>
                                  <a:rPr lang="en-US" sz="1600" b="0" i="0" smtClean="0">
                                    <a:latin typeface="Cambria Math" panose="02040503050406030204" pitchFamily="18" charset="0"/>
                                  </a:rPr>
                                  <m:t>=0.  </m:t>
                                </m:r>
                                <m:d>
                                  <m:dPr>
                                    <m:ctrlPr>
                                      <a:rPr lang="en-US" sz="1600" b="0" i="1" smtClean="0">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Cutoff</m:t>
                                    </m:r>
                                  </m:e>
                                </m:d>
                                <m:r>
                                  <a:rPr lang="en-US" sz="1600" b="0" i="0" smtClean="0">
                                    <a:latin typeface="Cambria Math" panose="02040503050406030204" pitchFamily="18" charset="0"/>
                                    <a:ea typeface="Cambria Math" panose="02040503050406030204" pitchFamily="18" charset="0"/>
                                  </a:rPr>
                                  <m:t>, </m:t>
                                </m:r>
                              </m:oMath>
                            </m:oMathPara>
                          </a14:m>
                          <a:endParaRPr lang="en-US" sz="1600" b="0">
                            <a:ea typeface="Cambria Math" panose="02040503050406030204" pitchFamily="18" charset="0"/>
                          </a:endParaRPr>
                        </a:p>
                      </a:txBody>
                      <a:tcPr/>
                    </a:tc>
                    <a:extLst>
                      <a:ext uri="{0D108BD9-81ED-4DB2-BD59-A6C34878D82A}">
                        <a16:rowId xmlns:a16="http://schemas.microsoft.com/office/drawing/2014/main" val="10001"/>
                      </a:ext>
                    </a:extLst>
                  </a:tr>
                  <a:tr h="370840">
                    <a:tc>
                      <a:txBody>
                        <a:bodyPr/>
                        <a:lstStyle/>
                        <a:p>
                          <a:pPr marL="0" marR="0" indent="0" algn="ctr" defTabSz="51435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1600" b="0" i="0" smtClean="0">
                                  <a:latin typeface="Cambria Math" panose="02040503050406030204" pitchFamily="18" charset="0"/>
                                  <a:ea typeface="Cambria Math" panose="02040503050406030204" pitchFamily="18" charset="0"/>
                                </a:rPr>
                                <m:t>For</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r>
                                <a:rPr lang="en-US" sz="1600" b="0" i="0" smtClean="0">
                                  <a:latin typeface="Cambria Math" panose="02040503050406030204" pitchFamily="18" charset="0"/>
                                  <a:ea typeface="Cambria Math" panose="02040503050406030204" pitchFamily="18" charset="0"/>
                                </a:rPr>
                                <m:t>, 0&lt;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DS</m:t>
                                  </m:r>
                                </m:sub>
                              </m:sSub>
                              <m:r>
                                <a:rPr lang="en-US" sz="1600" b="0" i="0" smtClean="0">
                                  <a:latin typeface="Cambria Math" panose="02040503050406030204" pitchFamily="18" charset="0"/>
                                  <a:ea typeface="Cambria Math" panose="02040503050406030204" pitchFamily="18" charset="0"/>
                                </a:rPr>
                                <m:t>&lt;</m:t>
                              </m:r>
                              <m:sSub>
                                <m:sSubPr>
                                  <m:ctrlPr>
                                    <a:rPr lang="en-US" sz="160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Ohmic</m:t>
                              </m:r>
                              <m:r>
                                <a:rPr lang="en-US" sz="1600" b="0" i="0" smtClean="0">
                                  <a:latin typeface="Cambria Math" panose="02040503050406030204" pitchFamily="18" charset="0"/>
                                  <a:ea typeface="Cambria Math" panose="02040503050406030204" pitchFamily="18" charset="0"/>
                                </a:rPr>
                                <m:t>)</m:t>
                              </m:r>
                            </m:oMath>
                          </a14:m>
                          <a:r>
                            <a:rPr lang="en-US" sz="1600"/>
                            <a:t> </a:t>
                          </a:r>
                        </a:p>
                        <a:p>
                          <a:pPr marL="0" marR="0" indent="0" algn="ctr" defTabSz="514350" rtl="0" eaLnBrk="1" fontAlgn="auto" latinLnBrk="0" hangingPunct="1">
                            <a:lnSpc>
                              <a:spcPct val="100000"/>
                            </a:lnSpc>
                            <a:spcBef>
                              <a:spcPts val="0"/>
                            </a:spcBef>
                            <a:spcAft>
                              <a:spcPts val="0"/>
                            </a:spcAft>
                            <a:buClrTx/>
                            <a:buSzTx/>
                            <a:buFontTx/>
                            <a:buNone/>
                            <a:tabLst/>
                            <a:defRPr/>
                          </a:pPr>
                          <a:endParaRPr lang="en-US" sz="1600" i="1">
                            <a:latin typeface="Cambria Math" panose="02040503050406030204" pitchFamily="18" charset="0"/>
                          </a:endParaRPr>
                        </a:p>
                        <a:p>
                          <a:pPr marL="0" marR="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D</m:t>
                                    </m:r>
                                  </m:sub>
                                </m:sSub>
                                <m:r>
                                  <a:rPr lang="en-US" sz="1600" b="0" i="0" smtClean="0">
                                    <a:latin typeface="Cambria Math" panose="02040503050406030204" pitchFamily="18" charset="0"/>
                                  </a:rPr>
                                  <m:t>=</m:t>
                                </m:r>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K</m:t>
                                    </m:r>
                                    <m:r>
                                      <a:rPr lang="en-US" sz="1600" b="0" i="0" smtClean="0">
                                        <a:latin typeface="Cambria Math" panose="02040503050406030204" pitchFamily="18" charset="0"/>
                                      </a:rPr>
                                      <m:t>′</m:t>
                                    </m:r>
                                  </m:e>
                                  <m:sub>
                                    <m:r>
                                      <m:rPr>
                                        <m:sty m:val="p"/>
                                      </m:rPr>
                                      <a:rPr lang="en-US" sz="1600" b="0" i="0" smtClean="0">
                                        <a:latin typeface="Cambria Math" panose="02040503050406030204" pitchFamily="18" charset="0"/>
                                      </a:rPr>
                                      <m:t>n</m:t>
                                    </m:r>
                                  </m:sub>
                                </m:sSub>
                                <m:f>
                                  <m:fPr>
                                    <m:ctrlPr>
                                      <a:rPr lang="en-US" sz="1600" b="0" i="1" smtClean="0">
                                        <a:latin typeface="Cambria Math" panose="02040503050406030204" pitchFamily="18" charset="0"/>
                                        <a:ea typeface="Cambria Math" panose="02040503050406030204" pitchFamily="18" charset="0"/>
                                      </a:rPr>
                                    </m:ctrlPr>
                                  </m:fPr>
                                  <m:num>
                                    <m:r>
                                      <m:rPr>
                                        <m:sty m:val="p"/>
                                      </m:rPr>
                                      <a:rPr lang="en-US" sz="1600" b="0" i="0" smtClean="0">
                                        <a:latin typeface="Cambria Math" panose="02040503050406030204" pitchFamily="18" charset="0"/>
                                        <a:ea typeface="Cambria Math" panose="02040503050406030204" pitchFamily="18" charset="0"/>
                                      </a:rPr>
                                      <m:t>W</m:t>
                                    </m:r>
                                  </m:num>
                                  <m:den>
                                    <m:r>
                                      <m:rPr>
                                        <m:sty m:val="p"/>
                                      </m:rPr>
                                      <a:rPr lang="en-US" sz="1600" b="0" i="0" smtClean="0">
                                        <a:latin typeface="Cambria Math" panose="02040503050406030204" pitchFamily="18" charset="0"/>
                                        <a:ea typeface="Cambria Math" panose="02040503050406030204" pitchFamily="18" charset="0"/>
                                      </a:rPr>
                                      <m:t>L</m:t>
                                    </m:r>
                                  </m:den>
                                </m:f>
                                <m:d>
                                  <m:dPr>
                                    <m:begChr m:val="["/>
                                    <m:endChr m:val="]"/>
                                    <m:ctrlPr>
                                      <a:rPr lang="en-US" sz="1600" b="0" i="1" smtClean="0">
                                        <a:latin typeface="Cambria Math" panose="02040503050406030204" pitchFamily="18" charset="0"/>
                                        <a:ea typeface="Cambria Math" panose="02040503050406030204" pitchFamily="18" charset="0"/>
                                      </a:rPr>
                                    </m:ctrlPr>
                                  </m:d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DS</m:t>
                                        </m:r>
                                      </m:sub>
                                    </m:sSub>
                                    <m:r>
                                      <a:rPr lang="en-US" sz="1600" b="0" i="0"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sSubSup>
                                          <m:sSubSupPr>
                                            <m:ctrlPr>
                                              <a:rPr lang="en-US" sz="1600" b="0" i="1" smtClean="0">
                                                <a:latin typeface="Cambria Math" panose="02040503050406030204" pitchFamily="18" charset="0"/>
                                                <a:ea typeface="Cambria Math" panose="02040503050406030204" pitchFamily="18" charset="0"/>
                                              </a:rPr>
                                            </m:ctrlPr>
                                          </m:sSubSup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DS</m:t>
                                            </m:r>
                                          </m:sub>
                                          <m:sup>
                                            <m:r>
                                              <a:rPr lang="en-US" sz="1600" b="0" i="0" smtClean="0">
                                                <a:latin typeface="Cambria Math" panose="02040503050406030204" pitchFamily="18" charset="0"/>
                                                <a:ea typeface="Cambria Math" panose="02040503050406030204" pitchFamily="18" charset="0"/>
                                              </a:rPr>
                                              <m:t>2</m:t>
                                            </m:r>
                                          </m:sup>
                                        </m:sSubSup>
                                      </m:num>
                                      <m:den>
                                        <m:r>
                                          <a:rPr lang="en-US" sz="1600" b="0" i="0" smtClean="0">
                                            <a:latin typeface="Cambria Math" panose="02040503050406030204" pitchFamily="18" charset="0"/>
                                            <a:ea typeface="Cambria Math" panose="02040503050406030204" pitchFamily="18" charset="0"/>
                                          </a:rPr>
                                          <m:t>2</m:t>
                                        </m:r>
                                      </m:den>
                                    </m:f>
                                  </m:e>
                                </m:d>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β</m:t>
                                    </m:r>
                                  </m:e>
                                  <m:sub>
                                    <m:r>
                                      <m:rPr>
                                        <m:sty m:val="p"/>
                                      </m:rPr>
                                      <a:rPr lang="en-US" sz="1600" b="0" i="0" smtClean="0">
                                        <a:latin typeface="Cambria Math" panose="02040503050406030204" pitchFamily="18" charset="0"/>
                                        <a:ea typeface="Cambria Math" panose="02040503050406030204" pitchFamily="18" charset="0"/>
                                      </a:rPr>
                                      <m:t>n</m:t>
                                    </m:r>
                                  </m:sub>
                                </m:sSub>
                                <m:d>
                                  <m:dPr>
                                    <m:begChr m:val="["/>
                                    <m:endChr m:val="]"/>
                                    <m:ctrlPr>
                                      <a:rPr lang="en-US" sz="1600" b="0" i="1" smtClean="0">
                                        <a:latin typeface="Cambria Math" panose="02040503050406030204" pitchFamily="18" charset="0"/>
                                        <a:ea typeface="Cambria Math" panose="02040503050406030204" pitchFamily="18" charset="0"/>
                                      </a:rPr>
                                    </m:ctrlPr>
                                  </m:d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DS</m:t>
                                        </m:r>
                                      </m:sub>
                                    </m:sSub>
                                    <m:r>
                                      <a:rPr lang="en-US" sz="1600" b="0" i="0"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sSubSup>
                                          <m:sSubSupPr>
                                            <m:ctrlPr>
                                              <a:rPr lang="en-US" sz="1600" b="0" i="1" smtClean="0">
                                                <a:latin typeface="Cambria Math" panose="02040503050406030204" pitchFamily="18" charset="0"/>
                                                <a:ea typeface="Cambria Math" panose="02040503050406030204" pitchFamily="18" charset="0"/>
                                              </a:rPr>
                                            </m:ctrlPr>
                                          </m:sSubSup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DS</m:t>
                                            </m:r>
                                          </m:sub>
                                          <m:sup>
                                            <m:r>
                                              <a:rPr lang="en-US" sz="1600" b="0" i="0" smtClean="0">
                                                <a:latin typeface="Cambria Math" panose="02040503050406030204" pitchFamily="18" charset="0"/>
                                                <a:ea typeface="Cambria Math" panose="02040503050406030204" pitchFamily="18" charset="0"/>
                                              </a:rPr>
                                              <m:t>2</m:t>
                                            </m:r>
                                          </m:sup>
                                        </m:sSubSup>
                                      </m:num>
                                      <m:den>
                                        <m:r>
                                          <a:rPr lang="en-US" sz="1600" b="0" i="0" smtClean="0">
                                            <a:latin typeface="Cambria Math" panose="02040503050406030204" pitchFamily="18" charset="0"/>
                                            <a:ea typeface="Cambria Math" panose="02040503050406030204" pitchFamily="18" charset="0"/>
                                          </a:rPr>
                                          <m:t>2</m:t>
                                        </m:r>
                                      </m:den>
                                    </m:f>
                                  </m:e>
                                </m:d>
                                <m:r>
                                  <a:rPr lang="en-US" sz="1600" b="0" i="0" smtClean="0">
                                    <a:latin typeface="Cambria Math" panose="02040503050406030204" pitchFamily="18" charset="0"/>
                                    <a:ea typeface="Cambria Math" panose="02040503050406030204" pitchFamily="18" charset="0"/>
                                  </a:rPr>
                                  <m:t>.</m:t>
                                </m:r>
                              </m:oMath>
                            </m:oMathPara>
                          </a14:m>
                          <a:endParaRPr lang="en-US" sz="1600" b="0" i="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0002"/>
                      </a:ext>
                    </a:extLst>
                  </a:tr>
                  <a:tr h="370840">
                    <a:tc>
                      <a:txBody>
                        <a:bodyPr/>
                        <a:lstStyle/>
                        <a:p>
                          <a:pPr algn="ctr">
                            <a:spcAft>
                              <a:spcPts val="1200"/>
                            </a:spcAft>
                          </a:pP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For</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r>
                                  <a:rPr lang="en-US" sz="1600" b="0" i="0"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DS</m:t>
                                    </m:r>
                                  </m:sub>
                                </m:sSub>
                                <m:r>
                                  <a:rPr lang="en-US" sz="160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r>
                                  <a:rPr lang="en-US" sz="1600" b="0" i="0" smtClean="0">
                                    <a:latin typeface="Cambria Math" panose="02040503050406030204" pitchFamily="18" charset="0"/>
                                    <a:ea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Transistor</m:t>
                                    </m:r>
                                    <m:r>
                                      <a:rPr lang="en-US" sz="1600" b="0" i="1"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Saturation</m:t>
                                    </m:r>
                                  </m:e>
                                </m:d>
                              </m:oMath>
                            </m:oMathPara>
                          </a14:m>
                          <a:endParaRPr lang="en-US" sz="16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D</m:t>
                                    </m:r>
                                  </m:sub>
                                </m:sSub>
                                <m:r>
                                  <a:rPr lang="en-US" sz="1600" b="0" i="0" smtClean="0">
                                    <a:latin typeface="Cambria Math" panose="02040503050406030204" pitchFamily="18" charset="0"/>
                                  </a:rPr>
                                  <m:t>=</m:t>
                                </m:r>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K</m:t>
                                    </m:r>
                                    <m:r>
                                      <a:rPr lang="en-US" sz="1600" b="0" i="0" smtClean="0">
                                        <a:latin typeface="Cambria Math" panose="02040503050406030204" pitchFamily="18" charset="0"/>
                                      </a:rPr>
                                      <m:t>′</m:t>
                                    </m:r>
                                  </m:e>
                                  <m:sub>
                                    <m:r>
                                      <m:rPr>
                                        <m:sty m:val="p"/>
                                      </m:rPr>
                                      <a:rPr lang="en-US" sz="1600" b="0" i="0" smtClean="0">
                                        <a:latin typeface="Cambria Math" panose="02040503050406030204" pitchFamily="18" charset="0"/>
                                      </a:rPr>
                                      <m:t>n</m:t>
                                    </m:r>
                                  </m:sub>
                                </m:sSub>
                                <m:f>
                                  <m:fPr>
                                    <m:ctrlPr>
                                      <a:rPr lang="en-US" sz="1600" b="0" i="1" smtClean="0">
                                        <a:latin typeface="Cambria Math" panose="02040503050406030204" pitchFamily="18" charset="0"/>
                                        <a:ea typeface="Cambria Math" panose="02040503050406030204" pitchFamily="18" charset="0"/>
                                      </a:rPr>
                                    </m:ctrlPr>
                                  </m:fPr>
                                  <m:num>
                                    <m:r>
                                      <m:rPr>
                                        <m:sty m:val="p"/>
                                      </m:rPr>
                                      <a:rPr lang="en-US" sz="1600" b="0" i="0" smtClean="0">
                                        <a:latin typeface="Cambria Math" panose="02040503050406030204" pitchFamily="18" charset="0"/>
                                        <a:ea typeface="Cambria Math" panose="02040503050406030204" pitchFamily="18" charset="0"/>
                                      </a:rPr>
                                      <m:t>W</m:t>
                                    </m:r>
                                  </m:num>
                                  <m:den>
                                    <m:r>
                                      <a:rPr lang="en-US" sz="1600" b="0" i="0" smtClean="0">
                                        <a:latin typeface="Cambria Math" panose="02040503050406030204" pitchFamily="18" charset="0"/>
                                        <a:ea typeface="Cambria Math" panose="02040503050406030204" pitchFamily="18" charset="0"/>
                                      </a:rPr>
                                      <m:t>2</m:t>
                                    </m:r>
                                    <m:r>
                                      <m:rPr>
                                        <m:sty m:val="p"/>
                                      </m:rPr>
                                      <a:rPr lang="en-US" sz="1600" b="0" i="0" smtClean="0">
                                        <a:latin typeface="Cambria Math" panose="02040503050406030204" pitchFamily="18" charset="0"/>
                                        <a:ea typeface="Cambria Math" panose="02040503050406030204" pitchFamily="18" charset="0"/>
                                      </a:rPr>
                                      <m:t>L</m:t>
                                    </m:r>
                                  </m:den>
                                </m:f>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e>
                                  <m:sup>
                                    <m:r>
                                      <a:rPr lang="en-US" sz="1600" b="0" i="1" smtClean="0">
                                        <a:latin typeface="Cambria Math" panose="02040503050406030204" pitchFamily="18" charset="0"/>
                                        <a:ea typeface="Cambria Math" panose="02040503050406030204" pitchFamily="18" charset="0"/>
                                      </a:rPr>
                                      <m:t>2</m:t>
                                    </m:r>
                                  </m:sup>
                                </m:sSup>
                                <m:r>
                                  <a:rPr lang="en-US" sz="1600" b="0" i="0" smtClean="0">
                                    <a:latin typeface="Cambria Math" panose="02040503050406030204" pitchFamily="18" charset="0"/>
                                    <a:ea typeface="Cambria Math" panose="02040503050406030204" pitchFamily="18" charset="0"/>
                                  </a:rPr>
                                  <m:t>= </m:t>
                                </m:r>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β</m:t>
                                        </m:r>
                                      </m:e>
                                      <m:sub>
                                        <m:r>
                                          <m:rPr>
                                            <m:sty m:val="p"/>
                                          </m:rPr>
                                          <a:rPr lang="en-US" sz="1600" b="0" i="0" smtClean="0">
                                            <a:latin typeface="Cambria Math" panose="02040503050406030204" pitchFamily="18" charset="0"/>
                                            <a:ea typeface="Cambria Math" panose="02040503050406030204" pitchFamily="18" charset="0"/>
                                          </a:rPr>
                                          <m:t>n</m:t>
                                        </m:r>
                                      </m:sub>
                                    </m:sSub>
                                  </m:num>
                                  <m:den>
                                    <m:r>
                                      <a:rPr lang="en-US" sz="1600" b="0" i="0" smtClean="0">
                                        <a:latin typeface="Cambria Math" panose="02040503050406030204" pitchFamily="18" charset="0"/>
                                        <a:ea typeface="Cambria Math" panose="02040503050406030204" pitchFamily="18" charset="0"/>
                                      </a:rPr>
                                      <m:t>2</m:t>
                                    </m:r>
                                  </m:den>
                                </m:f>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GS</m:t>
                                            </m:r>
                                          </m:sub>
                                        </m:sSub>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e>
                                  <m:sup>
                                    <m:r>
                                      <a:rPr lang="en-US" sz="1600" b="0" i="1" smtClean="0">
                                        <a:latin typeface="Cambria Math" panose="02040503050406030204" pitchFamily="18" charset="0"/>
                                        <a:ea typeface="Cambria Math" panose="02040503050406030204" pitchFamily="18" charset="0"/>
                                      </a:rPr>
                                      <m:t>2</m:t>
                                    </m:r>
                                  </m:sup>
                                </m:sSup>
                                <m:r>
                                  <a:rPr lang="en-US" sz="1600" b="0" i="0" smtClean="0">
                                    <a:latin typeface="Cambria Math" panose="02040503050406030204" pitchFamily="18" charset="0"/>
                                    <a:ea typeface="Cambria Math" panose="02040503050406030204" pitchFamily="18" charset="0"/>
                                  </a:rPr>
                                  <m:t>.</m:t>
                                </m:r>
                              </m:oMath>
                            </m:oMathPara>
                          </a14:m>
                          <a:endParaRPr lang="en-US" sz="1600" b="0" i="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0003"/>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626069042"/>
                  </p:ext>
                </p:extLst>
              </p:nvPr>
            </p:nvGraphicFramePr>
            <p:xfrm>
              <a:off x="2018939" y="708333"/>
              <a:ext cx="8458200" cy="2827846"/>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370840">
                    <a:tc>
                      <a:txBody>
                        <a:bodyPr/>
                        <a:lstStyle/>
                        <a:p>
                          <a:pPr algn="ctr"/>
                          <a:r>
                            <a:rPr lang="en-US" sz="1800" dirty="0">
                              <a:solidFill>
                                <a:schemeClr val="tx1"/>
                              </a:solidFill>
                            </a:rPr>
                            <a:t>n-Channel Enhancement</a:t>
                          </a:r>
                          <a:r>
                            <a:rPr lang="en-US" sz="1800" baseline="0" dirty="0">
                              <a:solidFill>
                                <a:schemeClr val="tx1"/>
                              </a:solidFill>
                            </a:rPr>
                            <a:t> Mode MOSFET</a:t>
                          </a:r>
                          <a:endParaRPr lang="en-US" sz="1800" dirty="0">
                            <a:solidFill>
                              <a:schemeClr val="tx1"/>
                            </a:solidFill>
                          </a:endParaRPr>
                        </a:p>
                      </a:txBody>
                      <a:tcPr/>
                    </a:tc>
                    <a:extLst>
                      <a:ext uri="{0D108BD9-81ED-4DB2-BD59-A6C34878D82A}">
                        <a16:rowId xmlns:a16="http://schemas.microsoft.com/office/drawing/2014/main" val="10000"/>
                      </a:ext>
                    </a:extLst>
                  </a:tr>
                  <a:tr h="370840">
                    <a:tc>
                      <a:txBody>
                        <a:bodyPr/>
                        <a:lstStyle/>
                        <a:p>
                          <a:endParaRPr lang="en-US"/>
                        </a:p>
                      </a:txBody>
                      <a:tcPr>
                        <a:blipFill>
                          <a:blip r:embed="rId3"/>
                          <a:stretch>
                            <a:fillRect l="-72" t="-109836" r="-288" b="-565574"/>
                          </a:stretch>
                        </a:blipFill>
                      </a:tcPr>
                    </a:tc>
                    <a:extLst>
                      <a:ext uri="{0D108BD9-81ED-4DB2-BD59-A6C34878D82A}">
                        <a16:rowId xmlns:a16="http://schemas.microsoft.com/office/drawing/2014/main" val="10001"/>
                      </a:ext>
                    </a:extLst>
                  </a:tr>
                  <a:tr h="1136460">
                    <a:tc>
                      <a:txBody>
                        <a:bodyPr/>
                        <a:lstStyle/>
                        <a:p>
                          <a:endParaRPr lang="en-US"/>
                        </a:p>
                      </a:txBody>
                      <a:tcPr>
                        <a:blipFill>
                          <a:blip r:embed="rId3"/>
                          <a:stretch>
                            <a:fillRect l="-72" t="-68449" r="-288" b="-84492"/>
                          </a:stretch>
                        </a:blipFill>
                      </a:tcPr>
                    </a:tc>
                    <a:extLst>
                      <a:ext uri="{0D108BD9-81ED-4DB2-BD59-A6C34878D82A}">
                        <a16:rowId xmlns:a16="http://schemas.microsoft.com/office/drawing/2014/main" val="10002"/>
                      </a:ext>
                    </a:extLst>
                  </a:tr>
                  <a:tr h="949706">
                    <a:tc>
                      <a:txBody>
                        <a:bodyPr/>
                        <a:lstStyle/>
                        <a:p>
                          <a:endParaRPr lang="en-US"/>
                        </a:p>
                      </a:txBody>
                      <a:tcPr>
                        <a:blipFill>
                          <a:blip r:embed="rId3"/>
                          <a:stretch>
                            <a:fillRect l="-72" t="-201923" r="-288" b="-1282"/>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2018939" y="3799243"/>
              <a:ext cx="8458200" cy="2928367"/>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370840">
                    <a:tc>
                      <a:txBody>
                        <a:bodyPr/>
                        <a:lstStyle/>
                        <a:p>
                          <a:pPr algn="ctr"/>
                          <a:r>
                            <a:rPr lang="en-US" sz="1800">
                              <a:solidFill>
                                <a:schemeClr val="tx1"/>
                              </a:solidFill>
                            </a:rPr>
                            <a:t>p-channel Enhancement</a:t>
                          </a:r>
                          <a:r>
                            <a:rPr lang="en-US" sz="1800" baseline="0">
                              <a:solidFill>
                                <a:schemeClr val="tx1"/>
                              </a:solidFill>
                            </a:rPr>
                            <a:t> Mode MOSFET</a:t>
                          </a:r>
                          <a:endParaRPr lang="en-US" sz="1800">
                            <a:solidFill>
                              <a:schemeClr val="tx1"/>
                            </a:solidFill>
                          </a:endParaRPr>
                        </a:p>
                      </a:txBody>
                      <a:tcPr/>
                    </a:tc>
                    <a:extLst>
                      <a:ext uri="{0D108BD9-81ED-4DB2-BD59-A6C34878D82A}">
                        <a16:rowId xmlns:a16="http://schemas.microsoft.com/office/drawing/2014/main" val="10000"/>
                      </a:ext>
                    </a:extLst>
                  </a:tr>
                  <a:tr h="370840">
                    <a:tc>
                      <a:txBody>
                        <a:bodyPr/>
                        <a:lstStyle/>
                        <a:p>
                          <a:pPr marL="0" marR="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0" smtClean="0">
                                    <a:latin typeface="Cambria Math" panose="02040503050406030204" pitchFamily="18" charset="0"/>
                                    <a:ea typeface="Cambria Math" panose="02040503050406030204" pitchFamily="18" charset="0"/>
                                  </a:rPr>
                                  <m:t>&lt;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r>
                                  <a:rPr lang="en-US" sz="1600" b="0" i="1" smtClean="0">
                                    <a:latin typeface="Cambria Math" panose="02040503050406030204" pitchFamily="18" charset="0"/>
                                    <a:ea typeface="Cambria Math" panose="02040503050406030204" pitchFamily="18" charset="0"/>
                                  </a:rPr>
                                  <m:t>|, </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D</m:t>
                                    </m:r>
                                  </m:sub>
                                </m:sSub>
                                <m:r>
                                  <a:rPr lang="en-US" sz="1600" b="0" i="0"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Cutoff</m:t>
                                    </m:r>
                                  </m:e>
                                </m:d>
                                <m:r>
                                  <a:rPr lang="en-US" sz="1600" b="0" i="0" smtClean="0">
                                    <a:latin typeface="Cambria Math" panose="02040503050406030204" pitchFamily="18" charset="0"/>
                                    <a:ea typeface="Cambria Math" panose="02040503050406030204" pitchFamily="18" charset="0"/>
                                  </a:rPr>
                                  <m:t>, </m:t>
                                </m:r>
                              </m:oMath>
                            </m:oMathPara>
                          </a14:m>
                          <a:endParaRPr lang="en-US" sz="1600" b="0">
                            <a:ea typeface="Cambria Math" panose="02040503050406030204" pitchFamily="18" charset="0"/>
                          </a:endParaRPr>
                        </a:p>
                      </a:txBody>
                      <a:tcPr/>
                    </a:tc>
                    <a:extLst>
                      <a:ext uri="{0D108BD9-81ED-4DB2-BD59-A6C34878D82A}">
                        <a16:rowId xmlns:a16="http://schemas.microsoft.com/office/drawing/2014/main" val="10001"/>
                      </a:ext>
                    </a:extLst>
                  </a:tr>
                  <a:tr h="370840">
                    <a:tc>
                      <a:txBody>
                        <a:bodyPr/>
                        <a:lstStyle/>
                        <a:p>
                          <a:pPr marL="0" marR="0" indent="0" algn="ctr" defTabSz="51435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1600" b="0" i="0" smtClean="0">
                                  <a:latin typeface="Cambria Math" panose="02040503050406030204" pitchFamily="18" charset="0"/>
                                  <a:ea typeface="Cambria Math" panose="02040503050406030204" pitchFamily="18" charset="0"/>
                                </a:rPr>
                                <m:t>For</m:t>
                              </m:r>
                              <m:r>
                                <a:rPr lang="en-US" sz="1600" b="0" i="0"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r>
                                <a:rPr lang="en-US" sz="1600" b="0" i="0" smtClean="0">
                                  <a:latin typeface="Cambria Math" panose="02040503050406030204" pitchFamily="18" charset="0"/>
                                  <a:ea typeface="Cambria Math" panose="02040503050406030204" pitchFamily="18" charset="0"/>
                                </a:rPr>
                                <m:t>,   0&lt;</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SD</m:t>
                                  </m:r>
                                </m:sub>
                              </m:sSub>
                              <m:r>
                                <a:rPr lang="en-US" sz="1600" b="0" i="0" smtClean="0">
                                  <a:latin typeface="Cambria Math" panose="02040503050406030204" pitchFamily="18" charset="0"/>
                                  <a:ea typeface="Cambria Math" panose="02040503050406030204" pitchFamily="18" charset="0"/>
                                </a:rPr>
                                <m:t>&lt;</m:t>
                              </m:r>
                              <m:sSub>
                                <m:sSubPr>
                                  <m:ctrlPr>
                                    <a:rPr lang="en-US" sz="160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0"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r>
                                <a:rPr lang="en-US" sz="1600" b="0" i="1" smtClean="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Ohmic</m:t>
                              </m:r>
                              <m:r>
                                <a:rPr lang="en-US" sz="1600" b="0" i="0" smtClean="0">
                                  <a:latin typeface="Cambria Math" panose="02040503050406030204" pitchFamily="18" charset="0"/>
                                  <a:ea typeface="Cambria Math" panose="02040503050406030204" pitchFamily="18" charset="0"/>
                                </a:rPr>
                                <m:t>)</m:t>
                              </m:r>
                            </m:oMath>
                          </a14:m>
                          <a:r>
                            <a:rPr lang="en-US" sz="1600"/>
                            <a:t> </a:t>
                          </a:r>
                        </a:p>
                        <a:p>
                          <a:pPr marL="0" marR="0" indent="0" algn="ctr" defTabSz="514350" rtl="0" eaLnBrk="1" fontAlgn="auto" latinLnBrk="0" hangingPunct="1">
                            <a:lnSpc>
                              <a:spcPct val="100000"/>
                            </a:lnSpc>
                            <a:spcBef>
                              <a:spcPts val="0"/>
                            </a:spcBef>
                            <a:spcAft>
                              <a:spcPts val="0"/>
                            </a:spcAft>
                            <a:buClrTx/>
                            <a:buSzTx/>
                            <a:buFontTx/>
                            <a:buNone/>
                            <a:tabLst/>
                            <a:defRPr/>
                          </a:pPr>
                          <a:endParaRPr lang="en-US" sz="1600" i="1">
                            <a:latin typeface="Cambria Math" panose="02040503050406030204" pitchFamily="18" charset="0"/>
                          </a:endParaRPr>
                        </a:p>
                        <a:p>
                          <a:pPr marL="0" marR="0" indent="0" algn="ctr" defTabSz="51435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D</m:t>
                                    </m:r>
                                  </m:sub>
                                </m:sSub>
                                <m:r>
                                  <a:rPr lang="en-US" sz="1600" b="0"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0" smtClean="0">
                                        <a:latin typeface="Cambria Math" panose="02040503050406030204" pitchFamily="18" charset="0"/>
                                      </a:rPr>
                                      <m:t>−</m:t>
                                    </m:r>
                                    <m:r>
                                      <m:rPr>
                                        <m:sty m:val="p"/>
                                      </m:rPr>
                                      <a:rPr lang="en-US" sz="1600" b="0" i="0" smtClean="0">
                                        <a:latin typeface="Cambria Math" panose="02040503050406030204" pitchFamily="18" charset="0"/>
                                      </a:rPr>
                                      <m:t>K</m:t>
                                    </m:r>
                                    <m:r>
                                      <a:rPr lang="en-US" sz="1600" b="0" i="0" smtClean="0">
                                        <a:latin typeface="Cambria Math" panose="02040503050406030204" pitchFamily="18" charset="0"/>
                                      </a:rPr>
                                      <m:t>′</m:t>
                                    </m:r>
                                  </m:e>
                                  <m:sub>
                                    <m:r>
                                      <m:rPr>
                                        <m:sty m:val="p"/>
                                      </m:rPr>
                                      <a:rPr lang="en-US" sz="1600" b="0" i="0" smtClean="0">
                                        <a:latin typeface="Cambria Math" panose="02040503050406030204" pitchFamily="18" charset="0"/>
                                      </a:rPr>
                                      <m:t>p</m:t>
                                    </m:r>
                                  </m:sub>
                                </m:sSub>
                                <m:f>
                                  <m:fPr>
                                    <m:ctrlPr>
                                      <a:rPr lang="en-US" sz="1600" b="0" i="1" smtClean="0">
                                        <a:latin typeface="Cambria Math" panose="02040503050406030204" pitchFamily="18" charset="0"/>
                                        <a:ea typeface="Cambria Math" panose="02040503050406030204" pitchFamily="18" charset="0"/>
                                      </a:rPr>
                                    </m:ctrlPr>
                                  </m:fPr>
                                  <m:num>
                                    <m:r>
                                      <m:rPr>
                                        <m:sty m:val="p"/>
                                      </m:rPr>
                                      <a:rPr lang="en-US" sz="1600" b="0" i="0" smtClean="0">
                                        <a:latin typeface="Cambria Math" panose="02040503050406030204" pitchFamily="18" charset="0"/>
                                        <a:ea typeface="Cambria Math" panose="02040503050406030204" pitchFamily="18" charset="0"/>
                                      </a:rPr>
                                      <m:t>W</m:t>
                                    </m:r>
                                  </m:num>
                                  <m:den>
                                    <m:r>
                                      <m:rPr>
                                        <m:sty m:val="p"/>
                                      </m:rPr>
                                      <a:rPr lang="en-US" sz="1600" b="0" i="0" smtClean="0">
                                        <a:latin typeface="Cambria Math" panose="02040503050406030204" pitchFamily="18" charset="0"/>
                                        <a:ea typeface="Cambria Math" panose="02040503050406030204" pitchFamily="18" charset="0"/>
                                      </a:rPr>
                                      <m:t>L</m:t>
                                    </m:r>
                                  </m:den>
                                </m:f>
                                <m:d>
                                  <m:dPr>
                                    <m:begChr m:val="["/>
                                    <m:endChr m:val="]"/>
                                    <m:ctrlPr>
                                      <a:rPr lang="en-US" sz="1600" b="0" i="1" smtClean="0">
                                        <a:latin typeface="Cambria Math" panose="02040503050406030204" pitchFamily="18" charset="0"/>
                                        <a:ea typeface="Cambria Math" panose="02040503050406030204" pitchFamily="18" charset="0"/>
                                      </a:rPr>
                                    </m:ctrlPr>
                                  </m:d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0"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e>
                                    </m:d>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SD</m:t>
                                        </m:r>
                                      </m:sub>
                                    </m:sSub>
                                    <m:r>
                                      <a:rPr lang="en-US" sz="1600" b="0" i="0"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sSubSup>
                                          <m:sSubSupPr>
                                            <m:ctrlPr>
                                              <a:rPr lang="en-US" sz="1600" b="0" i="1" smtClean="0">
                                                <a:latin typeface="Cambria Math" panose="02040503050406030204" pitchFamily="18" charset="0"/>
                                                <a:ea typeface="Cambria Math" panose="02040503050406030204" pitchFamily="18" charset="0"/>
                                              </a:rPr>
                                            </m:ctrlPr>
                                          </m:sSubSup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SD</m:t>
                                            </m:r>
                                          </m:sub>
                                          <m:sup>
                                            <m:r>
                                              <a:rPr lang="en-US" sz="1600" b="0" i="0" smtClean="0">
                                                <a:latin typeface="Cambria Math" panose="02040503050406030204" pitchFamily="18" charset="0"/>
                                                <a:ea typeface="Cambria Math" panose="02040503050406030204" pitchFamily="18" charset="0"/>
                                              </a:rPr>
                                              <m:t>2</m:t>
                                            </m:r>
                                          </m:sup>
                                        </m:sSubSup>
                                      </m:num>
                                      <m:den>
                                        <m:r>
                                          <a:rPr lang="en-US" sz="1600" b="0" i="0" smtClean="0">
                                            <a:latin typeface="Cambria Math" panose="02040503050406030204" pitchFamily="18" charset="0"/>
                                            <a:ea typeface="Cambria Math" panose="02040503050406030204" pitchFamily="18" charset="0"/>
                                          </a:rPr>
                                          <m:t>2</m:t>
                                        </m:r>
                                      </m:den>
                                    </m:f>
                                  </m:e>
                                </m:d>
                                <m: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0"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β</m:t>
                                    </m:r>
                                  </m:e>
                                  <m:sub>
                                    <m:r>
                                      <m:rPr>
                                        <m:sty m:val="p"/>
                                      </m:rPr>
                                      <a:rPr lang="en-US" sz="1600" b="0" i="0" smtClean="0">
                                        <a:latin typeface="Cambria Math" panose="02040503050406030204" pitchFamily="18" charset="0"/>
                                        <a:ea typeface="Cambria Math" panose="02040503050406030204" pitchFamily="18" charset="0"/>
                                      </a:rPr>
                                      <m:t>p</m:t>
                                    </m:r>
                                  </m:sub>
                                </m:sSub>
                                <m:d>
                                  <m:dPr>
                                    <m:begChr m:val="["/>
                                    <m:endChr m:val="]"/>
                                    <m:ctrlPr>
                                      <a:rPr lang="en-US" sz="1600" b="0" i="1" smtClean="0">
                                        <a:latin typeface="Cambria Math" panose="02040503050406030204" pitchFamily="18" charset="0"/>
                                        <a:ea typeface="Cambria Math" panose="02040503050406030204" pitchFamily="18" charset="0"/>
                                      </a:rPr>
                                    </m:ctrlPr>
                                  </m:d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0"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e>
                                    </m:d>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SD</m:t>
                                        </m:r>
                                      </m:sub>
                                    </m:sSub>
                                    <m:r>
                                      <a:rPr lang="en-US" sz="1600" b="0" i="0"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sSubSup>
                                          <m:sSubSupPr>
                                            <m:ctrlPr>
                                              <a:rPr lang="en-US" sz="1600" b="0" i="1" smtClean="0">
                                                <a:latin typeface="Cambria Math" panose="02040503050406030204" pitchFamily="18" charset="0"/>
                                                <a:ea typeface="Cambria Math" panose="02040503050406030204" pitchFamily="18" charset="0"/>
                                              </a:rPr>
                                            </m:ctrlPr>
                                          </m:sSubSup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SD</m:t>
                                            </m:r>
                                          </m:sub>
                                          <m:sup>
                                            <m:r>
                                              <a:rPr lang="en-US" sz="1600" b="0" i="0" smtClean="0">
                                                <a:latin typeface="Cambria Math" panose="02040503050406030204" pitchFamily="18" charset="0"/>
                                                <a:ea typeface="Cambria Math" panose="02040503050406030204" pitchFamily="18" charset="0"/>
                                              </a:rPr>
                                              <m:t>2</m:t>
                                            </m:r>
                                          </m:sup>
                                        </m:sSubSup>
                                      </m:num>
                                      <m:den>
                                        <m:r>
                                          <a:rPr lang="en-US" sz="1600" b="0" i="0" smtClean="0">
                                            <a:latin typeface="Cambria Math" panose="02040503050406030204" pitchFamily="18" charset="0"/>
                                            <a:ea typeface="Cambria Math" panose="02040503050406030204" pitchFamily="18" charset="0"/>
                                          </a:rPr>
                                          <m:t>2</m:t>
                                        </m:r>
                                      </m:den>
                                    </m:f>
                                  </m:e>
                                </m:d>
                                <m:r>
                                  <a:rPr lang="en-US" sz="1600" b="0" i="1" smtClean="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ea typeface="Cambria Math" panose="02040503050406030204" pitchFamily="18" charset="0"/>
                                  </a:rPr>
                                  <m:t>  </m:t>
                                </m:r>
                              </m:oMath>
                            </m:oMathPara>
                          </a14:m>
                          <a:endParaRPr lang="en-US" sz="1600"/>
                        </a:p>
                      </a:txBody>
                      <a:tcPr/>
                    </a:tc>
                    <a:extLst>
                      <a:ext uri="{0D108BD9-81ED-4DB2-BD59-A6C34878D82A}">
                        <a16:rowId xmlns:a16="http://schemas.microsoft.com/office/drawing/2014/main" val="10002"/>
                      </a:ext>
                    </a:extLst>
                  </a:tr>
                  <a:tr h="370840">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ea typeface="Cambria Math" panose="02040503050406030204" pitchFamily="18" charset="0"/>
                                  </a:rPr>
                                  <m:t>For</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r>
                                  <a:rPr lang="en-US" sz="1600" b="0" i="0"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SD</m:t>
                                    </m:r>
                                  </m:sub>
                                </m:sSub>
                                <m:r>
                                  <a:rPr lang="en-US" sz="160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0"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r>
                                  <a:rPr lang="en-US" sz="1600" b="0" i="1" smtClean="0">
                                    <a:latin typeface="Cambria Math" panose="02040503050406030204" pitchFamily="18" charset="0"/>
                                    <a:ea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Transistor</m:t>
                                    </m:r>
                                    <m:r>
                                      <a:rPr lang="en-US" sz="1600" b="0" i="1"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Saturation</m:t>
                                    </m:r>
                                  </m:e>
                                </m:d>
                              </m:oMath>
                            </m:oMathPara>
                          </a14:m>
                          <a:endParaRPr lang="en-US" sz="1600">
                            <a:solidFill>
                              <a:schemeClr val="tx1"/>
                            </a:solidFill>
                          </a:endParaRPr>
                        </a:p>
                        <a:p>
                          <a:pPr algn="ctr"/>
                          <a:endParaRPr lang="en-US" sz="1600"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b="0" i="0" smtClean="0">
                                        <a:latin typeface="Cambria Math" panose="02040503050406030204" pitchFamily="18" charset="0"/>
                                      </a:rPr>
                                      <m:t>D</m:t>
                                    </m:r>
                                  </m:sub>
                                </m:sSub>
                                <m:r>
                                  <a:rPr lang="en-US" sz="1600" b="0"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0" smtClean="0">
                                        <a:latin typeface="Cambria Math" panose="02040503050406030204" pitchFamily="18" charset="0"/>
                                      </a:rPr>
                                      <m:t>−</m:t>
                                    </m:r>
                                    <m:r>
                                      <m:rPr>
                                        <m:sty m:val="p"/>
                                      </m:rPr>
                                      <a:rPr lang="en-US" sz="1600" b="0" i="0" smtClean="0">
                                        <a:latin typeface="Cambria Math" panose="02040503050406030204" pitchFamily="18" charset="0"/>
                                      </a:rPr>
                                      <m:t>K</m:t>
                                    </m:r>
                                    <m:r>
                                      <a:rPr lang="en-US" sz="1600" b="0" i="0" smtClean="0">
                                        <a:latin typeface="Cambria Math" panose="02040503050406030204" pitchFamily="18" charset="0"/>
                                      </a:rPr>
                                      <m:t>′</m:t>
                                    </m:r>
                                  </m:e>
                                  <m:sub>
                                    <m:r>
                                      <m:rPr>
                                        <m:sty m:val="p"/>
                                      </m:rPr>
                                      <a:rPr lang="en-US" sz="1600" b="0" i="0" smtClean="0">
                                        <a:latin typeface="Cambria Math" panose="02040503050406030204" pitchFamily="18" charset="0"/>
                                      </a:rPr>
                                      <m:t>p</m:t>
                                    </m:r>
                                  </m:sub>
                                </m:sSub>
                                <m:f>
                                  <m:fPr>
                                    <m:ctrlPr>
                                      <a:rPr lang="en-US" sz="1600" b="0" i="1" smtClean="0">
                                        <a:latin typeface="Cambria Math" panose="02040503050406030204" pitchFamily="18" charset="0"/>
                                        <a:ea typeface="Cambria Math" panose="02040503050406030204" pitchFamily="18" charset="0"/>
                                      </a:rPr>
                                    </m:ctrlPr>
                                  </m:fPr>
                                  <m:num>
                                    <m:r>
                                      <m:rPr>
                                        <m:sty m:val="p"/>
                                      </m:rPr>
                                      <a:rPr lang="en-US" sz="1600" b="0" i="0" smtClean="0">
                                        <a:latin typeface="Cambria Math" panose="02040503050406030204" pitchFamily="18" charset="0"/>
                                        <a:ea typeface="Cambria Math" panose="02040503050406030204" pitchFamily="18" charset="0"/>
                                      </a:rPr>
                                      <m:t>W</m:t>
                                    </m:r>
                                  </m:num>
                                  <m:den>
                                    <m:r>
                                      <a:rPr lang="en-US" sz="1600" b="0" i="0" smtClean="0">
                                        <a:latin typeface="Cambria Math" panose="02040503050406030204" pitchFamily="18" charset="0"/>
                                        <a:ea typeface="Cambria Math" panose="02040503050406030204" pitchFamily="18" charset="0"/>
                                      </a:rPr>
                                      <m:t>2</m:t>
                                    </m:r>
                                    <m:r>
                                      <m:rPr>
                                        <m:sty m:val="p"/>
                                      </m:rPr>
                                      <a:rPr lang="en-US" sz="1600" b="0" i="0" smtClean="0">
                                        <a:latin typeface="Cambria Math" panose="02040503050406030204" pitchFamily="18" charset="0"/>
                                        <a:ea typeface="Cambria Math" panose="02040503050406030204" pitchFamily="18" charset="0"/>
                                      </a:rPr>
                                      <m:t>L</m:t>
                                    </m:r>
                                  </m:den>
                                </m:f>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0"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e>
                                    </m:d>
                                  </m:e>
                                  <m:sup>
                                    <m:r>
                                      <a:rPr lang="en-US" sz="1600" b="0" i="1" smtClean="0">
                                        <a:latin typeface="Cambria Math" panose="02040503050406030204" pitchFamily="18" charset="0"/>
                                        <a:ea typeface="Cambria Math" panose="02040503050406030204" pitchFamily="18" charset="0"/>
                                      </a:rPr>
                                      <m:t>2</m:t>
                                    </m:r>
                                  </m:sup>
                                </m:sSup>
                                <m:r>
                                  <a:rPr lang="en-US" sz="1600" b="0" i="0" smtClean="0">
                                    <a:latin typeface="Cambria Math" panose="02040503050406030204" pitchFamily="18" charset="0"/>
                                    <a:ea typeface="Cambria Math" panose="02040503050406030204" pitchFamily="18" charset="0"/>
                                  </a:rPr>
                                  <m:t>= −</m:t>
                                </m:r>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β</m:t>
                                        </m:r>
                                      </m:e>
                                      <m:sub>
                                        <m:r>
                                          <m:rPr>
                                            <m:sty m:val="p"/>
                                          </m:rPr>
                                          <a:rPr lang="en-US" sz="1600" b="0" i="0" smtClean="0">
                                            <a:latin typeface="Cambria Math" panose="02040503050406030204" pitchFamily="18" charset="0"/>
                                            <a:ea typeface="Cambria Math" panose="02040503050406030204" pitchFamily="18" charset="0"/>
                                          </a:rPr>
                                          <m:t>p</m:t>
                                        </m:r>
                                      </m:sub>
                                    </m:sSub>
                                  </m:num>
                                  <m:den>
                                    <m:r>
                                      <a:rPr lang="en-US" sz="1600" b="0" i="0" smtClean="0">
                                        <a:latin typeface="Cambria Math" panose="02040503050406030204" pitchFamily="18" charset="0"/>
                                        <a:ea typeface="Cambria Math" panose="02040503050406030204" pitchFamily="18" charset="0"/>
                                      </a:rPr>
                                      <m:t>2</m:t>
                                    </m:r>
                                  </m:den>
                                </m:f>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SG</m:t>
                                            </m:r>
                                          </m:sub>
                                        </m:sSub>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V</m:t>
                                                </m:r>
                                              </m:e>
                                              <m:sub>
                                                <m:r>
                                                  <m:rPr>
                                                    <m:sty m:val="p"/>
                                                  </m:rPr>
                                                  <a:rPr lang="en-US" sz="1600" b="0" i="0" smtClean="0">
                                                    <a:latin typeface="Cambria Math" panose="02040503050406030204" pitchFamily="18" charset="0"/>
                                                    <a:ea typeface="Cambria Math" panose="02040503050406030204" pitchFamily="18" charset="0"/>
                                                  </a:rPr>
                                                  <m:t>T</m:t>
                                                </m:r>
                                              </m:sub>
                                            </m:sSub>
                                          </m:e>
                                        </m:d>
                                      </m:e>
                                    </m:d>
                                  </m:e>
                                  <m:sup>
                                    <m:r>
                                      <a:rPr lang="en-US" sz="1600" b="0" i="1" smtClean="0">
                                        <a:latin typeface="Cambria Math" panose="02040503050406030204" pitchFamily="18" charset="0"/>
                                        <a:ea typeface="Cambria Math" panose="02040503050406030204" pitchFamily="18" charset="0"/>
                                      </a:rPr>
                                      <m:t>2</m:t>
                                    </m:r>
                                  </m:sup>
                                </m:sSup>
                                <m:r>
                                  <a:rPr lang="en-US" sz="1600" b="0" i="0" smtClean="0">
                                    <a:latin typeface="Cambria Math" panose="02040503050406030204" pitchFamily="18" charset="0"/>
                                    <a:ea typeface="Cambria Math" panose="02040503050406030204" pitchFamily="18" charset="0"/>
                                  </a:rPr>
                                  <m:t>.  </m:t>
                                </m:r>
                              </m:oMath>
                            </m:oMathPara>
                          </a14:m>
                          <a:endParaRPr lang="en-US" sz="1600">
                            <a:solidFill>
                              <a:schemeClr val="tx1"/>
                            </a:solidFill>
                          </a:endParaRPr>
                        </a:p>
                      </a:txBody>
                      <a:tcPr/>
                    </a:tc>
                    <a:extLst>
                      <a:ext uri="{0D108BD9-81ED-4DB2-BD59-A6C34878D82A}">
                        <a16:rowId xmlns:a16="http://schemas.microsoft.com/office/drawing/2014/main" val="1000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985324718"/>
                  </p:ext>
                </p:extLst>
              </p:nvPr>
            </p:nvGraphicFramePr>
            <p:xfrm>
              <a:off x="2018939" y="3799243"/>
              <a:ext cx="8458200" cy="2928367"/>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370840">
                    <a:tc>
                      <a:txBody>
                        <a:bodyPr/>
                        <a:lstStyle/>
                        <a:p>
                          <a:pPr algn="ctr"/>
                          <a:r>
                            <a:rPr lang="en-US" sz="1800" dirty="0">
                              <a:solidFill>
                                <a:schemeClr val="tx1"/>
                              </a:solidFill>
                            </a:rPr>
                            <a:t>p-channel Enhancement</a:t>
                          </a:r>
                          <a:r>
                            <a:rPr lang="en-US" sz="1800" baseline="0" dirty="0">
                              <a:solidFill>
                                <a:schemeClr val="tx1"/>
                              </a:solidFill>
                            </a:rPr>
                            <a:t> Mode MOSFET</a:t>
                          </a:r>
                          <a:endParaRPr lang="en-US" sz="1800" dirty="0">
                            <a:solidFill>
                              <a:schemeClr val="tx1"/>
                            </a:solidFill>
                          </a:endParaRPr>
                        </a:p>
                      </a:txBody>
                      <a:tcPr/>
                    </a:tc>
                    <a:extLst>
                      <a:ext uri="{0D108BD9-81ED-4DB2-BD59-A6C34878D82A}">
                        <a16:rowId xmlns:a16="http://schemas.microsoft.com/office/drawing/2014/main" val="10000"/>
                      </a:ext>
                    </a:extLst>
                  </a:tr>
                  <a:tr h="370840">
                    <a:tc>
                      <a:txBody>
                        <a:bodyPr/>
                        <a:lstStyle/>
                        <a:p>
                          <a:endParaRPr lang="en-US"/>
                        </a:p>
                      </a:txBody>
                      <a:tcPr>
                        <a:blipFill>
                          <a:blip r:embed="rId4"/>
                          <a:stretch>
                            <a:fillRect l="-72" t="-109836" r="-288" b="-591803"/>
                          </a:stretch>
                        </a:blipFill>
                      </a:tcPr>
                    </a:tc>
                    <a:extLst>
                      <a:ext uri="{0D108BD9-81ED-4DB2-BD59-A6C34878D82A}">
                        <a16:rowId xmlns:a16="http://schemas.microsoft.com/office/drawing/2014/main" val="10001"/>
                      </a:ext>
                    </a:extLst>
                  </a:tr>
                  <a:tr h="1136460">
                    <a:tc>
                      <a:txBody>
                        <a:bodyPr/>
                        <a:lstStyle/>
                        <a:p>
                          <a:endParaRPr lang="en-US"/>
                        </a:p>
                      </a:txBody>
                      <a:tcPr>
                        <a:blipFill>
                          <a:blip r:embed="rId4"/>
                          <a:stretch>
                            <a:fillRect l="-72" t="-68817" r="-288" b="-94086"/>
                          </a:stretch>
                        </a:blipFill>
                      </a:tcPr>
                    </a:tc>
                    <a:extLst>
                      <a:ext uri="{0D108BD9-81ED-4DB2-BD59-A6C34878D82A}">
                        <a16:rowId xmlns:a16="http://schemas.microsoft.com/office/drawing/2014/main" val="10002"/>
                      </a:ext>
                    </a:extLst>
                  </a:tr>
                  <a:tr h="1050227">
                    <a:tc>
                      <a:txBody>
                        <a:bodyPr/>
                        <a:lstStyle/>
                        <a:p>
                          <a:endParaRPr lang="en-US"/>
                        </a:p>
                      </a:txBody>
                      <a:tcPr>
                        <a:blipFill>
                          <a:blip r:embed="rId4"/>
                          <a:stretch>
                            <a:fillRect l="-72" t="-181503" r="-288" b="-1156"/>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60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039" y="-8238"/>
            <a:ext cx="5651156" cy="609600"/>
          </a:xfrm>
        </p:spPr>
        <p:txBody>
          <a:bodyPr>
            <a:noAutofit/>
          </a:bodyPr>
          <a:lstStyle/>
          <a:p>
            <a:pPr algn="ctr"/>
            <a:r>
              <a:rPr lang="en-US">
                <a:gradFill>
                  <a:gsLst>
                    <a:gs pos="0">
                      <a:schemeClr val="tx2"/>
                    </a:gs>
                    <a:gs pos="46000">
                      <a:schemeClr val="tx2"/>
                    </a:gs>
                    <a:gs pos="86000">
                      <a:schemeClr val="accent5"/>
                    </a:gs>
                  </a:gsLst>
                  <a:lin ang="5400000" scaled="1"/>
                </a:gradFill>
              </a:rPr>
              <a:t>n-channel MOSFET Example 1</a:t>
            </a:r>
          </a:p>
        </p:txBody>
      </p:sp>
      <mc:AlternateContent xmlns:mc="http://schemas.openxmlformats.org/markup-compatibility/2006" xmlns:a14="http://schemas.microsoft.com/office/drawing/2010/main">
        <mc:Choice Requires="a14">
          <p:sp>
            <p:nvSpPr>
              <p:cNvPr id="11" name="Rectangle 10"/>
              <p:cNvSpPr/>
              <p:nvPr/>
            </p:nvSpPr>
            <p:spPr>
              <a:xfrm>
                <a:off x="445274" y="599163"/>
                <a:ext cx="11306754" cy="61878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Fill in the I</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D</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versus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DS</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table below for the adjacent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n-channel MOSFET shown to the right, using </a:t>
                </a:r>
                <a:r>
                  <a:rPr kumimoji="0" lang="en-US" altLang="en-US" sz="1800" b="0" i="0" u="none" strike="noStrike" kern="1200" cap="none" spc="0" normalizeH="0" baseline="0" noProof="0" err="1">
                    <a:ln>
                      <a:noFill/>
                    </a:ln>
                    <a:solidFill>
                      <a:prstClr val="black"/>
                    </a:solidFill>
                    <a:effectLst/>
                    <a:uLnTx/>
                    <a:uFillTx/>
                    <a:latin typeface="Cambria" panose="02040503050406030204"/>
                    <a:ea typeface="+mn-ea"/>
                    <a:cs typeface="Arial" panose="020B0604020202020204" pitchFamily="34" charset="0"/>
                  </a:rPr>
                  <a:t>Sah’s</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a:t>
                </a:r>
              </a:p>
              <a:p>
                <a:pPr marL="0" marR="0" lvl="0" indent="0" algn="l" defTabSz="914400" rtl="0" eaLnBrk="1" fontAlgn="auto" latinLnBrk="0" hangingPunct="1">
                  <a:lnSpc>
                    <a:spcPct val="100000"/>
                  </a:lnSpc>
                  <a:spcBef>
                    <a:spcPct val="0"/>
                  </a:spcBef>
                  <a:spcAft>
                    <a:spcPts val="60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equations. Assume that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T</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 0.9 V and β</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 200 µA/V</a:t>
                </a:r>
                <a:r>
                  <a:rPr kumimoji="0" lang="en-US" altLang="en-US" sz="1800" b="0" i="0" u="none" strike="noStrike" kern="1200" cap="none" spc="0" normalizeH="0" baseline="30000" noProof="0">
                    <a:ln>
                      <a:noFill/>
                    </a:ln>
                    <a:solidFill>
                      <a:prstClr val="black"/>
                    </a:solidFill>
                    <a:effectLst/>
                    <a:uLnTx/>
                    <a:uFillTx/>
                    <a:latin typeface="Cambria" panose="02040503050406030204"/>
                    <a:ea typeface="+mn-ea"/>
                    <a:cs typeface="Arial" panose="020B0604020202020204" pitchFamily="34" charset="0"/>
                  </a:rPr>
                  <a:t>2</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b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18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With the drain connected to the gate, the transistor is either operating in cutoff for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DS</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&lt;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GS  </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T</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which means zero drain current, or saturation for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DS</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GS  </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T</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Hence choose saturation equation for V</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mn-ea"/>
                    <a:cs typeface="Arial" panose="020B0604020202020204" pitchFamily="34" charset="0"/>
                  </a:rPr>
                  <a:t>DS</a:t>
                </a:r>
                <a:r>
                  <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 ≥ 1 V.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1828800" marR="0" lvl="4"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num>
                        <m:den>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den>
                      </m:f>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e>
                          </m:d>
                        </m:e>
                        <m:sup>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1828800" marR="0" lvl="4"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1828800" marR="0" lvl="4"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1828800" marR="0" lvl="4"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445274" y="599163"/>
                <a:ext cx="11306754" cy="6187848"/>
              </a:xfrm>
              <a:prstGeom prst="rect">
                <a:avLst/>
              </a:prstGeom>
              <a:blipFill>
                <a:blip r:embed="rId3"/>
                <a:stretch>
                  <a:fillRect l="-215" t="-195"/>
                </a:stretch>
              </a:blipFill>
            </p:spPr>
            <p:txBody>
              <a:bodyPr/>
              <a:lstStyle/>
              <a:p>
                <a:r>
                  <a:rPr lang="en-US">
                    <a:noFill/>
                  </a:rPr>
                  <a:t> </a:t>
                </a:r>
              </a:p>
            </p:txBody>
          </p:sp>
        </mc:Fallback>
      </mc:AlternateContent>
      <p:pic>
        <p:nvPicPr>
          <p:cNvPr id="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6520" y="693658"/>
            <a:ext cx="26765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nvGraphicFramePr>
        <p:xfrm>
          <a:off x="2183026" y="1553287"/>
          <a:ext cx="1845844" cy="2080260"/>
        </p:xfrm>
        <a:graphic>
          <a:graphicData uri="http://schemas.openxmlformats.org/drawingml/2006/table">
            <a:tbl>
              <a:tblPr firstRow="1" bandRow="1">
                <a:tableStyleId>{8A107856-5554-42FB-B03E-39F5DBC370BA}</a:tableStyleId>
              </a:tblPr>
              <a:tblGrid>
                <a:gridCol w="922922">
                  <a:extLst>
                    <a:ext uri="{9D8B030D-6E8A-4147-A177-3AD203B41FA5}">
                      <a16:colId xmlns:a16="http://schemas.microsoft.com/office/drawing/2014/main" val="20000"/>
                    </a:ext>
                  </a:extLst>
                </a:gridCol>
                <a:gridCol w="922922">
                  <a:extLst>
                    <a:ext uri="{9D8B030D-6E8A-4147-A177-3AD203B41FA5}">
                      <a16:colId xmlns:a16="http://schemas.microsoft.com/office/drawing/2014/main" val="20001"/>
                    </a:ext>
                  </a:extLst>
                </a:gridCol>
              </a:tblGrid>
              <a:tr h="271744">
                <a:tc>
                  <a:txBody>
                    <a:bodyPr/>
                    <a:lstStyle/>
                    <a:p>
                      <a:pPr algn="ctr"/>
                      <a:r>
                        <a:rPr lang="en-US"/>
                        <a:t>V</a:t>
                      </a:r>
                      <a:r>
                        <a:rPr lang="en-US" baseline="-25000"/>
                        <a:t>DS</a:t>
                      </a:r>
                      <a:r>
                        <a:rPr lang="en-US" baseline="0"/>
                        <a:t> (V)</a:t>
                      </a:r>
                      <a:endParaRPr lang="en-US">
                        <a:solidFill>
                          <a:schemeClr val="bg1"/>
                        </a:solidFill>
                      </a:endParaRP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baseline="0"/>
                        <a:t>I</a:t>
                      </a:r>
                      <a:r>
                        <a:rPr lang="en-US" baseline="-25000"/>
                        <a:t>D</a:t>
                      </a:r>
                      <a:r>
                        <a:rPr lang="en-US" baseline="0"/>
                        <a:t> </a:t>
                      </a:r>
                      <a:endParaRPr lang="en-US">
                        <a:solidFill>
                          <a:schemeClr val="bg1"/>
                        </a:solidFill>
                      </a:endParaRPr>
                    </a:p>
                  </a:txBody>
                  <a:tcPr/>
                </a:tc>
                <a:extLst>
                  <a:ext uri="{0D108BD9-81ED-4DB2-BD59-A6C34878D82A}">
                    <a16:rowId xmlns:a16="http://schemas.microsoft.com/office/drawing/2014/main" val="10000"/>
                  </a:ext>
                </a:extLst>
              </a:tr>
              <a:tr h="271744">
                <a:tc>
                  <a:txBody>
                    <a:bodyPr/>
                    <a:lstStyle/>
                    <a:p>
                      <a:pPr algn="ctr"/>
                      <a:r>
                        <a:rPr lang="en-US"/>
                        <a:t>0</a:t>
                      </a:r>
                    </a:p>
                  </a:txBody>
                  <a:tcPr/>
                </a:tc>
                <a:tc>
                  <a:txBody>
                    <a:bodyPr/>
                    <a:lstStyle/>
                    <a:p>
                      <a:pPr algn="ctr"/>
                      <a:endParaRPr lang="en-US"/>
                    </a:p>
                  </a:txBody>
                  <a:tcPr/>
                </a:tc>
                <a:extLst>
                  <a:ext uri="{0D108BD9-81ED-4DB2-BD59-A6C34878D82A}">
                    <a16:rowId xmlns:a16="http://schemas.microsoft.com/office/drawing/2014/main" val="10001"/>
                  </a:ext>
                </a:extLst>
              </a:tr>
              <a:tr h="271744">
                <a:tc>
                  <a:txBody>
                    <a:bodyPr/>
                    <a:lstStyle/>
                    <a:p>
                      <a:pPr algn="ctr"/>
                      <a:r>
                        <a:rPr lang="en-US"/>
                        <a:t>1</a:t>
                      </a:r>
                    </a:p>
                  </a:txBody>
                  <a:tcPr/>
                </a:tc>
                <a:tc>
                  <a:txBody>
                    <a:bodyPr/>
                    <a:lstStyle/>
                    <a:p>
                      <a:pPr algn="ctr"/>
                      <a:endParaRPr lang="en-US"/>
                    </a:p>
                  </a:txBody>
                  <a:tcPr/>
                </a:tc>
                <a:extLst>
                  <a:ext uri="{0D108BD9-81ED-4DB2-BD59-A6C34878D82A}">
                    <a16:rowId xmlns:a16="http://schemas.microsoft.com/office/drawing/2014/main" val="10002"/>
                  </a:ext>
                </a:extLst>
              </a:tr>
              <a:tr h="271744">
                <a:tc>
                  <a:txBody>
                    <a:bodyPr/>
                    <a:lstStyle/>
                    <a:p>
                      <a:pPr algn="ctr"/>
                      <a:r>
                        <a:rPr lang="en-US"/>
                        <a:t>2</a:t>
                      </a:r>
                    </a:p>
                  </a:txBody>
                  <a:tcPr/>
                </a:tc>
                <a:tc>
                  <a:txBody>
                    <a:bodyPr/>
                    <a:lstStyle/>
                    <a:p>
                      <a:pPr algn="ctr"/>
                      <a:endParaRPr lang="en-US"/>
                    </a:p>
                  </a:txBody>
                  <a:tcPr/>
                </a:tc>
                <a:extLst>
                  <a:ext uri="{0D108BD9-81ED-4DB2-BD59-A6C34878D82A}">
                    <a16:rowId xmlns:a16="http://schemas.microsoft.com/office/drawing/2014/main" val="10003"/>
                  </a:ext>
                </a:extLst>
              </a:tr>
              <a:tr h="271744">
                <a:tc>
                  <a:txBody>
                    <a:bodyPr/>
                    <a:lstStyle/>
                    <a:p>
                      <a:pPr algn="ctr"/>
                      <a:r>
                        <a:rPr lang="en-US"/>
                        <a:t>3</a:t>
                      </a:r>
                    </a:p>
                  </a:txBody>
                  <a:tcPr/>
                </a:tc>
                <a:tc>
                  <a:txBody>
                    <a:bodyPr/>
                    <a:lstStyle/>
                    <a:p>
                      <a:pPr algn="ctr"/>
                      <a:endParaRPr lang="en-US"/>
                    </a:p>
                  </a:txBody>
                  <a:tcPr/>
                </a:tc>
                <a:extLst>
                  <a:ext uri="{0D108BD9-81ED-4DB2-BD59-A6C34878D82A}">
                    <a16:rowId xmlns:a16="http://schemas.microsoft.com/office/drawing/2014/main" val="10004"/>
                  </a:ext>
                </a:extLst>
              </a:tr>
              <a:tr h="271744">
                <a:tc>
                  <a:txBody>
                    <a:bodyPr/>
                    <a:lstStyle/>
                    <a:p>
                      <a:pPr algn="ctr"/>
                      <a:r>
                        <a:rPr lang="en-US"/>
                        <a:t>4</a:t>
                      </a:r>
                    </a:p>
                  </a:txBody>
                  <a:tcPr/>
                </a:tc>
                <a:tc>
                  <a:txBody>
                    <a:bodyPr/>
                    <a:lstStyle/>
                    <a:p>
                      <a:pPr algn="ctr"/>
                      <a:endParaRPr lang="en-US"/>
                    </a:p>
                  </a:txBody>
                  <a:tcPr/>
                </a:tc>
                <a:extLst>
                  <a:ext uri="{0D108BD9-81ED-4DB2-BD59-A6C34878D82A}">
                    <a16:rowId xmlns:a16="http://schemas.microsoft.com/office/drawing/2014/main" val="10005"/>
                  </a:ext>
                </a:extLst>
              </a:tr>
              <a:tr h="271744">
                <a:tc>
                  <a:txBody>
                    <a:bodyPr/>
                    <a:lstStyle/>
                    <a:p>
                      <a:pPr algn="ctr"/>
                      <a:r>
                        <a:rPr lang="en-US"/>
                        <a:t>5</a:t>
                      </a:r>
                    </a:p>
                  </a:txBody>
                  <a:tcPr/>
                </a:tc>
                <a:tc>
                  <a:txBody>
                    <a:bodyPr/>
                    <a:lstStyle/>
                    <a:p>
                      <a:pPr algn="ctr"/>
                      <a:endParaRPr lang="en-US"/>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8023654" y="4530813"/>
          <a:ext cx="1845844" cy="2109925"/>
        </p:xfrm>
        <a:graphic>
          <a:graphicData uri="http://schemas.openxmlformats.org/drawingml/2006/table">
            <a:tbl>
              <a:tblPr firstRow="1" bandRow="1">
                <a:tableStyleId>{8A107856-5554-42FB-B03E-39F5DBC370BA}</a:tableStyleId>
              </a:tblPr>
              <a:tblGrid>
                <a:gridCol w="922922">
                  <a:extLst>
                    <a:ext uri="{9D8B030D-6E8A-4147-A177-3AD203B41FA5}">
                      <a16:colId xmlns:a16="http://schemas.microsoft.com/office/drawing/2014/main" val="20000"/>
                    </a:ext>
                  </a:extLst>
                </a:gridCol>
                <a:gridCol w="922922">
                  <a:extLst>
                    <a:ext uri="{9D8B030D-6E8A-4147-A177-3AD203B41FA5}">
                      <a16:colId xmlns:a16="http://schemas.microsoft.com/office/drawing/2014/main" val="20001"/>
                    </a:ext>
                  </a:extLst>
                </a:gridCol>
              </a:tblGrid>
              <a:tr h="326845">
                <a:tc>
                  <a:txBody>
                    <a:bodyPr/>
                    <a:lstStyle/>
                    <a:p>
                      <a:pPr algn="ctr"/>
                      <a:r>
                        <a:rPr lang="en-US"/>
                        <a:t>V</a:t>
                      </a:r>
                      <a:r>
                        <a:rPr lang="en-US" baseline="-25000"/>
                        <a:t>DS</a:t>
                      </a:r>
                      <a:r>
                        <a:rPr lang="en-US" baseline="0"/>
                        <a:t> (V)</a:t>
                      </a:r>
                      <a:endParaRPr lang="en-US">
                        <a:solidFill>
                          <a:schemeClr val="bg1"/>
                        </a:solidFill>
                      </a:endParaRP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baseline="0"/>
                        <a:t>I</a:t>
                      </a:r>
                      <a:r>
                        <a:rPr lang="en-US" baseline="-25000"/>
                        <a:t>D</a:t>
                      </a:r>
                      <a:r>
                        <a:rPr lang="en-US" baseline="0"/>
                        <a:t> </a:t>
                      </a:r>
                      <a:endParaRPr lang="en-US">
                        <a:solidFill>
                          <a:schemeClr val="bg1"/>
                        </a:solidFill>
                      </a:endParaRPr>
                    </a:p>
                  </a:txBody>
                  <a:tcPr/>
                </a:tc>
                <a:extLst>
                  <a:ext uri="{0D108BD9-81ED-4DB2-BD59-A6C34878D82A}">
                    <a16:rowId xmlns:a16="http://schemas.microsoft.com/office/drawing/2014/main" val="10000"/>
                  </a:ext>
                </a:extLst>
              </a:tr>
              <a:tr h="159696">
                <a:tc>
                  <a:txBody>
                    <a:bodyPr/>
                    <a:lstStyle/>
                    <a:p>
                      <a:pPr algn="ctr"/>
                      <a:r>
                        <a:rPr lang="en-US"/>
                        <a:t>0</a:t>
                      </a:r>
                    </a:p>
                  </a:txBody>
                  <a:tcPr/>
                </a:tc>
                <a:tc>
                  <a:txBody>
                    <a:bodyPr/>
                    <a:lstStyle/>
                    <a:p>
                      <a:pPr algn="ctr"/>
                      <a:r>
                        <a:rPr lang="en-US"/>
                        <a:t>0 µA</a:t>
                      </a:r>
                    </a:p>
                  </a:txBody>
                  <a:tcPr/>
                </a:tc>
                <a:extLst>
                  <a:ext uri="{0D108BD9-81ED-4DB2-BD59-A6C34878D82A}">
                    <a16:rowId xmlns:a16="http://schemas.microsoft.com/office/drawing/2014/main" val="10001"/>
                  </a:ext>
                </a:extLst>
              </a:tr>
              <a:tr h="159696">
                <a:tc>
                  <a:txBody>
                    <a:bodyPr/>
                    <a:lstStyle/>
                    <a:p>
                      <a:pPr algn="ctr"/>
                      <a:r>
                        <a:rPr lang="en-US"/>
                        <a:t>1</a:t>
                      </a: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1 µA</a:t>
                      </a:r>
                    </a:p>
                  </a:txBody>
                  <a:tcPr/>
                </a:tc>
                <a:extLst>
                  <a:ext uri="{0D108BD9-81ED-4DB2-BD59-A6C34878D82A}">
                    <a16:rowId xmlns:a16="http://schemas.microsoft.com/office/drawing/2014/main" val="10002"/>
                  </a:ext>
                </a:extLst>
              </a:tr>
              <a:tr h="159696">
                <a:tc>
                  <a:txBody>
                    <a:bodyPr/>
                    <a:lstStyle/>
                    <a:p>
                      <a:pPr algn="ctr"/>
                      <a:r>
                        <a:rPr lang="en-US"/>
                        <a:t>2</a:t>
                      </a: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121 µA</a:t>
                      </a:r>
                    </a:p>
                  </a:txBody>
                  <a:tcPr/>
                </a:tc>
                <a:extLst>
                  <a:ext uri="{0D108BD9-81ED-4DB2-BD59-A6C34878D82A}">
                    <a16:rowId xmlns:a16="http://schemas.microsoft.com/office/drawing/2014/main" val="10003"/>
                  </a:ext>
                </a:extLst>
              </a:tr>
              <a:tr h="159696">
                <a:tc>
                  <a:txBody>
                    <a:bodyPr/>
                    <a:lstStyle/>
                    <a:p>
                      <a:pPr algn="ctr"/>
                      <a:r>
                        <a:rPr lang="en-US"/>
                        <a:t>3</a:t>
                      </a: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441 µA</a:t>
                      </a:r>
                    </a:p>
                  </a:txBody>
                  <a:tcPr/>
                </a:tc>
                <a:extLst>
                  <a:ext uri="{0D108BD9-81ED-4DB2-BD59-A6C34878D82A}">
                    <a16:rowId xmlns:a16="http://schemas.microsoft.com/office/drawing/2014/main" val="10004"/>
                  </a:ext>
                </a:extLst>
              </a:tr>
              <a:tr h="159696">
                <a:tc>
                  <a:txBody>
                    <a:bodyPr/>
                    <a:lstStyle/>
                    <a:p>
                      <a:pPr algn="ctr"/>
                      <a:r>
                        <a:rPr lang="en-US"/>
                        <a:t>4</a:t>
                      </a: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961 µA</a:t>
                      </a:r>
                    </a:p>
                  </a:txBody>
                  <a:tcPr/>
                </a:tc>
                <a:extLst>
                  <a:ext uri="{0D108BD9-81ED-4DB2-BD59-A6C34878D82A}">
                    <a16:rowId xmlns:a16="http://schemas.microsoft.com/office/drawing/2014/main" val="10005"/>
                  </a:ext>
                </a:extLst>
              </a:tr>
              <a:tr h="159696">
                <a:tc>
                  <a:txBody>
                    <a:bodyPr/>
                    <a:lstStyle/>
                    <a:p>
                      <a:pPr algn="ctr"/>
                      <a:r>
                        <a:rPr lang="en-US"/>
                        <a:t>5</a:t>
                      </a:r>
                    </a:p>
                  </a:txBody>
                  <a:tcPr/>
                </a:tc>
                <a:tc>
                  <a:txBody>
                    <a:bodyPr/>
                    <a:lstStyle/>
                    <a:p>
                      <a:pPr marL="0" marR="0" indent="0" algn="ctr" defTabSz="685772" rtl="0" eaLnBrk="1" fontAlgn="auto" latinLnBrk="0" hangingPunct="1">
                        <a:lnSpc>
                          <a:spcPct val="100000"/>
                        </a:lnSpc>
                        <a:spcBef>
                          <a:spcPts val="0"/>
                        </a:spcBef>
                        <a:spcAft>
                          <a:spcPts val="0"/>
                        </a:spcAft>
                        <a:buClrTx/>
                        <a:buSzTx/>
                        <a:buFontTx/>
                        <a:buNone/>
                        <a:tabLst/>
                        <a:defRPr/>
                      </a:pPr>
                      <a:r>
                        <a:rPr lang="en-US"/>
                        <a:t>1.68 mA</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5773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10" end="10"/>
                                            </p:txEl>
                                          </p:spTgt>
                                        </p:tgtEl>
                                        <p:attrNameLst>
                                          <p:attrName>style.visibility</p:attrName>
                                        </p:attrNameLst>
                                      </p:cBhvr>
                                      <p:to>
                                        <p:strVal val="visible"/>
                                      </p:to>
                                    </p:set>
                                    <p:anim calcmode="lin" valueType="num">
                                      <p:cBhvr additive="base">
                                        <p:cTn id="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2" end="12"/>
                                            </p:txEl>
                                          </p:spTgt>
                                        </p:tgtEl>
                                        <p:attrNameLst>
                                          <p:attrName>style.visibility</p:attrName>
                                        </p:attrNameLst>
                                      </p:cBhvr>
                                      <p:to>
                                        <p:strVal val="visible"/>
                                      </p:to>
                                    </p:set>
                                    <p:anim calcmode="lin" valueType="num">
                                      <p:cBhvr additive="base">
                                        <p:cTn id="1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039" y="-16627"/>
            <a:ext cx="5651156" cy="609600"/>
          </a:xfrm>
        </p:spPr>
        <p:txBody>
          <a:bodyPr>
            <a:noAutofit/>
          </a:bodyPr>
          <a:lstStyle/>
          <a:p>
            <a:pPr algn="ctr"/>
            <a:r>
              <a:rPr lang="en-US">
                <a:gradFill>
                  <a:gsLst>
                    <a:gs pos="0">
                      <a:schemeClr val="tx2"/>
                    </a:gs>
                    <a:gs pos="46000">
                      <a:schemeClr val="tx2"/>
                    </a:gs>
                    <a:gs pos="86000">
                      <a:schemeClr val="accent5"/>
                    </a:gs>
                  </a:gsLst>
                  <a:lin ang="5400000" scaled="1"/>
                </a:gradFill>
              </a:rPr>
              <a:t>n-channel MOSFET Example 2</a:t>
            </a:r>
          </a:p>
        </p:txBody>
      </p:sp>
      <mc:AlternateContent xmlns:mc="http://schemas.openxmlformats.org/markup-compatibility/2006" xmlns:a14="http://schemas.microsoft.com/office/drawing/2010/main">
        <mc:Choice Requires="a14">
          <p:sp>
            <p:nvSpPr>
              <p:cNvPr id="11" name="Rectangle 10"/>
              <p:cNvSpPr/>
              <p:nvPr/>
            </p:nvSpPr>
            <p:spPr>
              <a:xfrm>
                <a:off x="134225" y="565003"/>
                <a:ext cx="11945922" cy="58901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For the 2N7000 n-channel enhancement-type MOSFET datasheet, determine </a:t>
                </a:r>
                <a:r>
                  <a:rPr kumimoji="0" lang="el-GR" altLang="en-US" sz="1800" b="0" i="0" u="none" strike="noStrike" kern="1200" cap="none" spc="0" normalizeH="0" baseline="0" noProof="0">
                    <a:ln>
                      <a:noFill/>
                    </a:ln>
                    <a:solidFill>
                      <a:srgbClr val="000000"/>
                    </a:solidFill>
                    <a:effectLst/>
                    <a:uLnTx/>
                    <a:uFillTx/>
                    <a:latin typeface="Cambria" panose="02040503050406030204"/>
                    <a:ea typeface="+mn-ea"/>
                    <a:cs typeface="+mn-cs"/>
                  </a:rPr>
                  <a:t>β</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mn-cs"/>
                  </a:rPr>
                  <a:t>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given the following:</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T(min)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0.8 V.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typ</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2.1 V.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T(max)</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3.0 V.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typ</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2.1 V. Use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typ</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for the following calculations.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Also from the data sheet: Typical On-State Drain C</a:t>
                </a:r>
                <a:r>
                  <a:rPr kumimoji="0" lang="en-US" sz="1800" b="0" i="0" u="none" strike="noStrike" kern="1200" cap="none" spc="0" normalizeH="0" baseline="0" noProof="0" err="1">
                    <a:ln>
                      <a:noFill/>
                    </a:ln>
                    <a:solidFill>
                      <a:srgbClr val="000000"/>
                    </a:solidFill>
                    <a:effectLst/>
                    <a:uLnTx/>
                    <a:uFillTx/>
                    <a:latin typeface="Cambria" panose="02040503050406030204"/>
                    <a:ea typeface="+mn-ea"/>
                    <a:cs typeface="+mn-cs"/>
                  </a:rPr>
                  <a:t>urrent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i.e. I</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D(ON)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600 mA for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GS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4.5 V and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10 V.</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What is the region of operation for the I</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D(ON)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datapoint?</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Since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GS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4.5 V and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10 V, then </a:t>
                </a: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Transistor</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Saturation</m:t>
                        </m:r>
                      </m:e>
                    </m:d>
                  </m:oMath>
                </a14:m>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n</m:t>
                              </m:r>
                            </m:sub>
                          </m:sSub>
                        </m:num>
                        <m:den>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m:t>
                          </m:r>
                        </m:den>
                      </m:f>
                      <m:sSup>
                        <m:sSup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e>
                          </m:d>
                        </m:e>
                        <m:sup>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n</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2</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D</m:t>
                              </m:r>
                            </m:sub>
                          </m:sSub>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e>
                              </m:d>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600 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mA</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4.5</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V</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 −2.1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V</m:t>
                                  </m:r>
                                </m:e>
                              </m:d>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2</m:t>
                              </m:r>
                            </m:sup>
                          </m:sSup>
                        </m:den>
                      </m:f>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208</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n</m:t>
                          </m:r>
                        </m:sub>
                      </m:sSub>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208</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0" cap="none" spc="0" normalizeH="0" baseline="0" noProof="0">
                  <a:ln>
                    <a:noFill/>
                  </a:ln>
                  <a:solidFill>
                    <a:prstClr val="black"/>
                  </a:solidFill>
                  <a:effectLst/>
                  <a:uLnTx/>
                  <a:uFillTx/>
                  <a:latin typeface="Cambria" panose="02040503050406030204"/>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n</m:t>
                          </m:r>
                        </m:sub>
                      </m:sSub>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208</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2</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N</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7000 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n</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channel</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MOSFET</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transistor</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from</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data</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sheet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Would you expect this </a:t>
                </a:r>
                <a14:m>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n</m:t>
                        </m:r>
                      </m:sub>
                    </m:sSub>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value to change with changing </a:t>
                </a:r>
                <a14:m>
                  <m:oMath xmlns:m="http://schemas.openxmlformats.org/officeDocument/2006/math">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120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Gain</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Factor</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n</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μ</m:t>
                          </m:r>
                        </m:e>
                        <m:sub>
                          <m:r>
                            <m:rPr>
                              <m:sty m:val="p"/>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n</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OX</m:t>
                          </m:r>
                        </m:sub>
                      </m:sSub>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den>
                      </m:f>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which</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is</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not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function</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of</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GS</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mc:Choice>
        <mc:Fallback xmlns="">
          <p:sp>
            <p:nvSpPr>
              <p:cNvPr id="11" name="Rectangle 10"/>
              <p:cNvSpPr>
                <a:spLocks noRot="1" noChangeAspect="1" noMove="1" noResize="1" noEditPoints="1" noAdjustHandles="1" noChangeArrowheads="1" noChangeShapeType="1" noTextEdit="1"/>
              </p:cNvSpPr>
              <p:nvPr/>
            </p:nvSpPr>
            <p:spPr>
              <a:xfrm>
                <a:off x="134225" y="565003"/>
                <a:ext cx="11945922" cy="5890139"/>
              </a:xfrm>
              <a:prstGeom prst="rect">
                <a:avLst/>
              </a:prstGeom>
              <a:blipFill>
                <a:blip r:embed="rId3"/>
                <a:stretch>
                  <a:fillRect l="-203" t="-308"/>
                </a:stretch>
              </a:blipFill>
            </p:spPr>
            <p:txBody>
              <a:bodyPr/>
              <a:lstStyle/>
              <a:p>
                <a:r>
                  <a:rPr lang="en-US">
                    <a:noFill/>
                  </a:rPr>
                  <a:t> </a:t>
                </a:r>
              </a:p>
            </p:txBody>
          </p:sp>
        </mc:Fallback>
      </mc:AlternateContent>
    </p:spTree>
    <p:extLst>
      <p:ext uri="{BB962C8B-B14F-4D97-AF65-F5344CB8AC3E}">
        <p14:creationId xmlns:p14="http://schemas.microsoft.com/office/powerpoint/2010/main" val="272033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 calcmode="lin" valueType="num">
                                      <p:cBhvr additive="base">
                                        <p:cTn id="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anim calcmode="lin" valueType="num">
                                      <p:cBhvr additive="base">
                                        <p:cTn id="1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anim calcmode="lin" valueType="num">
                                      <p:cBhvr additive="base">
                                        <p:cTn id="1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anim calcmode="lin" valueType="num">
                                      <p:cBhvr additive="base">
                                        <p:cTn id="2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14" end="14"/>
                                            </p:txEl>
                                          </p:spTgt>
                                        </p:tgtEl>
                                        <p:attrNameLst>
                                          <p:attrName>style.visibility</p:attrName>
                                        </p:attrNameLst>
                                      </p:cBhvr>
                                      <p:to>
                                        <p:strVal val="visible"/>
                                      </p:to>
                                    </p:set>
                                    <p:anim calcmode="lin" valueType="num">
                                      <p:cBhvr additive="base">
                                        <p:cTn id="29"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6" end="16"/>
                                            </p:txEl>
                                          </p:spTgt>
                                        </p:tgtEl>
                                        <p:attrNameLst>
                                          <p:attrName>style.visibility</p:attrName>
                                        </p:attrNameLst>
                                      </p:cBhvr>
                                      <p:to>
                                        <p:strVal val="visible"/>
                                      </p:to>
                                    </p:set>
                                    <p:anim calcmode="lin" valueType="num">
                                      <p:cBhvr additive="base">
                                        <p:cTn id="35"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039" y="-8238"/>
            <a:ext cx="5651156" cy="609600"/>
          </a:xfrm>
        </p:spPr>
        <p:txBody>
          <a:bodyPr>
            <a:noAutofit/>
          </a:bodyPr>
          <a:lstStyle/>
          <a:p>
            <a:pPr algn="ctr"/>
            <a:r>
              <a:rPr lang="en-US">
                <a:gradFill>
                  <a:gsLst>
                    <a:gs pos="0">
                      <a:schemeClr val="tx2"/>
                    </a:gs>
                    <a:gs pos="46000">
                      <a:schemeClr val="tx2"/>
                    </a:gs>
                    <a:gs pos="86000">
                      <a:schemeClr val="accent5"/>
                    </a:gs>
                  </a:gsLst>
                  <a:lin ang="5400000" scaled="1"/>
                </a:gradFill>
              </a:rPr>
              <a:t>n-channel MOSFET Example 3</a:t>
            </a:r>
          </a:p>
        </p:txBody>
      </p:sp>
      <mc:AlternateContent xmlns:mc="http://schemas.openxmlformats.org/markup-compatibility/2006" xmlns:a14="http://schemas.microsoft.com/office/drawing/2010/main">
        <mc:Choice Requires="a14">
          <p:sp>
            <p:nvSpPr>
              <p:cNvPr id="11" name="Rectangle 10"/>
              <p:cNvSpPr/>
              <p:nvPr/>
            </p:nvSpPr>
            <p:spPr>
              <a:xfrm>
                <a:off x="134225" y="598559"/>
                <a:ext cx="11945922" cy="60674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For the adjacent n-channel enhancement mode MOSFET circuit, determine the drain current using Sah’s equations, given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mn-cs"/>
                  </a:rPr>
                  <a:t>V</a:t>
                </a:r>
                <a:r>
                  <a:rPr kumimoji="0" lang="en-US" alt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out</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mn-cs"/>
                  </a:rPr>
                  <a:t>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0.25 V, V</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 2.5 V, and </a:t>
                </a:r>
                <a:r>
                  <a:rPr kumimoji="0" lang="el-GR" altLang="en-US" sz="1800" b="0" i="0" u="none" strike="noStrike" kern="1200" cap="none" spc="0" normalizeH="0" baseline="0" noProof="0">
                    <a:ln>
                      <a:noFill/>
                    </a:ln>
                    <a:solidFill>
                      <a:srgbClr val="000000"/>
                    </a:solidFill>
                    <a:effectLst/>
                    <a:uLnTx/>
                    <a:uFillTx/>
                    <a:latin typeface="Cambria" panose="02040503050406030204"/>
                    <a:ea typeface="+mn-ea"/>
                    <a:cs typeface="+mn-cs"/>
                  </a:rPr>
                  <a:t>β</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mn-cs"/>
                  </a:rPr>
                  <a:t>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 40 x 10</a:t>
                </a:r>
                <a:r>
                  <a:rPr kumimoji="0" lang="en-US" altLang="en-US" sz="1800" b="0" i="0" u="none" strike="noStrike" kern="1200" cap="none" spc="0" normalizeH="0" baseline="30000" noProof="0">
                    <a:ln>
                      <a:noFill/>
                    </a:ln>
                    <a:solidFill>
                      <a:srgbClr val="000000"/>
                    </a:solidFill>
                    <a:effectLst/>
                    <a:uLnTx/>
                    <a:uFillTx/>
                    <a:latin typeface="Cambria" panose="02040503050406030204"/>
                    <a:ea typeface="+mn-ea"/>
                    <a:cs typeface="+mn-cs"/>
                  </a:rPr>
                  <a:t>-3</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A/V</a:t>
                </a:r>
                <a:r>
                  <a:rPr kumimoji="0" lang="en-US" altLang="en-US" sz="1800" b="0" i="0" u="none" strike="noStrike" kern="1200" cap="none" spc="0" normalizeH="0" baseline="30000" noProof="0">
                    <a:ln>
                      <a:noFill/>
                    </a:ln>
                    <a:solidFill>
                      <a:srgbClr val="000000"/>
                    </a:solidFill>
                    <a:effectLst/>
                    <a:uLnTx/>
                    <a:uFillTx/>
                    <a:latin typeface="Cambria" panose="02040503050406030204"/>
                    <a:ea typeface="+mn-ea"/>
                    <a:cs typeface="+mn-cs"/>
                  </a:rPr>
                  <a:t>2</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1800"/>
                  </a:spcAft>
                  <a:buClrTx/>
                  <a:buSzTx/>
                  <a:buFontTx/>
                  <a:buNone/>
                  <a:tabLst/>
                  <a:defRPr/>
                </a:pP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oMath>
                </a14:m>
                <a: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a:t>, so M1 is not in cutoff.</a:t>
                </a:r>
              </a:p>
              <a:p>
                <a:pPr marL="0" marR="0" lvl="0" indent="0" algn="l" defTabSz="914400" rtl="0" eaLnBrk="1" fontAlgn="auto" latinLnBrk="0" hangingPunct="1">
                  <a:lnSpc>
                    <a:spcPct val="100000"/>
                  </a:lnSpc>
                  <a:spcBef>
                    <a:spcPct val="0"/>
                  </a:spcBef>
                  <a:spcAft>
                    <a:spcPts val="120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out</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DS</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=0.25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Ohmic</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Region</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ct val="0"/>
                  </a:spcBef>
                  <a:spcAft>
                    <a:spcPts val="120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n</m:t>
                          </m:r>
                        </m:sub>
                      </m:sSub>
                      <m:d>
                        <m:dPr>
                          <m:begChr m:val="["/>
                          <m:endChr m:val="]"/>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e>
                          </m:d>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DS</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DS</m:t>
                                  </m:r>
                                </m:sub>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num>
                            <m:den>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den>
                          </m:f>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40</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e>
                      </m:d>
                      <m:d>
                        <m:dPr>
                          <m:begChr m:val="["/>
                          <m:endChr m:val="]"/>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2.5 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d>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0.25 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d>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0.25 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d>
                                    </m:e>
                                    <m:sup>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num>
                                <m:den>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e>
                          </m:d>
                        </m:e>
                      </m:d>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120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23.8 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mA</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What is the associated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R</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DS(ON)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for </a:t>
                </a: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out</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0.25 V and </a:t>
                </a:r>
                <a14:m>
                  <m:oMath xmlns:m="http://schemas.openxmlformats.org/officeDocument/2006/math">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23.8</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mA</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14:m>
                  <m:oMath xmlns:m="http://schemas.openxmlformats.org/officeDocument/2006/math">
                    <m:sSub>
                      <m:sSub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R</m:t>
                        </m:r>
                      </m:e>
                      <m:sub>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DS</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ON</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0.25 </m:t>
                        </m:r>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num>
                      <m:den>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23.8</m:t>
                        </m:r>
                        <m: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m:t>
                        </m:r>
                      </m:den>
                    </m:f>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0.5</m:t>
                    </m:r>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l-GR"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Ω</m:t>
                    </m:r>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What is the associated power dissipation for the n-channel MOSFET?</a:t>
                </a: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14:m>
                  <m:oMath xmlns:m="http://schemas.openxmlformats.org/officeDocument/2006/math">
                    <m:sSub>
                      <m:sSub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P</m:t>
                        </m:r>
                      </m:e>
                      <m:sub>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MOSFET</m:t>
                        </m:r>
                      </m:sub>
                    </m:sSub>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23.8 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mA</m:t>
                            </m:r>
                          </m:e>
                        </m:d>
                      </m:e>
                      <m:sup>
                        <m: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
                      <m:d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10.5 </m:t>
                        </m:r>
                        <m:r>
                          <a:rPr kumimoji="0" lang="el-GR"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Ω</m:t>
                        </m:r>
                      </m:e>
                    </m:d>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59.2 µW.</a:t>
                </a: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MOSFETs operating in the Ohmic region with low V</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mn-cs"/>
                  </a:rPr>
                  <a:t>DS</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have relatively low power dissipation.</a:t>
                </a: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MOSFETs operating in cutoff have 0 µW power dissipation.</a:t>
                </a: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MOSFETs operating in the Saturation, i.e. Active, Region can have relatively large power dissipations.</a:t>
                </a:r>
              </a:p>
            </p:txBody>
          </p:sp>
        </mc:Choice>
        <mc:Fallback xmlns="">
          <p:sp>
            <p:nvSpPr>
              <p:cNvPr id="11" name="Rectangle 10"/>
              <p:cNvSpPr>
                <a:spLocks noRot="1" noChangeAspect="1" noMove="1" noResize="1" noEditPoints="1" noAdjustHandles="1" noChangeArrowheads="1" noChangeShapeType="1" noTextEdit="1"/>
              </p:cNvSpPr>
              <p:nvPr/>
            </p:nvSpPr>
            <p:spPr>
              <a:xfrm>
                <a:off x="134225" y="598559"/>
                <a:ext cx="11945922" cy="6067495"/>
              </a:xfrm>
              <a:prstGeom prst="rect">
                <a:avLst/>
              </a:prstGeom>
              <a:blipFill>
                <a:blip r:embed="rId3"/>
                <a:stretch>
                  <a:fillRect l="-102" t="-19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E5A63C5-FAE3-47B6-AF8D-795E957AD14B}"/>
              </a:ext>
            </a:extLst>
          </p:cNvPr>
          <p:cNvPicPr>
            <a:picLocks noChangeAspect="1"/>
          </p:cNvPicPr>
          <p:nvPr/>
        </p:nvPicPr>
        <p:blipFill>
          <a:blip r:embed="rId4"/>
          <a:stretch>
            <a:fillRect/>
          </a:stretch>
        </p:blipFill>
        <p:spPr>
          <a:xfrm>
            <a:off x="8612249" y="1000960"/>
            <a:ext cx="3353732" cy="3657417"/>
          </a:xfrm>
          <a:prstGeom prst="rect">
            <a:avLst/>
          </a:prstGeom>
        </p:spPr>
      </p:pic>
    </p:spTree>
    <p:extLst>
      <p:ext uri="{BB962C8B-B14F-4D97-AF65-F5344CB8AC3E}">
        <p14:creationId xmlns:p14="http://schemas.microsoft.com/office/powerpoint/2010/main" val="324237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 calcmode="lin" valueType="num">
                                      <p:cBhvr additive="base">
                                        <p:cTn id="1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 calcmode="lin" valueType="num">
                                      <p:cBhvr additive="base">
                                        <p:cTn id="2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 calcmode="lin" valueType="num">
                                      <p:cBhvr additive="base">
                                        <p:cTn id="2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 calcmode="lin" valueType="num">
                                      <p:cBhvr additive="base">
                                        <p:cTn id="3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xEl>
                                              <p:pRg st="8" end="8"/>
                                            </p:txEl>
                                          </p:spTgt>
                                        </p:tgtEl>
                                        <p:attrNameLst>
                                          <p:attrName>style.visibility</p:attrName>
                                        </p:attrNameLst>
                                      </p:cBhvr>
                                      <p:to>
                                        <p:strVal val="visible"/>
                                      </p:to>
                                    </p:set>
                                    <p:anim calcmode="lin" valueType="num">
                                      <p:cBhvr additive="base">
                                        <p:cTn id="4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anim calcmode="lin" valueType="num">
                                      <p:cBhvr additive="base">
                                        <p:cTn id="4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anim calcmode="lin" valueType="num">
                                      <p:cBhvr additive="base">
                                        <p:cTn id="51"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anim calcmode="lin" valueType="num">
                                      <p:cBhvr additive="base">
                                        <p:cTn id="5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1">
                                            <p:txEl>
                                              <p:pRg st="12" end="12"/>
                                            </p:txEl>
                                          </p:spTgt>
                                        </p:tgtEl>
                                        <p:attrNameLst>
                                          <p:attrName>style.visibility</p:attrName>
                                        </p:attrNameLst>
                                      </p:cBhvr>
                                      <p:to>
                                        <p:strVal val="visible"/>
                                      </p:to>
                                    </p:set>
                                    <p:anim calcmode="lin" valueType="num">
                                      <p:cBhvr additive="base">
                                        <p:cTn id="6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039" y="-16627"/>
            <a:ext cx="5651156" cy="609600"/>
          </a:xfrm>
        </p:spPr>
        <p:txBody>
          <a:bodyPr>
            <a:noAutofit/>
          </a:bodyPr>
          <a:lstStyle/>
          <a:p>
            <a:pPr algn="ctr"/>
            <a:r>
              <a:rPr lang="en-US">
                <a:gradFill>
                  <a:gsLst>
                    <a:gs pos="0">
                      <a:schemeClr val="tx2"/>
                    </a:gs>
                    <a:gs pos="46000">
                      <a:schemeClr val="tx2"/>
                    </a:gs>
                    <a:gs pos="86000">
                      <a:schemeClr val="accent5"/>
                    </a:gs>
                  </a:gsLst>
                  <a:lin ang="5400000" scaled="1"/>
                </a:gradFill>
              </a:rPr>
              <a:t>p-channel MOSFET Example 1</a:t>
            </a:r>
          </a:p>
        </p:txBody>
      </p:sp>
      <mc:AlternateContent xmlns:mc="http://schemas.openxmlformats.org/markup-compatibility/2006" xmlns:a14="http://schemas.microsoft.com/office/drawing/2010/main">
        <mc:Choice Requires="a14">
          <p:sp>
            <p:nvSpPr>
              <p:cNvPr id="11" name="Rectangle 10"/>
              <p:cNvSpPr/>
              <p:nvPr/>
            </p:nvSpPr>
            <p:spPr>
              <a:xfrm>
                <a:off x="134225" y="565003"/>
                <a:ext cx="11945922" cy="50749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For the BSS84 p-channel enhancement-type MOSFET datasheet, determine </a:t>
                </a:r>
                <a:r>
                  <a:rPr kumimoji="0" lang="el-GR" altLang="en-US" sz="1800" b="0" i="0" u="none" strike="noStrike" kern="1200" cap="none" spc="0" normalizeH="0" baseline="0" noProof="0">
                    <a:ln>
                      <a:noFill/>
                    </a:ln>
                    <a:solidFill>
                      <a:srgbClr val="000000"/>
                    </a:solidFill>
                    <a:effectLst/>
                    <a:uLnTx/>
                    <a:uFillTx/>
                    <a:latin typeface="Cambria" panose="02040503050406030204"/>
                    <a:ea typeface="+mn-ea"/>
                    <a:cs typeface="+mn-cs"/>
                  </a:rPr>
                  <a:t>β</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mn-cs"/>
                  </a:rPr>
                  <a:t>p</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given the following:</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T(max)</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-0.8 V.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typ</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-1.7 V.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T(min)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-2.0 V.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typ</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-1.7 V. Use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T(</a:t>
                </a:r>
                <a:r>
                  <a:rPr kumimoji="0" lang="en-US" sz="1800" b="0" i="0" u="none" strike="noStrike" kern="1200" cap="none" spc="0" normalizeH="0" baseline="-25000" noProof="0" err="1">
                    <a:ln>
                      <a:noFill/>
                    </a:ln>
                    <a:solidFill>
                      <a:srgbClr val="000000"/>
                    </a:solidFill>
                    <a:effectLst/>
                    <a:uLnTx/>
                    <a:uFillTx/>
                    <a:latin typeface="Cambria" panose="02040503050406030204"/>
                    <a:ea typeface="+mn-ea"/>
                    <a:cs typeface="+mn-cs"/>
                  </a:rPr>
                  <a:t>typ</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for the following calculations.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Also from the data sheet: Minimum On-State Drain C</a:t>
                </a:r>
                <a:r>
                  <a:rPr kumimoji="0" lang="en-US" sz="1800" b="0" i="0" u="none" strike="noStrike" kern="1200" cap="none" spc="0" normalizeH="0" baseline="0" noProof="0" err="1">
                    <a:ln>
                      <a:noFill/>
                    </a:ln>
                    <a:solidFill>
                      <a:srgbClr val="000000"/>
                    </a:solidFill>
                    <a:effectLst/>
                    <a:uLnTx/>
                    <a:uFillTx/>
                    <a:latin typeface="Cambria" panose="02040503050406030204"/>
                    <a:ea typeface="+mn-ea"/>
                    <a:cs typeface="+mn-cs"/>
                  </a:rPr>
                  <a:t>urrent</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i.e. I</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D(ON)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-600 mA for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GS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-5.0 V and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-10 V.</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What is the region of operation for the I</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D(ON)</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datapoint?</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Since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SG</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5.0 V and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mn-cs"/>
                  </a:rPr>
                  <a:t>SD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 10 V, then </a:t>
                </a: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SD</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SG</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Transistor</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Saturation</m:t>
                        </m:r>
                      </m:e>
                    </m:d>
                  </m:oMath>
                </a14:m>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p</m:t>
                              </m:r>
                            </m:sub>
                          </m:sSub>
                        </m:num>
                        <m:den>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2</m:t>
                          </m:r>
                        </m:den>
                      </m:f>
                      <m:sSup>
                        <m:sSup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e>
                              </m:d>
                            </m:e>
                          </m:d>
                        </m:e>
                        <m:sup>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p</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2</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D</m:t>
                              </m:r>
                            </m:sub>
                          </m:sSub>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GS</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e>
                                  </m:d>
                                </m:e>
                              </m:d>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600 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mA</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pPr>
                            <m:e>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5.0</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V</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 −1.7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V</m:t>
                                  </m:r>
                                </m:e>
                              </m:d>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2</m:t>
                              </m:r>
                            </m:sup>
                          </m:sSup>
                        </m:den>
                      </m:f>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110</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p</m:t>
                          </m:r>
                        </m:sub>
                      </m:sSub>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110</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0" cap="none" spc="0" normalizeH="0" baseline="0" noProof="0">
                  <a:ln>
                    <a:noFill/>
                  </a:ln>
                  <a:solidFill>
                    <a:prstClr val="black"/>
                  </a:solidFill>
                  <a:effectLst/>
                  <a:uLnTx/>
                  <a:uFillTx/>
                  <a:latin typeface="Cambria" panose="02040503050406030204"/>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p</m:t>
                          </m:r>
                        </m:sub>
                      </m:sSub>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110</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BSS</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84 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p</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channel</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MOSFET</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transistor</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from</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the</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data</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sheet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P-channel MOSFETs have a smaller gain factors, i.e. </a:t>
                </a:r>
                <a:r>
                  <a:rPr kumimoji="0" lang="el-GR"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β</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values,</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than n-channel MOSFETs of the same size because </a:t>
                </a:r>
                <a:r>
                  <a:rPr kumimoji="0" lang="en-US" altLang="en-US" sz="1800" b="0" i="0" u="none" strike="noStrike" kern="1200" cap="none" spc="0" normalizeH="0" baseline="0" noProof="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µ</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p</a:t>
                </a:r>
                <a:r>
                  <a:rPr kumimoji="0" lang="en-US" altLang="en-US" sz="1800" b="0" i="0" u="none" strike="noStrike" kern="1200" cap="none" spc="0" normalizeH="0" baseline="0" noProof="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&lt; µ</a:t>
                </a:r>
                <a:r>
                  <a:rPr kumimoji="0" lang="en-US" altLang="en-US" sz="1800" b="0" i="0" u="none" strike="noStrike" kern="1200" cap="none" spc="0" normalizeH="0" baseline="-25000" noProof="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t>
                </a:r>
              </a:p>
            </p:txBody>
          </p:sp>
        </mc:Choice>
        <mc:Fallback xmlns="">
          <p:sp>
            <p:nvSpPr>
              <p:cNvPr id="11" name="Rectangle 10"/>
              <p:cNvSpPr>
                <a:spLocks noRot="1" noChangeAspect="1" noMove="1" noResize="1" noEditPoints="1" noAdjustHandles="1" noChangeArrowheads="1" noChangeShapeType="1" noTextEdit="1"/>
              </p:cNvSpPr>
              <p:nvPr/>
            </p:nvSpPr>
            <p:spPr>
              <a:xfrm>
                <a:off x="134225" y="565003"/>
                <a:ext cx="11945922" cy="5074915"/>
              </a:xfrm>
              <a:prstGeom prst="rect">
                <a:avLst/>
              </a:prstGeom>
              <a:blipFill>
                <a:blip r:embed="rId3"/>
                <a:stretch>
                  <a:fillRect l="-203" t="-357" b="-357"/>
                </a:stretch>
              </a:blipFill>
            </p:spPr>
            <p:txBody>
              <a:bodyPr/>
              <a:lstStyle/>
              <a:p>
                <a:r>
                  <a:rPr lang="en-US">
                    <a:noFill/>
                  </a:rPr>
                  <a:t> </a:t>
                </a:r>
              </a:p>
            </p:txBody>
          </p:sp>
        </mc:Fallback>
      </mc:AlternateContent>
    </p:spTree>
    <p:extLst>
      <p:ext uri="{BB962C8B-B14F-4D97-AF65-F5344CB8AC3E}">
        <p14:creationId xmlns:p14="http://schemas.microsoft.com/office/powerpoint/2010/main" val="184484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039" y="-8238"/>
            <a:ext cx="5651156" cy="609600"/>
          </a:xfrm>
        </p:spPr>
        <p:txBody>
          <a:bodyPr>
            <a:noAutofit/>
          </a:bodyPr>
          <a:lstStyle/>
          <a:p>
            <a:pPr algn="ctr"/>
            <a:r>
              <a:rPr lang="en-US">
                <a:gradFill>
                  <a:gsLst>
                    <a:gs pos="0">
                      <a:schemeClr val="tx2"/>
                    </a:gs>
                    <a:gs pos="46000">
                      <a:schemeClr val="tx2"/>
                    </a:gs>
                    <a:gs pos="86000">
                      <a:schemeClr val="accent5"/>
                    </a:gs>
                  </a:gsLst>
                  <a:lin ang="5400000" scaled="1"/>
                </a:gradFill>
              </a:rPr>
              <a:t>p-channel MOSFET Example 2</a:t>
            </a:r>
          </a:p>
        </p:txBody>
      </p:sp>
      <mc:AlternateContent xmlns:mc="http://schemas.openxmlformats.org/markup-compatibility/2006" xmlns:a14="http://schemas.microsoft.com/office/drawing/2010/main">
        <mc:Choice Requires="a14">
          <p:sp>
            <p:nvSpPr>
              <p:cNvPr id="11" name="Rectangle 10"/>
              <p:cNvSpPr/>
              <p:nvPr/>
            </p:nvSpPr>
            <p:spPr>
              <a:xfrm>
                <a:off x="134225" y="581781"/>
                <a:ext cx="11945922" cy="617387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the adjacent p-channel enhancement mode MOSFET circuit, determine the drain current using Sah’s equations, given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4.75 V,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T</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-2.5 V, and </a:t>
                </a:r>
                <a:r>
                  <a:rPr kumimoji="0" lang="el-GR"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β</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20 x 10</a:t>
                </a:r>
                <a:r>
                  <a:rPr kumimoji="0" lang="en-US" altLang="en-US" sz="1800" b="0" i="0" u="none" strike="noStrike" kern="1200" cap="none" spc="0" normalizeH="0" baseline="30000" noProof="0" dirty="0">
                    <a:ln>
                      <a:noFill/>
                    </a:ln>
                    <a:solidFill>
                      <a:srgbClr val="000000"/>
                    </a:solidFill>
                    <a:effectLst/>
                    <a:uLnTx/>
                    <a:uFillTx/>
                    <a:latin typeface="Cambria" panose="02040503050406030204"/>
                    <a:ea typeface="+mn-ea"/>
                    <a:cs typeface="+mn-cs"/>
                  </a:rPr>
                  <a:t>-3</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A/V</a:t>
                </a:r>
                <a:r>
                  <a:rPr kumimoji="0" lang="en-US" altLang="en-US" sz="1800" b="0" i="0" u="none" strike="noStrike" kern="1200" cap="none" spc="0" normalizeH="0" baseline="30000" noProof="0" dirty="0">
                    <a:ln>
                      <a:noFill/>
                    </a:ln>
                    <a:solidFill>
                      <a:srgbClr val="000000"/>
                    </a:solidFill>
                    <a:effectLst/>
                    <a:uLnTx/>
                    <a:uFillTx/>
                    <a:latin typeface="Cambria" panose="02040503050406030204"/>
                    <a:ea typeface="+mn-ea"/>
                    <a:cs typeface="+mn-cs"/>
                  </a:rPr>
                  <a:t>2</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G</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so M1 is not in cutoff.</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lvl="0" fontAlgn="auto">
                  <a:spcAft>
                    <a:spcPts val="0"/>
                  </a:spcAf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=5.0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−4.75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=0.25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SG</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2.5 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SD</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SG</m:t>
                          </m:r>
                        </m:sub>
                      </m:sSub>
                      <m:r>
                        <a:rPr lang="en-US">
                          <a:solidFill>
                            <a:srgbClr val="000000"/>
                          </a:solidFill>
                          <a:latin typeface="Cambria Math" panose="02040503050406030204" pitchFamily="18" charset="0"/>
                          <a:ea typeface="Cambria Math" panose="02040503050406030204" pitchFamily="18" charset="0"/>
                        </a:rPr>
                        <m:t>−</m:t>
                      </m:r>
                      <m:d>
                        <m:dPr>
                          <m:begChr m:val="|"/>
                          <m:endChr m:val="|"/>
                          <m:ctrlPr>
                            <a:rPr lang="en-US" i="1">
                              <a:solidFill>
                                <a:srgbClr val="000000"/>
                              </a:solidFill>
                              <a:latin typeface="Cambria Math" panose="02040503050406030204" pitchFamily="18" charset="0"/>
                              <a:ea typeface="Cambria Math" panose="02040503050406030204" pitchFamily="18" charset="0"/>
                            </a:rPr>
                          </m:ctrlPr>
                        </m:dPr>
                        <m:e>
                          <m:sSub>
                            <m:sSubPr>
                              <m:ctrlPr>
                                <a:rPr lang="en-US" i="1">
                                  <a:solidFill>
                                    <a:srgbClr val="000000"/>
                                  </a:solidFill>
                                  <a:latin typeface="Cambria Math" panose="02040503050406030204" pitchFamily="18" charset="0"/>
                                  <a:ea typeface="Cambria Math" panose="02040503050406030204" pitchFamily="18" charset="0"/>
                                </a:rPr>
                              </m:ctrlPr>
                            </m:sSubPr>
                            <m:e>
                              <m:r>
                                <m:rPr>
                                  <m:sty m:val="p"/>
                                </m:rPr>
                                <a:rPr lang="en-US">
                                  <a:solidFill>
                                    <a:srgbClr val="000000"/>
                                  </a:solidFill>
                                  <a:latin typeface="Cambria Math" panose="02040503050406030204" pitchFamily="18" charset="0"/>
                                  <a:ea typeface="Cambria Math" panose="02040503050406030204" pitchFamily="18" charset="0"/>
                                </a:rPr>
                                <m:t>V</m:t>
                              </m:r>
                            </m:e>
                            <m:sub>
                              <m:r>
                                <m:rPr>
                                  <m:sty m:val="p"/>
                                </m:rPr>
                                <a:rPr lang="en-US">
                                  <a:solidFill>
                                    <a:srgbClr val="000000"/>
                                  </a:solidFill>
                                  <a:latin typeface="Cambria Math" panose="02040503050406030204" pitchFamily="18" charset="0"/>
                                  <a:ea typeface="Cambria Math" panose="02040503050406030204" pitchFamily="18" charset="0"/>
                                </a:rPr>
                                <m:t>T</m:t>
                              </m:r>
                            </m:sub>
                          </m:sSub>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Ohmic</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Region</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m:t> </m:t>
                      </m:r>
                    </m:oMath>
                  </m:oMathPara>
                </a14:m>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β</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p</m:t>
                          </m:r>
                        </m:sub>
                      </m:sSub>
                      <m:d>
                        <m:dPr>
                          <m:begChr m:val="["/>
                          <m:endChr m:val="]"/>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SG</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sub>
                                  </m:sSub>
                                </m:e>
                              </m:d>
                            </m:e>
                          </m:d>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SD</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SD</m:t>
                                  </m:r>
                                </m:sub>
                                <m:sup>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sup>
                              </m:sSubSup>
                            </m:num>
                            <m:den>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2</m:t>
                              </m:r>
                            </m:den>
                          </m:f>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20</m:t>
                          </m:r>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e>
                            <m: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−3</m:t>
                              </m:r>
                            </m:sup>
                          </m:sSup>
                          <m: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f>
                            <m:f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A</m:t>
                              </m:r>
                            </m:num>
                            <m:den>
                              <m:sSup>
                                <m:sSup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p>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den>
                          </m:f>
                        </m:e>
                      </m:d>
                      <m:d>
                        <m:dPr>
                          <m:begChr m:val="["/>
                          <m:endChr m:val="]"/>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2.5 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d>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0.25 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V</m:t>
                              </m:r>
                            </m:e>
                          </m:d>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p>
                                    <m:sSup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0.25 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d>
                                    </m:e>
                                    <m:sup>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num>
                                <m:den>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e>
                          </m:d>
                        </m:e>
                      </m:d>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−11.9 </m:t>
                      </m:r>
                      <m:r>
                        <m:rPr>
                          <m:sty m:val="p"/>
                        </m:rP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mA</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Why is the current negative?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Drain current is negative for a p-channel MOSFET because conventional current flows out of the drain terminal. (SPICE convention).</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What is the associated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R</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DS(ON)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for </a:t>
                </a: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out</m:t>
                        </m:r>
                      </m:sub>
                    </m:sSub>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4.75 V and </a:t>
                </a:r>
                <a14:m>
                  <m:oMath xmlns:m="http://schemas.openxmlformats.org/officeDocument/2006/math">
                    <m:sSub>
                      <m:sSubPr>
                        <m:ctrlPr>
                          <a:rPr kumimoji="0" lang="en-US" sz="1800" b="0" i="1" u="none" strike="noStrike" kern="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−11.9</m:t>
                    </m:r>
                    <m: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0" cap="none" spc="0" normalizeH="0" baseline="0" noProof="0">
                        <a:ln>
                          <a:noFill/>
                        </a:ln>
                        <a:solidFill>
                          <a:prstClr val="black"/>
                        </a:solidFill>
                        <a:effectLst/>
                        <a:uLnTx/>
                        <a:uFillTx/>
                        <a:latin typeface="Cambria Math" panose="02040503050406030204" pitchFamily="18" charset="0"/>
                        <a:ea typeface="+mn-ea"/>
                        <a:cs typeface="+mn-cs"/>
                      </a:rPr>
                      <m:t>mA</m:t>
                    </m:r>
                    <m:r>
                      <a:rPr kumimoji="0" lang="en-US" sz="1800" b="0" i="0"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14:m>
                  <m:oMath xmlns:m="http://schemas.openxmlformats.org/officeDocument/2006/math">
                    <m:sSub>
                      <m:sSub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R</m:t>
                        </m:r>
                      </m:e>
                      <m:sub>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DS</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ON</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SD</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I</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den>
                    </m:f>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0.25 </m:t>
                        </m:r>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num>
                      <m:den>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11.9</m:t>
                        </m:r>
                        <m: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m:t>
                        </m:r>
                      </m:den>
                    </m:f>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21.0</m:t>
                    </m:r>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l-GR"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Ω</m:t>
                    </m:r>
                    <m: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P-channel MOSFETs have a larger </a:t>
                </a:r>
                <a14:m>
                  <m:oMath xmlns:m="http://schemas.openxmlformats.org/officeDocument/2006/math">
                    <m:sSub>
                      <m:sSubPr>
                        <m:ctrlPr>
                          <a:rPr kumimoji="0" lang="en-US" alt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R</m:t>
                        </m:r>
                      </m:e>
                      <m:sub>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DS</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ON</m:t>
                        </m:r>
                        <m:r>
                          <a:rPr kumimoji="0" lang="en-US" alt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oMath>
                </a14:m>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than n-channel MOSFETs of the same size because </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p</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&lt; µ</a:t>
                </a:r>
                <a:r>
                  <a:rPr kumimoji="0" lang="en-US" alt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n</a:t>
                </a:r>
                <a:r>
                  <a:rPr kumimoji="0" lang="en-US" alt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t>
                </a:r>
              </a:p>
            </p:txBody>
          </p:sp>
        </mc:Choice>
        <mc:Fallback xmlns="">
          <p:sp>
            <p:nvSpPr>
              <p:cNvPr id="11" name="Rectangle 10"/>
              <p:cNvSpPr>
                <a:spLocks noRot="1" noChangeAspect="1" noMove="1" noResize="1" noEditPoints="1" noAdjustHandles="1" noChangeArrowheads="1" noChangeShapeType="1" noTextEdit="1"/>
              </p:cNvSpPr>
              <p:nvPr/>
            </p:nvSpPr>
            <p:spPr>
              <a:xfrm>
                <a:off x="134225" y="581781"/>
                <a:ext cx="11945922" cy="6173870"/>
              </a:xfrm>
              <a:prstGeom prst="rect">
                <a:avLst/>
              </a:prstGeom>
              <a:blipFill>
                <a:blip r:embed="rId3"/>
                <a:stretch>
                  <a:fillRect l="-102" t="-196" r="-50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1BF49F1-F804-4B9B-9FD8-AF74DA974423}"/>
              </a:ext>
            </a:extLst>
          </p:cNvPr>
          <p:cNvPicPr>
            <a:picLocks noChangeAspect="1"/>
          </p:cNvPicPr>
          <p:nvPr/>
        </p:nvPicPr>
        <p:blipFill>
          <a:blip r:embed="rId4"/>
          <a:stretch>
            <a:fillRect/>
          </a:stretch>
        </p:blipFill>
        <p:spPr>
          <a:xfrm>
            <a:off x="8713520" y="954247"/>
            <a:ext cx="3290404" cy="3064080"/>
          </a:xfrm>
          <a:prstGeom prst="rect">
            <a:avLst/>
          </a:prstGeom>
        </p:spPr>
      </p:pic>
    </p:spTree>
    <p:extLst>
      <p:ext uri="{BB962C8B-B14F-4D97-AF65-F5344CB8AC3E}">
        <p14:creationId xmlns:p14="http://schemas.microsoft.com/office/powerpoint/2010/main" val="281803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anim calcmode="lin" valueType="num">
                                      <p:cBhvr additive="base">
                                        <p:cTn id="1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 calcmode="lin" valueType="num">
                                      <p:cBhvr additive="base">
                                        <p:cTn id="1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anim calcmode="lin" valueType="num">
                                      <p:cBhvr additive="base">
                                        <p:cTn id="2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anim calcmode="lin" valueType="num">
                                      <p:cBhvr additive="base">
                                        <p:cTn id="2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anim calcmode="lin" valueType="num">
                                      <p:cBhvr additive="base">
                                        <p:cTn id="35"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xEl>
                                              <p:pRg st="14" end="14"/>
                                            </p:txEl>
                                          </p:spTgt>
                                        </p:tgtEl>
                                        <p:attrNameLst>
                                          <p:attrName>style.visibility</p:attrName>
                                        </p:attrNameLst>
                                      </p:cBhvr>
                                      <p:to>
                                        <p:strVal val="visible"/>
                                      </p:to>
                                    </p:set>
                                    <p:anim calcmode="lin" valueType="num">
                                      <p:cBhvr additive="base">
                                        <p:cTn id="41"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16" end="16"/>
                                            </p:txEl>
                                          </p:spTgt>
                                        </p:tgtEl>
                                        <p:attrNameLst>
                                          <p:attrName>style.visibility</p:attrName>
                                        </p:attrNameLst>
                                      </p:cBhvr>
                                      <p:to>
                                        <p:strVal val="visible"/>
                                      </p:to>
                                    </p:set>
                                    <p:anim calcmode="lin" valueType="num">
                                      <p:cBhvr additive="base">
                                        <p:cTn id="47"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5477" y="1890792"/>
            <a:ext cx="6525845" cy="578027"/>
          </a:xfrm>
        </p:spPr>
        <p:txBody>
          <a:bodyPr/>
          <a:lstStyle/>
          <a:p>
            <a:pPr algn="ctr"/>
            <a:r>
              <a:rPr lang="en-US" sz="4500"/>
              <a:t>Test Time – Just for Fun.</a:t>
            </a:r>
            <a:br>
              <a:rPr lang="en-US" sz="4500"/>
            </a:br>
            <a:br>
              <a:rPr lang="en-US" sz="4500"/>
            </a:br>
            <a:r>
              <a:rPr lang="en-US" sz="4500"/>
              <a:t>No Points.</a:t>
            </a:r>
          </a:p>
        </p:txBody>
      </p:sp>
    </p:spTree>
    <p:extLst>
      <p:ext uri="{BB962C8B-B14F-4D97-AF65-F5344CB8AC3E}">
        <p14:creationId xmlns:p14="http://schemas.microsoft.com/office/powerpoint/2010/main" val="31061423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0273" y="140145"/>
            <a:ext cx="2224496" cy="578027"/>
          </a:xfrm>
        </p:spPr>
        <p:txBody>
          <a:bodyPr/>
          <a:lstStyle/>
          <a:p>
            <a:r>
              <a:rPr lang="en-US" sz="4500"/>
              <a:t>BJT Test</a:t>
            </a:r>
          </a:p>
        </p:txBody>
      </p:sp>
      <p:sp>
        <p:nvSpPr>
          <p:cNvPr id="3" name="Rectangle 2"/>
          <p:cNvSpPr/>
          <p:nvPr/>
        </p:nvSpPr>
        <p:spPr>
          <a:xfrm>
            <a:off x="1640671" y="1274007"/>
            <a:ext cx="8899213"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What is largest current in a bipolar transistor operating in the active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Emitter Current.</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Base Current.</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Collector Current.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1. Emitter Current since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E</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C</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B</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3924948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857" y="155776"/>
            <a:ext cx="5350650" cy="578027"/>
          </a:xfrm>
        </p:spPr>
        <p:txBody>
          <a:bodyPr/>
          <a:lstStyle/>
          <a:p>
            <a:r>
              <a:rPr lang="en-US" sz="4500"/>
              <a:t>BJT Test (Continued) </a:t>
            </a:r>
          </a:p>
        </p:txBody>
      </p:sp>
      <p:sp>
        <p:nvSpPr>
          <p:cNvPr id="3" name="Rectangle 2"/>
          <p:cNvSpPr/>
          <p:nvPr/>
        </p:nvSpPr>
        <p:spPr>
          <a:xfrm>
            <a:off x="1640671" y="1274007"/>
            <a:ext cx="8899213"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The arrow in the transistor symbol defines the direction of conventional current flow for which of the following terminals?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Emitter.</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Base.</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Collector.</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1. Emitter, which then also defines the direction for base and collector currents since</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E</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C</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B</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3663553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857" y="155776"/>
            <a:ext cx="5350650" cy="578027"/>
          </a:xfrm>
        </p:spPr>
        <p:txBody>
          <a:bodyPr/>
          <a:lstStyle/>
          <a:p>
            <a:r>
              <a:rPr lang="en-US" sz="4500"/>
              <a:t>BJT Test (Continued) </a:t>
            </a:r>
          </a:p>
        </p:txBody>
      </p:sp>
      <mc:AlternateContent xmlns:mc="http://schemas.openxmlformats.org/markup-compatibility/2006" xmlns:a14="http://schemas.microsoft.com/office/drawing/2010/main">
        <mc:Choice Requires="a14">
          <p:sp>
            <p:nvSpPr>
              <p:cNvPr id="3" name="Rectangle 2"/>
              <p:cNvSpPr/>
              <p:nvPr/>
            </p:nvSpPr>
            <p:spPr>
              <a:xfrm>
                <a:off x="1640671" y="1274007"/>
                <a:ext cx="8899213" cy="4679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Choose the best answer for reasonable </a:t>
                </a:r>
                <a14:m>
                  <m:oMath xmlns:m="http://schemas.openxmlformats.org/officeDocument/2006/math">
                    <m:r>
                      <m:rPr>
                        <m:sty m:val="p"/>
                      </m:rPr>
                      <a:rPr kumimoji="0" lang="el-GR"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α</m:t>
                    </m:r>
                  </m:oMath>
                </a14:m>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dc</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values for a bipolar junction transistor operating in the active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1. 0.7.</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2. 0.96.</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3. 1.1.</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 10.</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a:t>
                </a:r>
                <a14:m>
                  <m:oMath xmlns:m="http://schemas.openxmlformats.org/officeDocument/2006/math">
                    <m:r>
                      <m:rPr>
                        <m:sty m:val="p"/>
                      </m:rPr>
                      <a:rPr kumimoji="0" lang="el-GR"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α</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C</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E</m:t>
                            </m:r>
                          </m:sub>
                        </m:sSub>
                      </m:den>
                    </m:f>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 ≈ 1, but &lt; 1.1</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1640671" y="1274007"/>
                <a:ext cx="8899213" cy="4679101"/>
              </a:xfrm>
              <a:prstGeom prst="rect">
                <a:avLst/>
              </a:prstGeom>
              <a:blipFill>
                <a:blip r:embed="rId3"/>
                <a:stretch>
                  <a:fillRect l="-136" t="-386"/>
                </a:stretch>
              </a:blipFill>
            </p:spPr>
            <p:txBody>
              <a:bodyPr/>
              <a:lstStyle/>
              <a:p>
                <a:r>
                  <a:rPr lang="en-US">
                    <a:noFill/>
                  </a:rPr>
                  <a:t> </a:t>
                </a:r>
              </a:p>
            </p:txBody>
          </p:sp>
        </mc:Fallback>
      </mc:AlternateContent>
    </p:spTree>
    <p:extLst>
      <p:ext uri="{BB962C8B-B14F-4D97-AF65-F5344CB8AC3E}">
        <p14:creationId xmlns:p14="http://schemas.microsoft.com/office/powerpoint/2010/main" val="2608746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7" y="-16476"/>
            <a:ext cx="8899213" cy="609600"/>
          </a:xfrm>
        </p:spPr>
        <p:txBody>
          <a:bodyPr>
            <a:noAutofit/>
          </a:bodyPr>
          <a:lstStyle/>
          <a:p>
            <a:pPr algn="ctr"/>
            <a:r>
              <a:rPr lang="en-US">
                <a:gradFill>
                  <a:gsLst>
                    <a:gs pos="0">
                      <a:schemeClr val="tx2"/>
                    </a:gs>
                    <a:gs pos="46000">
                      <a:schemeClr val="tx2"/>
                    </a:gs>
                    <a:gs pos="86000">
                      <a:schemeClr val="accent5"/>
                    </a:gs>
                  </a:gsLst>
                  <a:lin ang="5400000" scaled="1"/>
                </a:gradFill>
              </a:rPr>
              <a:t>CMOS Latch-up</a:t>
            </a:r>
          </a:p>
        </p:txBody>
      </p:sp>
      <p:sp>
        <p:nvSpPr>
          <p:cNvPr id="11" name="Rectangle 10"/>
          <p:cNvSpPr/>
          <p:nvPr/>
        </p:nvSpPr>
        <p:spPr>
          <a:xfrm>
            <a:off x="427839" y="593125"/>
            <a:ext cx="11341915"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CMOS is susceptible to a damaging condition called latch-up for applied voltages greater than the positive supply voltage or more negative than the negative supply voltage, which is often Gnd.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Have to be very careful with systems having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different supply voltages.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Power supply sequencing may be necessary.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Ideally want all inputs to an IC equal to zero until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the power supply for that IC has stabilized at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desired voltage.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Must be careful when powering up IC’s so that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is turned on and stabilized before applying a voltage to an input or output.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May need to keep some devices in Reset until power supplies stabilize.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Current limiting resistors on vulnerable inputs may be wise.</a:t>
            </a:r>
          </a:p>
          <a:p>
            <a:pPr marL="285750" marR="0" lvl="0" indent="-285750" algn="l" defTabSz="914400" rtl="0" eaLnBrk="1" fontAlgn="auto" latinLnBrk="0" hangingPunct="1">
              <a:lnSpc>
                <a:spcPct val="100000"/>
              </a:lnSpc>
              <a:spcBef>
                <a:spcPts val="0"/>
              </a:spcBef>
              <a:spcAft>
                <a:spcPts val="180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426" y="1381679"/>
            <a:ext cx="3657600" cy="2127269"/>
          </a:xfrm>
          <a:prstGeom prst="rect">
            <a:avLst/>
          </a:prstGeom>
        </p:spPr>
      </p:pic>
    </p:spTree>
    <p:extLst>
      <p:ext uri="{BB962C8B-B14F-4D97-AF65-F5344CB8AC3E}">
        <p14:creationId xmlns:p14="http://schemas.microsoft.com/office/powerpoint/2010/main" val="271591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7" end="7"/>
                                            </p:txEl>
                                          </p:spTgt>
                                        </p:tgtEl>
                                        <p:attrNameLst>
                                          <p:attrName>style.visibility</p:attrName>
                                        </p:attrNameLst>
                                      </p:cBhvr>
                                      <p:to>
                                        <p:strVal val="visible"/>
                                      </p:to>
                                    </p:set>
                                    <p:anim calcmode="lin" valueType="num">
                                      <p:cBhvr additive="base">
                                        <p:cTn id="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anim calcmode="lin" valueType="num">
                                      <p:cBhvr additive="base">
                                        <p:cTn id="11"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anim calcmode="lin" valueType="num">
                                      <p:cBhvr additive="base">
                                        <p:cTn id="15"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11" end="11"/>
                                            </p:txEl>
                                          </p:spTgt>
                                        </p:tgtEl>
                                        <p:attrNameLst>
                                          <p:attrName>style.visibility</p:attrName>
                                        </p:attrNameLst>
                                      </p:cBhvr>
                                      <p:to>
                                        <p:strVal val="visible"/>
                                      </p:to>
                                    </p:set>
                                    <p:anim calcmode="lin" valueType="num">
                                      <p:cBhvr additive="base">
                                        <p:cTn id="19"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anim calcmode="lin" valueType="num">
                                      <p:cBhvr additive="base">
                                        <p:cTn id="23"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14" end="14"/>
                                            </p:txEl>
                                          </p:spTgt>
                                        </p:tgtEl>
                                        <p:attrNameLst>
                                          <p:attrName>style.visibility</p:attrName>
                                        </p:attrNameLst>
                                      </p:cBhvr>
                                      <p:to>
                                        <p:strVal val="visible"/>
                                      </p:to>
                                    </p:set>
                                    <p:anim calcmode="lin" valueType="num">
                                      <p:cBhvr additive="base">
                                        <p:cTn id="27"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16" end="16"/>
                                            </p:txEl>
                                          </p:spTgt>
                                        </p:tgtEl>
                                        <p:attrNameLst>
                                          <p:attrName>style.visibility</p:attrName>
                                        </p:attrNameLst>
                                      </p:cBhvr>
                                      <p:to>
                                        <p:strVal val="visible"/>
                                      </p:to>
                                    </p:set>
                                    <p:anim calcmode="lin" valueType="num">
                                      <p:cBhvr additive="base">
                                        <p:cTn id="31"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857" y="155776"/>
            <a:ext cx="5350650" cy="578027"/>
          </a:xfrm>
        </p:spPr>
        <p:txBody>
          <a:bodyPr/>
          <a:lstStyle/>
          <a:p>
            <a:r>
              <a:rPr lang="en-US" sz="4500"/>
              <a:t>BJT Test (Continued) </a:t>
            </a:r>
          </a:p>
        </p:txBody>
      </p:sp>
      <p:sp>
        <p:nvSpPr>
          <p:cNvPr id="3" name="Rectangle 2"/>
          <p:cNvSpPr/>
          <p:nvPr/>
        </p:nvSpPr>
        <p:spPr>
          <a:xfrm>
            <a:off x="1640671" y="1274007"/>
            <a:ext cx="8899213"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In the active region of a bipolar transistor what are the bias conditions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for the Base-Emitter and Collector-Base junctions?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Forward, Forward.</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Forward, Reverse.</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Reverse, Forward.</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Reverse, Reverse.</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Base-Emitter forward biased and Collector-Base junction</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reverse biased for active region</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1898282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857" y="155776"/>
            <a:ext cx="5350650" cy="578027"/>
          </a:xfrm>
        </p:spPr>
        <p:txBody>
          <a:bodyPr/>
          <a:lstStyle/>
          <a:p>
            <a:r>
              <a:rPr lang="en-US" sz="4500"/>
              <a:t>BJT Test (Continued) </a:t>
            </a:r>
          </a:p>
        </p:txBody>
      </p:sp>
      <p:sp>
        <p:nvSpPr>
          <p:cNvPr id="3" name="Rectangle 2"/>
          <p:cNvSpPr/>
          <p:nvPr/>
        </p:nvSpPr>
        <p:spPr>
          <a:xfrm>
            <a:off x="1640671" y="1274007"/>
            <a:ext cx="8899213"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As a 2</a:t>
            </a:r>
            <a:r>
              <a:rPr kumimoji="0" lang="en-US" altLang="en-US" sz="1800" b="0" i="0" u="none" strike="noStrike" kern="1200" cap="none" spc="0" normalizeH="0" baseline="30000" noProof="0">
                <a:ln>
                  <a:noFill/>
                </a:ln>
                <a:solidFill>
                  <a:srgbClr val="000000"/>
                </a:solidFill>
                <a:effectLst/>
                <a:uLnTx/>
                <a:uFillTx/>
                <a:latin typeface="Cambria" panose="02040503050406030204"/>
                <a:ea typeface="+mn-ea"/>
                <a:cs typeface="+mn-cs"/>
              </a:rPr>
              <a:t>nd</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approximation for hand calculations, the base-to-emitter voltage of a bipolar junction transistor operating in the saturation or active regions can be assumed to be what voltage?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0.0 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0.3 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0.7 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Not enough information.</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3. 0.7 V</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114927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8642" y="1"/>
            <a:ext cx="5350650" cy="578027"/>
          </a:xfrm>
        </p:spPr>
        <p:txBody>
          <a:bodyPr/>
          <a:lstStyle/>
          <a:p>
            <a:r>
              <a:rPr lang="en-US" sz="4500"/>
              <a:t>BJT Test (Continued) </a:t>
            </a:r>
          </a:p>
        </p:txBody>
      </p:sp>
      <p:sp>
        <p:nvSpPr>
          <p:cNvPr id="3" name="Rectangle 2"/>
          <p:cNvSpPr/>
          <p:nvPr/>
        </p:nvSpPr>
        <p:spPr>
          <a:xfrm>
            <a:off x="1625039" y="750375"/>
            <a:ext cx="8899213"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Is the following transistor symbol for an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mn-cs"/>
              </a:rPr>
              <a:t>npn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or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mn-cs"/>
              </a:rPr>
              <a:t>pnp</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transistor?</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mn-cs"/>
              </a:rPr>
              <a:t>npn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mn-cs"/>
              </a:rPr>
              <a:t>pnp</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mn-cs"/>
              </a:rPr>
              <a:t>pnp</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transistor since arrow is </a:t>
            </a:r>
            <a:r>
              <a:rPr kumimoji="0" lang="en-US" altLang="en-US" sz="1800" b="1" i="0" u="none" strike="noStrike" kern="1200" cap="none" spc="0" normalizeH="0" baseline="0" noProof="0">
                <a:ln>
                  <a:noFill/>
                </a:ln>
                <a:solidFill>
                  <a:srgbClr val="000000"/>
                </a:solidFill>
                <a:effectLst/>
                <a:uLnTx/>
                <a:uFillTx/>
                <a:latin typeface="Cambria" panose="02040503050406030204"/>
                <a:ea typeface="+mn-ea"/>
                <a:cs typeface="+mn-cs"/>
              </a:rPr>
              <a:t>p</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ointing i</a:t>
            </a:r>
            <a:r>
              <a:rPr kumimoji="0" lang="en-US" altLang="en-US" sz="1800" b="1" i="0" u="none" strike="noStrike" kern="1200" cap="none" spc="0" normalizeH="0" baseline="0" noProof="0">
                <a:ln>
                  <a:noFill/>
                </a:ln>
                <a:solidFill>
                  <a:srgbClr val="000000"/>
                </a:solidFill>
                <a:effectLst/>
                <a:uLnTx/>
                <a:uFillTx/>
                <a:latin typeface="Cambria" panose="02040503050406030204"/>
                <a:ea typeface="+mn-ea"/>
                <a:cs typeface="+mn-cs"/>
              </a:rPr>
              <a:t>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whereas </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the arrow i</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n an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npn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transistor is </a:t>
            </a:r>
            <a:r>
              <a:rPr kumimoji="0" lang="en-US" altLang="en-US" sz="1800" b="1"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n</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ot </a:t>
            </a:r>
            <a:r>
              <a:rPr kumimoji="0" lang="en-US" altLang="en-US" sz="1800" b="1"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p</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ointing i</a:t>
            </a:r>
            <a:r>
              <a:rPr kumimoji="0" lang="en-US" altLang="en-US" sz="1800" b="1"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n</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000" y="1221744"/>
            <a:ext cx="1571844" cy="20386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853" y="4247533"/>
            <a:ext cx="1533739" cy="2095792"/>
          </a:xfrm>
          <a:prstGeom prst="rect">
            <a:avLst/>
          </a:prstGeom>
        </p:spPr>
      </p:pic>
    </p:spTree>
    <p:extLst>
      <p:ext uri="{BB962C8B-B14F-4D97-AF65-F5344CB8AC3E}">
        <p14:creationId xmlns:p14="http://schemas.microsoft.com/office/powerpoint/2010/main" val="2782464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 calcmode="lin" valueType="num">
                                      <p:cBhvr additive="base">
                                        <p:cTn id="1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4061" y="155776"/>
            <a:ext cx="5228492" cy="578027"/>
          </a:xfrm>
        </p:spPr>
        <p:txBody>
          <a:bodyPr/>
          <a:lstStyle/>
          <a:p>
            <a:r>
              <a:rPr lang="en-US" sz="4500"/>
              <a:t>BJT Test (Continued)</a:t>
            </a:r>
          </a:p>
        </p:txBody>
      </p:sp>
      <p:sp>
        <p:nvSpPr>
          <p:cNvPr id="3" name="Rectangle 2"/>
          <p:cNvSpPr/>
          <p:nvPr/>
        </p:nvSpPr>
        <p:spPr>
          <a:xfrm>
            <a:off x="1640671" y="1274006"/>
            <a:ext cx="8899213"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What is smallest current in a bipolar transistor operating in the active region?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Emitter Current.</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Base Current.</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Collector Current.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Base Current since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E</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C</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and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B</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&lt;&lt; I</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C</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2530284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857" y="155776"/>
            <a:ext cx="5350650" cy="578027"/>
          </a:xfrm>
        </p:spPr>
        <p:txBody>
          <a:bodyPr/>
          <a:lstStyle/>
          <a:p>
            <a:r>
              <a:rPr lang="en-US" sz="4500"/>
              <a:t>BJT Test (Continued) </a:t>
            </a:r>
          </a:p>
        </p:txBody>
      </p:sp>
      <mc:AlternateContent xmlns:mc="http://schemas.openxmlformats.org/markup-compatibility/2006" xmlns:a14="http://schemas.microsoft.com/office/drawing/2010/main">
        <mc:Choice Requires="a14">
          <p:sp>
            <p:nvSpPr>
              <p:cNvPr id="3" name="Rectangle 2"/>
              <p:cNvSpPr/>
              <p:nvPr/>
            </p:nvSpPr>
            <p:spPr>
              <a:xfrm>
                <a:off x="1640671" y="1274007"/>
                <a:ext cx="8899213" cy="4679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Choose the best answer for reasonable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β</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dc</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values for a bipolar junction transistor operating in the active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1. 0.7.</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0.9 to 1.0.</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50 to 400.</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&gt; 1000.</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3. </a:t>
                </a:r>
                <a14:m>
                  <m:oMath xmlns:m="http://schemas.openxmlformats.org/officeDocument/2006/math">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l-GR"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β</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C</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B</m:t>
                            </m:r>
                          </m:sub>
                        </m:sSub>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with</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m:rPr>
                        <m:sty m:val="p"/>
                      </m:rPr>
                      <a:rPr kumimoji="0" lang="el-GR"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β</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typically</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ranging</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from</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50 </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to</m:t>
                    </m:r>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400.</m:t>
                    </m:r>
                  </m:oMath>
                </a14:m>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1640671" y="1274007"/>
                <a:ext cx="8899213" cy="4679101"/>
              </a:xfrm>
              <a:prstGeom prst="rect">
                <a:avLst/>
              </a:prstGeom>
              <a:blipFill>
                <a:blip r:embed="rId3"/>
                <a:stretch>
                  <a:fillRect l="-136" t="-386"/>
                </a:stretch>
              </a:blipFill>
            </p:spPr>
            <p:txBody>
              <a:bodyPr/>
              <a:lstStyle/>
              <a:p>
                <a:r>
                  <a:rPr lang="en-US">
                    <a:noFill/>
                  </a:rPr>
                  <a:t> </a:t>
                </a:r>
              </a:p>
            </p:txBody>
          </p:sp>
        </mc:Fallback>
      </mc:AlternateContent>
    </p:spTree>
    <p:extLst>
      <p:ext uri="{BB962C8B-B14F-4D97-AF65-F5344CB8AC3E}">
        <p14:creationId xmlns:p14="http://schemas.microsoft.com/office/powerpoint/2010/main" val="1892123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978" y="105442"/>
            <a:ext cx="5889073" cy="578027"/>
          </a:xfrm>
        </p:spPr>
        <p:txBody>
          <a:bodyPr/>
          <a:lstStyle/>
          <a:p>
            <a:r>
              <a:rPr lang="en-US" sz="4000"/>
              <a:t>MOSFET Test  Question 1</a:t>
            </a:r>
          </a:p>
        </p:txBody>
      </p:sp>
      <p:sp>
        <p:nvSpPr>
          <p:cNvPr id="4" name="Rectangle 3">
            <a:extLst>
              <a:ext uri="{FF2B5EF4-FFF2-40B4-BE49-F238E27FC236}">
                <a16:creationId xmlns:a16="http://schemas.microsoft.com/office/drawing/2014/main" id="{D07F0F4D-A358-4AE0-BC09-4D49AFA4DD36}"/>
              </a:ext>
            </a:extLst>
          </p:cNvPr>
          <p:cNvSpPr/>
          <p:nvPr/>
        </p:nvSpPr>
        <p:spPr>
          <a:xfrm>
            <a:off x="1098958" y="1181728"/>
            <a:ext cx="1007517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Choose the best answer for reasonable V</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T</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values for an n-channel enhancement mode MOSFET.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10 mV.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1.0 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12 V.</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60 V.</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1.0 V</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N-channel MOSFET Threshold voltages t</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hreshold</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voltages typically range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fro</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m 0.5 to 5 V.</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2217602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 calcmode="lin" valueType="num">
                                      <p:cBhvr additive="base">
                                        <p:cTn id="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978" y="105442"/>
            <a:ext cx="5889073" cy="578027"/>
          </a:xfrm>
        </p:spPr>
        <p:txBody>
          <a:bodyPr/>
          <a:lstStyle/>
          <a:p>
            <a:r>
              <a:rPr lang="en-US" sz="4000"/>
              <a:t>MOSFET Test  Question 2</a:t>
            </a:r>
          </a:p>
        </p:txBody>
      </p:sp>
      <p:sp>
        <p:nvSpPr>
          <p:cNvPr id="4" name="Rectangle 3">
            <a:extLst>
              <a:ext uri="{FF2B5EF4-FFF2-40B4-BE49-F238E27FC236}">
                <a16:creationId xmlns:a16="http://schemas.microsoft.com/office/drawing/2014/main" id="{D07F0F4D-A358-4AE0-BC09-4D49AFA4DD36}"/>
              </a:ext>
            </a:extLst>
          </p:cNvPr>
          <p:cNvSpPr/>
          <p:nvPr/>
        </p:nvSpPr>
        <p:spPr>
          <a:xfrm>
            <a:off x="1098958" y="1181728"/>
            <a:ext cx="10075178"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Choose the best answer for reasonable V</a:t>
            </a:r>
            <a:r>
              <a:rPr kumimoji="0" lang="en-US" alt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T</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values for an p-channel enhancement mode MOSFET.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10 mV.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1.0 V.</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-1.0 V.</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60 V.</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3.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sym typeface="Symbol" panose="05050102010706020507" pitchFamily="18" charset="2"/>
              </a:rPr>
              <a:t>1.0 V</a:t>
            </a:r>
            <a:r>
              <a:rPr kumimoji="0" lang="en-US" altLang="en-US" sz="1800" b="0" i="1"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P-channel MOSFET t</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hreshold</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voltages typically range </a:t>
            </a:r>
            <a:r>
              <a:rPr kumimoji="0" lang="en-US" alt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fro</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m -5.0 to -0.5 V.</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1683473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 calcmode="lin" valueType="num">
                                      <p:cBhvr additive="base">
                                        <p:cTn id="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978" y="105442"/>
            <a:ext cx="5889073" cy="578027"/>
          </a:xfrm>
        </p:spPr>
        <p:txBody>
          <a:bodyPr/>
          <a:lstStyle/>
          <a:p>
            <a:r>
              <a:rPr lang="en-US" sz="4000"/>
              <a:t>MOSFET Test  Question 3</a:t>
            </a:r>
          </a:p>
        </p:txBody>
      </p:sp>
      <p:sp>
        <p:nvSpPr>
          <p:cNvPr id="4" name="Rectangle 3">
            <a:extLst>
              <a:ext uri="{FF2B5EF4-FFF2-40B4-BE49-F238E27FC236}">
                <a16:creationId xmlns:a16="http://schemas.microsoft.com/office/drawing/2014/main" id="{D07F0F4D-A358-4AE0-BC09-4D49AFA4DD36}"/>
              </a:ext>
            </a:extLst>
          </p:cNvPr>
          <p:cNvSpPr/>
          <p:nvPr/>
        </p:nvSpPr>
        <p:spPr>
          <a:xfrm>
            <a:off x="1098958" y="1181728"/>
            <a:ext cx="1007517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For a given die area which of the following enhancement mode MOSFETs has the lowest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n-channel MOSFET.</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p-channel MOSFET.</a:t>
            </a:r>
          </a:p>
          <a:p>
            <a:pPr marL="0" marR="0" lvl="0" indent="0" algn="l" defTabSz="914400" rtl="0" eaLnBrk="1" fontAlgn="auto" latinLnBrk="0" hangingPunct="1">
              <a:lnSpc>
                <a:spcPct val="100000"/>
              </a:lnSpc>
              <a:spcBef>
                <a:spcPct val="0"/>
              </a:spcBef>
              <a:spcAft>
                <a:spcPts val="0"/>
              </a:spcAft>
              <a:buClrTx/>
              <a:buSzTx/>
              <a:buFontTx/>
              <a:buAutoNum type="alphaLcPeriod"/>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Both have identical </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values for a given die area.</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1. </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N-channel MOSFETs </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have lower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values for a given die area because the mobility of conduction band electrons is (2 to 3) times larger than the mobility of valence band holes. So for a given application, discrete n-channel MOSFETs offer lower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values than do discrete p-channel MOSFETs.</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1746979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978" y="105442"/>
            <a:ext cx="5889073" cy="578027"/>
          </a:xfrm>
        </p:spPr>
        <p:txBody>
          <a:bodyPr/>
          <a:lstStyle/>
          <a:p>
            <a:r>
              <a:rPr lang="en-US" sz="4000"/>
              <a:t>MOSFET Test  Question 4</a:t>
            </a:r>
          </a:p>
        </p:txBody>
      </p:sp>
      <p:sp>
        <p:nvSpPr>
          <p:cNvPr id="4" name="Rectangle 3">
            <a:extLst>
              <a:ext uri="{FF2B5EF4-FFF2-40B4-BE49-F238E27FC236}">
                <a16:creationId xmlns:a16="http://schemas.microsoft.com/office/drawing/2014/main" id="{D07F0F4D-A358-4AE0-BC09-4D49AFA4DD36}"/>
              </a:ext>
            </a:extLst>
          </p:cNvPr>
          <p:cNvSpPr/>
          <p:nvPr/>
        </p:nvSpPr>
        <p:spPr>
          <a:xfrm>
            <a:off x="763398" y="1181728"/>
            <a:ext cx="10721130"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What advantage does a p-channel MOSFET have over an n-channel MOSFET for a high-side switch? </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A p-channel MOSFET needs the gate voltage more negative than the source voltage by the magnitude of the threshold voltage to turn on the transistor. For a high-side switch, this can usually be accomplished simply by connecting the gate terminal to a voltage near or equal to 0 V.</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Whereas, an n-channel MOSFET needs the gate voltage more positive than the source voltage by the magnitude of the threshold voltage to turn on the transistor. For a high-side switch, the source of the switch transistor is connected to the high-side voltage, which is often the highest available voltage in the circuit. Consequently, the gate voltage of an n-channel high-side switch transistor needs a voltage larger than the high-side voltage, which requires extra switching circuitry to boost the high-side voltage sufficiently to turn on the n-channel MOSFET.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1374631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978" y="105442"/>
            <a:ext cx="5889073" cy="578027"/>
          </a:xfrm>
        </p:spPr>
        <p:txBody>
          <a:bodyPr/>
          <a:lstStyle/>
          <a:p>
            <a:r>
              <a:rPr lang="en-US" sz="4000"/>
              <a:t>MOSFET Test  Question 5</a:t>
            </a:r>
          </a:p>
        </p:txBody>
      </p:sp>
      <p:sp>
        <p:nvSpPr>
          <p:cNvPr id="4" name="Rectangle 3">
            <a:extLst>
              <a:ext uri="{FF2B5EF4-FFF2-40B4-BE49-F238E27FC236}">
                <a16:creationId xmlns:a16="http://schemas.microsoft.com/office/drawing/2014/main" id="{D07F0F4D-A358-4AE0-BC09-4D49AFA4DD36}"/>
              </a:ext>
            </a:extLst>
          </p:cNvPr>
          <p:cNvSpPr/>
          <p:nvPr/>
        </p:nvSpPr>
        <p:spPr>
          <a:xfrm>
            <a:off x="1098958" y="1181728"/>
            <a:ext cx="10075178"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What advantage does an n-channel MOSFET have over a p-channel MOSFET for a high-side switch? </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N-channel MOSFETs </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have lower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values for a given die area because the mobility of conduction band electrons is (2 to 3) times larger than the mobility of valence band holes. So for a given application, discrete n-channel MOSFETs offer lower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values than do discrete p-channel MOSFETs.</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If the lowest possible </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is needed for a high-side switch, then using an n-channel MOSFET with the additional voltage boosting circuitry is recommended.</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It should also be noted that MOSFET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continues to improve (decrease) due to ongoing transistor improvements. So newer n and p-channel surface-mount MOSFETs offer reduced R</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DS(ON)</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as compared to older through-hole devices.</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2483116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7" y="-16476"/>
            <a:ext cx="8899213" cy="609600"/>
          </a:xfrm>
        </p:spPr>
        <p:txBody>
          <a:bodyPr>
            <a:noAutofit/>
          </a:bodyPr>
          <a:lstStyle/>
          <a:p>
            <a:pPr algn="ctr"/>
            <a:r>
              <a:rPr lang="en-US">
                <a:gradFill>
                  <a:gsLst>
                    <a:gs pos="0">
                      <a:schemeClr val="tx2"/>
                    </a:gs>
                    <a:gs pos="46000">
                      <a:schemeClr val="tx2"/>
                    </a:gs>
                    <a:gs pos="86000">
                      <a:schemeClr val="accent5"/>
                    </a:gs>
                  </a:gsLst>
                  <a:lin ang="5400000" scaled="1"/>
                </a:gradFill>
              </a:rPr>
              <a:t>CMOS Latch-up (Continued)</a:t>
            </a:r>
          </a:p>
        </p:txBody>
      </p:sp>
      <p:sp>
        <p:nvSpPr>
          <p:cNvPr id="11" name="Rectangle 10"/>
          <p:cNvSpPr/>
          <p:nvPr/>
        </p:nvSpPr>
        <p:spPr>
          <a:xfrm>
            <a:off x="427839" y="593125"/>
            <a:ext cx="11383860"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See – “Winning the Battle Against Latch-up in CMOS Analog Switches” by Catherine Redmond, Analog Devices.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Q1, Q2, </a:t>
            </a:r>
            <a:r>
              <a:rPr kumimoji="0" 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Rw</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and </a:t>
            </a:r>
            <a:r>
              <a:rPr kumimoji="0" 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Rs</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are parasitic devices.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Turning on of Q1 results in turning on of Q2, which then connects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to </a:t>
            </a:r>
            <a:r>
              <a:rPr kumimoji="0" lang="en-US" sz="1800" b="0" i="0" u="none" strike="noStrike" kern="1200" cap="none" spc="0" normalizeH="0" baseline="0" noProof="0" err="1">
                <a:ln>
                  <a:noFill/>
                </a:ln>
                <a:solidFill>
                  <a:srgbClr val="000000"/>
                </a:solidFill>
                <a:effectLst/>
                <a:uLnTx/>
                <a:uFillTx/>
                <a:latin typeface="Cambria" panose="02040503050406030204"/>
                <a:ea typeface="+mn-ea"/>
                <a:cs typeface="Arial" panose="020B0604020202020204" pitchFamily="34" charset="0"/>
              </a:rPr>
              <a:t>Gnd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through fairly low resistance.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Q1 and Q2 both turned on is referred to as latch-up, and requires powering everything down to clear the latched-up condition.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If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is not current limited, die heating often destroys the IC in latch-up.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Must be careful when powering up IC’s so that V</a:t>
            </a:r>
            <a:r>
              <a:rPr kumimoji="0" lang="en-US" sz="1800" b="0" i="0" u="none" strike="noStrike" kern="1200" cap="none" spc="0" normalizeH="0" baseline="-25000" noProof="0">
                <a:ln>
                  <a:noFill/>
                </a:ln>
                <a:solidFill>
                  <a:srgbClr val="000000"/>
                </a:solidFill>
                <a:effectLst/>
                <a:uLnTx/>
                <a:uFillTx/>
                <a:latin typeface="Cambria" panose="02040503050406030204"/>
                <a:ea typeface="+mn-ea"/>
                <a:cs typeface="Arial" panose="020B0604020202020204" pitchFamily="34" charset="0"/>
              </a:rPr>
              <a:t>DD</a:t>
            </a:r>
            <a:r>
              <a:rPr kumimoji="0" lang="en-US" sz="1800" b="0" i="0" u="none" strike="noStrike" kern="1200" cap="none" spc="0" normalizeH="0" baseline="0" noProof="0">
                <a:ln>
                  <a:noFill/>
                </a:ln>
                <a:solidFill>
                  <a:srgbClr val="000000"/>
                </a:solidFill>
                <a:effectLst/>
                <a:uLnTx/>
                <a:uFillTx/>
                <a:latin typeface="Cambria" panose="02040503050406030204"/>
                <a:ea typeface="+mn-ea"/>
                <a:cs typeface="Arial" panose="020B0604020202020204" pitchFamily="34" charset="0"/>
              </a:rPr>
              <a:t> is up before applying a voltage to an input or output.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9184"/>
          <a:stretch/>
        </p:blipFill>
        <p:spPr>
          <a:xfrm>
            <a:off x="1853515" y="1750380"/>
            <a:ext cx="4292935" cy="157371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5452" r="27937" b="12323"/>
          <a:stretch/>
        </p:blipFill>
        <p:spPr>
          <a:xfrm>
            <a:off x="8044827" y="1614612"/>
            <a:ext cx="1618158" cy="2232458"/>
          </a:xfrm>
          <a:prstGeom prst="rect">
            <a:avLst/>
          </a:prstGeom>
        </p:spPr>
      </p:pic>
      <p:sp>
        <p:nvSpPr>
          <p:cNvPr id="8" name="Right Arrow 7"/>
          <p:cNvSpPr/>
          <p:nvPr/>
        </p:nvSpPr>
        <p:spPr>
          <a:xfrm>
            <a:off x="6596902" y="2242561"/>
            <a:ext cx="836257" cy="558301"/>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2600271" y="1310341"/>
            <a:ext cx="29685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Typical CMOS Cross-Section</a:t>
            </a:r>
          </a:p>
        </p:txBody>
      </p:sp>
      <p:sp>
        <p:nvSpPr>
          <p:cNvPr id="10" name="TextBox 9"/>
          <p:cNvSpPr txBox="1"/>
          <p:nvPr/>
        </p:nvSpPr>
        <p:spPr>
          <a:xfrm>
            <a:off x="7775798" y="1220565"/>
            <a:ext cx="1995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mbria" panose="02040503050406030204"/>
                <a:ea typeface="+mn-ea"/>
                <a:cs typeface="Arial" panose="020B0604020202020204" pitchFamily="34" charset="0"/>
              </a:rPr>
              <a:t>Equivalent Circuit</a:t>
            </a:r>
          </a:p>
        </p:txBody>
      </p:sp>
    </p:spTree>
    <p:extLst>
      <p:ext uri="{BB962C8B-B14F-4D97-AF65-F5344CB8AC3E}">
        <p14:creationId xmlns:p14="http://schemas.microsoft.com/office/powerpoint/2010/main" val="4725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3" end="13"/>
                                            </p:txEl>
                                          </p:spTgt>
                                        </p:tgtEl>
                                        <p:attrNameLst>
                                          <p:attrName>style.visibility</p:attrName>
                                        </p:attrNameLst>
                                      </p:cBhvr>
                                      <p:to>
                                        <p:strVal val="visible"/>
                                      </p:to>
                                    </p:set>
                                    <p:anim calcmode="lin" valueType="num">
                                      <p:cBhvr additive="base">
                                        <p:cTn id="13"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15" end="15"/>
                                            </p:txEl>
                                          </p:spTgt>
                                        </p:tgtEl>
                                        <p:attrNameLst>
                                          <p:attrName>style.visibility</p:attrName>
                                        </p:attrNameLst>
                                      </p:cBhvr>
                                      <p:to>
                                        <p:strVal val="visible"/>
                                      </p:to>
                                    </p:set>
                                    <p:anim calcmode="lin" valueType="num">
                                      <p:cBhvr additive="base">
                                        <p:cTn id="17"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5" end="1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17" end="17"/>
                                            </p:txEl>
                                          </p:spTgt>
                                        </p:tgtEl>
                                        <p:attrNameLst>
                                          <p:attrName>style.visibility</p:attrName>
                                        </p:attrNameLst>
                                      </p:cBhvr>
                                      <p:to>
                                        <p:strVal val="visible"/>
                                      </p:to>
                                    </p:set>
                                    <p:anim calcmode="lin" valueType="num">
                                      <p:cBhvr additive="base">
                                        <p:cTn id="21"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19" end="19"/>
                                            </p:txEl>
                                          </p:spTgt>
                                        </p:tgtEl>
                                        <p:attrNameLst>
                                          <p:attrName>style.visibility</p:attrName>
                                        </p:attrNameLst>
                                      </p:cBhvr>
                                      <p:to>
                                        <p:strVal val="visible"/>
                                      </p:to>
                                    </p:set>
                                    <p:anim calcmode="lin" valueType="num">
                                      <p:cBhvr additive="base">
                                        <p:cTn id="27"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706" y="0"/>
            <a:ext cx="8122587" cy="578027"/>
          </a:xfrm>
        </p:spPr>
        <p:txBody>
          <a:bodyPr/>
          <a:lstStyle/>
          <a:p>
            <a:r>
              <a:rPr lang="en-US" sz="4000"/>
              <a:t>Frequency Response Test (Slide 1 of 5)</a:t>
            </a:r>
          </a:p>
        </p:txBody>
      </p:sp>
      <p:sp>
        <p:nvSpPr>
          <p:cNvPr id="3" name="Rectangle 2"/>
          <p:cNvSpPr/>
          <p:nvPr/>
        </p:nvSpPr>
        <p:spPr>
          <a:xfrm>
            <a:off x="494950" y="1274007"/>
            <a:ext cx="11174136"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Transfer function magnitude on a Bode plot utilizes which if the following axis combinations?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Linear magnitude versus linear frequency.</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Linear magnitude versus logarithmic frequency.</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dB magnitude versus linear frequency.</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dB magnitude versus logarithmic frequency.</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4.) dB magnitude versus logarithmic frequency. Also phase of a Bode plot utilizes linear phase versus logarithmic frequency.</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10462509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8184" y="0"/>
            <a:ext cx="9094573" cy="578027"/>
          </a:xfrm>
        </p:spPr>
        <p:txBody>
          <a:bodyPr/>
          <a:lstStyle/>
          <a:p>
            <a:r>
              <a:rPr lang="en-US" sz="4000"/>
              <a:t>Frequency Response  Test (Slide 2 of 5)</a:t>
            </a:r>
          </a:p>
        </p:txBody>
      </p:sp>
      <mc:AlternateContent xmlns:mc="http://schemas.openxmlformats.org/markup-compatibility/2006" xmlns:a14="http://schemas.microsoft.com/office/drawing/2010/main">
        <mc:Choice Requires="a14">
          <p:sp>
            <p:nvSpPr>
              <p:cNvPr id="3" name="Rectangle 2"/>
              <p:cNvSpPr/>
              <p:nvPr/>
            </p:nvSpPr>
            <p:spPr>
              <a:xfrm>
                <a:off x="192947" y="1274007"/>
                <a:ext cx="11736198" cy="46224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 transfer function magnitude of –3 dB, represents which of the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Attenuation. </a:t>
                </a: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out</m:t>
                            </m:r>
                          </m:sub>
                        </m:sSub>
                      </m:e>
                    </m:d>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type m:val="li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m:t>
                                </m:r>
                              </m:sub>
                            </m:sSub>
                          </m:e>
                        </m:d>
                      </m:num>
                      <m:den>
                        <m:rad>
                          <m:radPr>
                            <m:degHide m:val="o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radPr>
                          <m:deg/>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e>
                        </m:rad>
                      </m:den>
                    </m:f>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0.707</m:t>
                        </m:r>
                      </m:e>
                    </m:d>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m:t>
                            </m:r>
                          </m:sub>
                        </m:sSub>
                      </m:e>
                    </m:d>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Gain. </a:t>
                </a: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out</m:t>
                            </m:r>
                          </m:sub>
                        </m:sSub>
                      </m:e>
                    </m:d>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ad>
                      <m:radPr>
                        <m:degHide m:val="o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radPr>
                      <m:deg/>
                      <m:e>
                        <m: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e>
                    </m:rad>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m:t>
                            </m:r>
                          </m:sub>
                        </m:sSub>
                      </m:e>
                    </m:d>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1.414</m:t>
                        </m:r>
                      </m:e>
                    </m:d>
                    <m:d>
                      <m:dPr>
                        <m:begChr m:val="|"/>
                        <m:endChr m:val="|"/>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sub>
                        </m:sSub>
                      </m:e>
                    </m:d>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Gain with 180˚ phase shift between </a:t>
                </a:r>
                <a14:m>
                  <m:oMath xmlns:m="http://schemas.openxmlformats.org/officeDocument/2006/math">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o</m:t>
                        </m:r>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ut</m:t>
                        </m:r>
                      </m:sub>
                    </m:sSub>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and </a:t>
                </a:r>
                <a14:m>
                  <m:oMath xmlns:m="http://schemas.openxmlformats.org/officeDocument/2006/math">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m:t>
                        </m:r>
                      </m:sub>
                    </m:sSub>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Negative dB values are undefined.</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1.) Attenuation. </a:t>
                </a:r>
                <a14:m>
                  <m:oMath xmlns:m="http://schemas.openxmlformats.org/officeDocument/2006/math">
                    <m:d>
                      <m:dPr>
                        <m:begChr m:val="|"/>
                        <m:endChr m:val="|"/>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out</m:t>
                            </m:r>
                          </m:sub>
                        </m:sSub>
                      </m:e>
                    </m:d>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type m:val="li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begChr m:val="|"/>
                            <m:endChr m:val="|"/>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m:t>
                                </m:r>
                              </m:sub>
                            </m:sSub>
                          </m:e>
                        </m:d>
                      </m:num>
                      <m:den>
                        <m:rad>
                          <m:radPr>
                            <m:degHide m:val="on"/>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radPr>
                          <m:deg/>
                          <m:e>
                            <m: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e>
                        </m:rad>
                      </m:den>
                    </m:f>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
                      <m:d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0.707</m:t>
                        </m:r>
                      </m:e>
                    </m:d>
                    <m:d>
                      <m:dPr>
                        <m:begChr m:val="|"/>
                        <m:endChr m:val="|"/>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alt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i</m:t>
                            </m:r>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n</m:t>
                            </m:r>
                          </m:sub>
                        </m:sSub>
                      </m:e>
                    </m:d>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20</m:t>
                    </m:r>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log</m:t>
                        </m:r>
                      </m:e>
                      <m:sub>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sub>
                    </m:sSub>
                    <m:d>
                      <m:d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f>
                          <m:fPr>
                            <m:type m:val="li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out</m:t>
                                </m:r>
                              </m:sub>
                            </m:sSub>
                          </m:num>
                          <m:den>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m:t>
                                </m:r>
                              </m:sub>
                            </m:sSub>
                          </m:den>
                        </m:f>
                      </m:e>
                    </m:d>
                    <m: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 </m:t>
                    </m:r>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dB</m:t>
                    </m:r>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type m:val="li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out</m:t>
                            </m:r>
                          </m:sub>
                        </m:sSub>
                      </m:num>
                      <m:den>
                        <m:sSub>
                          <m:sSub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V</m:t>
                            </m:r>
                          </m:e>
                          <m:sub>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in</m:t>
                            </m:r>
                          </m:sub>
                        </m:sSub>
                      </m:den>
                    </m:f>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f>
                          <m:fPr>
                            <m:type m:val="lin"/>
                            <m:ctrlP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20</m:t>
                            </m:r>
                          </m:den>
                        </m:f>
                      </m:sup>
                    </m:sSup>
                    <m:r>
                      <a:rPr kumimoji="0" lang="en-US"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=0.707</m:t>
                    </m:r>
                  </m:oMath>
                </a14:m>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192947" y="1274007"/>
                <a:ext cx="11736198" cy="4622419"/>
              </a:xfrm>
              <a:prstGeom prst="rect">
                <a:avLst/>
              </a:prstGeom>
              <a:blipFill>
                <a:blip r:embed="rId3"/>
                <a:stretch>
                  <a:fillRect l="-155" t="-391"/>
                </a:stretch>
              </a:blipFill>
            </p:spPr>
            <p:txBody>
              <a:bodyPr/>
              <a:lstStyle/>
              <a:p>
                <a:r>
                  <a:rPr lang="en-US">
                    <a:noFill/>
                  </a:rPr>
                  <a:t> </a:t>
                </a:r>
              </a:p>
            </p:txBody>
          </p:sp>
        </mc:Fallback>
      </mc:AlternateContent>
    </p:spTree>
    <p:extLst>
      <p:ext uri="{BB962C8B-B14F-4D97-AF65-F5344CB8AC3E}">
        <p14:creationId xmlns:p14="http://schemas.microsoft.com/office/powerpoint/2010/main" val="2103144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538" y="0"/>
            <a:ext cx="9094573" cy="578027"/>
          </a:xfrm>
        </p:spPr>
        <p:txBody>
          <a:bodyPr/>
          <a:lstStyle/>
          <a:p>
            <a:r>
              <a:rPr lang="en-US" sz="4000"/>
              <a:t>Frequency Response  Test (Slide 3 of 5)</a:t>
            </a:r>
          </a:p>
        </p:txBody>
      </p:sp>
      <mc:AlternateContent xmlns:mc="http://schemas.openxmlformats.org/markup-compatibility/2006" xmlns:a14="http://schemas.microsoft.com/office/drawing/2010/main">
        <mc:Choice Requires="a14">
          <p:sp>
            <p:nvSpPr>
              <p:cNvPr id="3" name="Rectangle 2"/>
              <p:cNvSpPr/>
              <p:nvPr/>
            </p:nvSpPr>
            <p:spPr>
              <a:xfrm>
                <a:off x="419449" y="862115"/>
                <a:ext cx="11258025"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Which of the following best describes a transfer function zero?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Root of numerator polynomial. |H(</a:t>
                </a:r>
                <a14:m>
                  <m:oMath xmlns:m="http://schemas.openxmlformats.org/officeDocument/2006/math">
                    <m:r>
                      <m:rPr>
                        <m:sty m:val="p"/>
                      </m:rPr>
                      <a:rPr kumimoji="0" lang="en-US" alt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s</m:t>
                    </m:r>
                  </m:oMath>
                </a14:m>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equals zero at a zero.</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Root of denominator polynomial. |H(</a:t>
                </a:r>
                <a14:m>
                  <m:oMath xmlns:m="http://schemas.openxmlformats.org/officeDocument/2006/math">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s</m:t>
                    </m:r>
                  </m:oMath>
                </a14:m>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equals infinity at a pole.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Impulse response.</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Step response.</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1.)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Root of numerator polynomial. |H(</a:t>
                </a:r>
                <a14:m>
                  <m:oMath xmlns:m="http://schemas.openxmlformats.org/officeDocument/2006/math">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s</m:t>
                    </m:r>
                  </m:oMath>
                </a14:m>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equals zero at a zero.</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Which of the following best describes a transfer function pole?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Root of numerator polynomial. |H(</a:t>
                </a:r>
                <a14:m>
                  <m:oMath xmlns:m="http://schemas.openxmlformats.org/officeDocument/2006/math">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s</m:t>
                    </m:r>
                  </m:oMath>
                </a14:m>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equals zero at a zero.</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Root of denominator polynomial. |H(</a:t>
                </a:r>
                <a14:m>
                  <m:oMath xmlns:m="http://schemas.openxmlformats.org/officeDocument/2006/math">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s</m:t>
                    </m:r>
                  </m:oMath>
                </a14:m>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equals infinity at a pole.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Impulse response.</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Step response.</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Root of denominator polynomial. |H(</a:t>
                </a:r>
                <a14:m>
                  <m:oMath xmlns:m="http://schemas.openxmlformats.org/officeDocument/2006/math">
                    <m:r>
                      <m:rPr>
                        <m:sty m:val="p"/>
                      </m:rP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m:t>s</m:t>
                    </m:r>
                  </m:oMath>
                </a14:m>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equals infinity at a pole.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419449" y="862115"/>
                <a:ext cx="11258025" cy="5632311"/>
              </a:xfrm>
              <a:prstGeom prst="rect">
                <a:avLst/>
              </a:prstGeom>
              <a:blipFill>
                <a:blip r:embed="rId3"/>
                <a:stretch>
                  <a:fillRect l="-162" t="-214"/>
                </a:stretch>
              </a:blipFill>
            </p:spPr>
            <p:txBody>
              <a:bodyPr/>
              <a:lstStyle/>
              <a:p>
                <a:r>
                  <a:rPr lang="en-US">
                    <a:noFill/>
                  </a:rPr>
                  <a:t> </a:t>
                </a:r>
              </a:p>
            </p:txBody>
          </p:sp>
        </mc:Fallback>
      </mc:AlternateContent>
    </p:spTree>
    <p:extLst>
      <p:ext uri="{BB962C8B-B14F-4D97-AF65-F5344CB8AC3E}">
        <p14:creationId xmlns:p14="http://schemas.microsoft.com/office/powerpoint/2010/main" val="264542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 calcmode="lin" valueType="num">
                                      <p:cBhvr additive="base">
                                        <p:cTn id="1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 calcmode="lin" valueType="num">
                                      <p:cBhvr additive="base">
                                        <p:cTn id="2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 calcmode="lin" valueType="num">
                                      <p:cBhvr additive="base">
                                        <p:cTn id="2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 calcmode="lin" valueType="num">
                                      <p:cBhvr additive="base">
                                        <p:cTn id="2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 calcmode="lin" valueType="num">
                                      <p:cBhvr additive="base">
                                        <p:cTn id="3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207" y="0"/>
            <a:ext cx="9094573" cy="578027"/>
          </a:xfrm>
        </p:spPr>
        <p:txBody>
          <a:bodyPr/>
          <a:lstStyle/>
          <a:p>
            <a:r>
              <a:rPr lang="en-US" sz="4000"/>
              <a:t>Frequency Response  Test (Slide 4 of 5)</a:t>
            </a:r>
          </a:p>
        </p:txBody>
      </p:sp>
      <p:sp>
        <p:nvSpPr>
          <p:cNvPr id="3" name="Rectangle 2"/>
          <p:cNvSpPr/>
          <p:nvPr/>
        </p:nvSpPr>
        <p:spPr>
          <a:xfrm>
            <a:off x="645952" y="862115"/>
            <a:ext cx="10679186"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Transmission zeros result in which of the following frequency response changes for increasing frequency  beyond the zero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More rapid i</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ncrease in magnitude.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More rapid d</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ecrease in magnitude.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Zeros have no effect on the frequency response.</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Not enough information.</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1.) More rapid increase in magnitude</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Poles in the transfer function result in which of the following frequency response changes for increasing frequency beyond the pole frequency?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More rapid i</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ncrease in magnitude.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More rapid d</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ecrease in magnitude.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Poles have no effect on the frequency response.</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Not enough information.</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2.) More rapid decrease in magnitude</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72454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 calcmode="lin" valueType="num">
                                      <p:cBhvr additive="base">
                                        <p:cTn id="1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 calcmode="lin" valueType="num">
                                      <p:cBhvr additive="base">
                                        <p:cTn id="2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 calcmode="lin" valueType="num">
                                      <p:cBhvr additive="base">
                                        <p:cTn id="2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 calcmode="lin" valueType="num">
                                      <p:cBhvr additive="base">
                                        <p:cTn id="2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 calcmode="lin" valueType="num">
                                      <p:cBhvr additive="base">
                                        <p:cTn id="3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443" y="0"/>
            <a:ext cx="8294833" cy="578027"/>
          </a:xfrm>
        </p:spPr>
        <p:txBody>
          <a:bodyPr/>
          <a:lstStyle/>
          <a:p>
            <a:r>
              <a:rPr lang="en-US" sz="4000"/>
              <a:t>Frequency Response  Test (Slide 5 of 5)</a:t>
            </a:r>
          </a:p>
        </p:txBody>
      </p:sp>
      <p:sp>
        <p:nvSpPr>
          <p:cNvPr id="3" name="Rectangle 2"/>
          <p:cNvSpPr/>
          <p:nvPr/>
        </p:nvSpPr>
        <p:spPr>
          <a:xfrm>
            <a:off x="299812" y="820926"/>
            <a:ext cx="11612556"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Which of the following describes the frequency response of a linear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1.)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Ratio of phasor output to the phasor input</a:t>
            </a:r>
            <a:r>
              <a:rPr kumimoji="0" lang="en-US" altLang="en-US" sz="1800" b="0" i="0" u="none" strike="noStrike" kern="1200" cap="none" spc="0" normalizeH="0" baseline="0" noProof="0">
                <a:ln>
                  <a:noFill/>
                </a:ln>
                <a:solidFill>
                  <a:srgbClr val="000000"/>
                </a:solidFill>
                <a:effectLst/>
                <a:uLnTx/>
                <a:uFillTx/>
                <a:latin typeface="Cambria" panose="02040503050406030204"/>
                <a:ea typeface="Cambria Math" panose="02040503050406030204" pitchFamily="18" charset="0"/>
                <a:cs typeface="Arial" panose="020B0604020202020204" pitchFamily="34" charset="0"/>
              </a:rPr>
              <a:t>.</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2.)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Fourier Transform of the time domain impulse response.</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3.) Laplace Transform of the time domain impulse response evaluated at </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s = j</a:t>
            </a:r>
            <a:r>
              <a:rPr kumimoji="0" lang="el-GR" altLang="en-US" sz="1800" b="0" i="0" u="none" strike="noStrike" kern="1200" cap="none" spc="0" normalizeH="0" baseline="0" noProof="0">
                <a:ln>
                  <a:noFill/>
                </a:ln>
                <a:solidFill>
                  <a:srgbClr val="000000"/>
                </a:solidFill>
                <a:effectLst/>
                <a:uLnTx/>
                <a:uFillTx/>
                <a:latin typeface="Cambria" panose="02040503050406030204"/>
                <a:ea typeface="Cambria Math" panose="02040503050406030204" pitchFamily="18" charset="0"/>
                <a:cs typeface="Arial" panose="020B0604020202020204" pitchFamily="34" charset="0"/>
              </a:rPr>
              <a:t>ω</a:t>
            </a: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4.) All of the above.</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4.) All of the above</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Any periodic waveform can be represented a series of sinusoids of various frequencies and magnitudes?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True.</a:t>
            </a:r>
          </a:p>
          <a:p>
            <a:pPr marL="914400" marR="0" lvl="2"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False.</a:t>
            </a: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rPr>
              <a:t>Answer: True. This is called the Fourier Series representation</a:t>
            </a:r>
            <a:r>
              <a:rPr kumimoji="0" lang="en-US" alt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For signals that are not periodic, the Fourier Transform can be used to arrive at the frequency content of the time domain signal.</a:t>
            </a: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457200" marR="0" lvl="1"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3808898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 calcmode="lin" valueType="num">
                                      <p:cBhvr additive="base">
                                        <p:cTn id="1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 calcmode="lin" valueType="num">
                                      <p:cBhvr additive="base">
                                        <p:cTn id="2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anim calcmode="lin" valueType="num">
                                      <p:cBhvr additive="base">
                                        <p:cTn id="2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5181600" y="2895601"/>
            <a:ext cx="1295400" cy="692349"/>
          </a:xfrm>
        </p:spPr>
        <p:txBody>
          <a:bodyPr/>
          <a:lstStyle/>
          <a:p>
            <a:r>
              <a:rPr lang="en-US" sz="4000">
                <a:latin typeface="Cambria Math" panose="02040503050406030204" pitchFamily="18" charset="0"/>
                <a:ea typeface="Cambria Math" panose="02040503050406030204" pitchFamily="18" charset="0"/>
              </a:rPr>
              <a:t>Extra</a:t>
            </a:r>
          </a:p>
        </p:txBody>
      </p:sp>
    </p:spTree>
    <p:extLst>
      <p:ext uri="{BB962C8B-B14F-4D97-AF65-F5344CB8AC3E}">
        <p14:creationId xmlns:p14="http://schemas.microsoft.com/office/powerpoint/2010/main" val="294962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247" y="-16476"/>
            <a:ext cx="8899213" cy="609600"/>
          </a:xfrm>
        </p:spPr>
        <p:txBody>
          <a:bodyPr>
            <a:noAutofit/>
          </a:bodyPr>
          <a:lstStyle/>
          <a:p>
            <a:pPr algn="ctr"/>
            <a:r>
              <a:rPr lang="en-US">
                <a:gradFill>
                  <a:gsLst>
                    <a:gs pos="0">
                      <a:schemeClr val="tx2"/>
                    </a:gs>
                    <a:gs pos="46000">
                      <a:schemeClr val="tx2"/>
                    </a:gs>
                    <a:gs pos="86000">
                      <a:schemeClr val="accent5"/>
                    </a:gs>
                  </a:gsLst>
                  <a:lin ang="5400000" scaled="1"/>
                </a:gradFill>
              </a:rPr>
              <a:t>CMOS Latch-up and ESD - Electrostatic Discharge</a:t>
            </a:r>
          </a:p>
        </p:txBody>
      </p:sp>
      <p:sp>
        <p:nvSpPr>
          <p:cNvPr id="11" name="Rectangle 10"/>
          <p:cNvSpPr/>
          <p:nvPr/>
        </p:nvSpPr>
        <p:spPr>
          <a:xfrm>
            <a:off x="125836" y="551180"/>
            <a:ext cx="11870422" cy="59708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a:ln>
                  <a:noFill/>
                </a:ln>
                <a:solidFill>
                  <a:srgbClr val="000000"/>
                </a:solidFill>
                <a:effectLst/>
                <a:uLnTx/>
                <a:uFillTx/>
                <a:latin typeface="Cambria" panose="02040503050406030204"/>
                <a:ea typeface="+mn-ea"/>
                <a:cs typeface="+mn-cs"/>
              </a:rPr>
              <a:t>CMOS Latch-up</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Because of latch-up, you have to be careful when powering up systems with CMOS ICs on the PCB.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May need to keep some devices in Reset until supplies stabilize.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Current limiting resistors on vulnerable inputs can prevent latch-up, which is current triggered.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a:ln>
                  <a:noFill/>
                </a:ln>
                <a:solidFill>
                  <a:srgbClr val="000000"/>
                </a:solidFill>
                <a:effectLst/>
                <a:uLnTx/>
                <a:uFillTx/>
                <a:latin typeface="Cambria" panose="02040503050406030204"/>
                <a:ea typeface="+mn-ea"/>
                <a:cs typeface="+mn-cs"/>
              </a:rPr>
              <a:t>ESD – Electrostatic Discharge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Unprotected MOSFET gates are extremely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vulnerable to ESD because of thin gate oxide.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ESD damage was a major problem in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early days of MOSFETs.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Modern discrete MOSFETs and CMOS ICs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include protection circuitry to help mitigate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ESD damage during handling and installation.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rPr>
              <a:t>CMOS has only been successful because of persistence in solving the resulting latch-up and ESD problems.</a:t>
            </a: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467" y="3429000"/>
            <a:ext cx="6612582" cy="2510406"/>
          </a:xfrm>
          <a:prstGeom prst="rect">
            <a:avLst/>
          </a:prstGeom>
        </p:spPr>
      </p:pic>
    </p:spTree>
    <p:extLst>
      <p:ext uri="{BB962C8B-B14F-4D97-AF65-F5344CB8AC3E}">
        <p14:creationId xmlns:p14="http://schemas.microsoft.com/office/powerpoint/2010/main" val="420507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anim calcmode="lin" valueType="num">
                                      <p:cBhvr additive="base">
                                        <p:cTn id="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0" end="10"/>
                                            </p:txEl>
                                          </p:spTgt>
                                        </p:tgtEl>
                                        <p:attrNameLst>
                                          <p:attrName>style.visibility</p:attrName>
                                        </p:attrNameLst>
                                      </p:cBhvr>
                                      <p:to>
                                        <p:strVal val="visible"/>
                                      </p:to>
                                    </p:set>
                                    <p:anim calcmode="lin" valueType="num">
                                      <p:cBhvr additive="base">
                                        <p:cTn id="1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11" end="11"/>
                                            </p:txEl>
                                          </p:spTgt>
                                        </p:tgtEl>
                                        <p:attrNameLst>
                                          <p:attrName>style.visibility</p:attrName>
                                        </p:attrNameLst>
                                      </p:cBhvr>
                                      <p:to>
                                        <p:strVal val="visible"/>
                                      </p:to>
                                    </p:set>
                                    <p:anim calcmode="lin" valueType="num">
                                      <p:cBhvr additive="base">
                                        <p:cTn id="17"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13" end="13"/>
                                            </p:txEl>
                                          </p:spTgt>
                                        </p:tgtEl>
                                        <p:attrNameLst>
                                          <p:attrName>style.visibility</p:attrName>
                                        </p:attrNameLst>
                                      </p:cBhvr>
                                      <p:to>
                                        <p:strVal val="visible"/>
                                      </p:to>
                                    </p:set>
                                    <p:anim calcmode="lin" valueType="num">
                                      <p:cBhvr additive="base">
                                        <p:cTn id="21"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14" end="14"/>
                                            </p:txEl>
                                          </p:spTgt>
                                        </p:tgtEl>
                                        <p:attrNameLst>
                                          <p:attrName>style.visibility</p:attrName>
                                        </p:attrNameLst>
                                      </p:cBhvr>
                                      <p:to>
                                        <p:strVal val="visible"/>
                                      </p:to>
                                    </p:set>
                                    <p:anim calcmode="lin" valueType="num">
                                      <p:cBhvr additive="base">
                                        <p:cTn id="2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6" end="16"/>
                                            </p:txEl>
                                          </p:spTgt>
                                        </p:tgtEl>
                                        <p:attrNameLst>
                                          <p:attrName>style.visibility</p:attrName>
                                        </p:attrNameLst>
                                      </p:cBhvr>
                                      <p:to>
                                        <p:strVal val="visible"/>
                                      </p:to>
                                    </p:set>
                                    <p:anim calcmode="lin" valueType="num">
                                      <p:cBhvr additive="base">
                                        <p:cTn id="29"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6" end="1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xEl>
                                              <p:pRg st="17" end="17"/>
                                            </p:txEl>
                                          </p:spTgt>
                                        </p:tgtEl>
                                        <p:attrNameLst>
                                          <p:attrName>style.visibility</p:attrName>
                                        </p:attrNameLst>
                                      </p:cBhvr>
                                      <p:to>
                                        <p:strVal val="visible"/>
                                      </p:to>
                                    </p:set>
                                    <p:anim calcmode="lin" valueType="num">
                                      <p:cBhvr additive="base">
                                        <p:cTn id="33"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17" end="1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xEl>
                                              <p:pRg st="18" end="18"/>
                                            </p:txEl>
                                          </p:spTgt>
                                        </p:tgtEl>
                                        <p:attrNameLst>
                                          <p:attrName>style.visibility</p:attrName>
                                        </p:attrNameLst>
                                      </p:cBhvr>
                                      <p:to>
                                        <p:strVal val="visible"/>
                                      </p:to>
                                    </p:set>
                                    <p:anim calcmode="lin" valueType="num">
                                      <p:cBhvr additive="base">
                                        <p:cTn id="37"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20" end="20"/>
                                            </p:txEl>
                                          </p:spTgt>
                                        </p:tgtEl>
                                        <p:attrNameLst>
                                          <p:attrName>style.visibility</p:attrName>
                                        </p:attrNameLst>
                                      </p:cBhvr>
                                      <p:to>
                                        <p:strVal val="visible"/>
                                      </p:to>
                                    </p:set>
                                    <p:anim calcmode="lin" valueType="num">
                                      <p:cBhvr additive="base">
                                        <p:cTn id="49" dur="500" fill="hold"/>
                                        <p:tgtEl>
                                          <p:spTgt spid="11">
                                            <p:txEl>
                                              <p:pRg st="20" end="2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ven and Odd Functions (Symmetry)"/>
          <p:cNvSpPr txBox="1">
            <a:spLocks/>
          </p:cNvSpPr>
          <p:nvPr/>
        </p:nvSpPr>
        <p:spPr>
          <a:xfrm>
            <a:off x="3138689" y="131548"/>
            <a:ext cx="5782540" cy="664797"/>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4050" b="0" kern="1200" cap="none" spc="-113">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0" marR="0" lvl="0" indent="0" algn="ctr" defTabSz="685772" rtl="0" eaLnBrk="1" fontAlgn="auto" latinLnBrk="0" hangingPunct="1">
              <a:lnSpc>
                <a:spcPct val="90000"/>
              </a:lnSpc>
              <a:spcBef>
                <a:spcPct val="0"/>
              </a:spcBef>
              <a:spcAft>
                <a:spcPts val="0"/>
              </a:spcAft>
              <a:buClrTx/>
              <a:buSzTx/>
              <a:buFontTx/>
              <a:buNone/>
              <a:tabLst/>
              <a:defRPr/>
            </a:pPr>
            <a:r>
              <a:rPr kumimoji="0" lang="en-US" sz="4050" b="0" i="0" u="none" strike="noStrike" kern="1200" cap="none" spc="-113" normalizeH="0" baseline="0" noProof="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Cambria" panose="02040503050406030204"/>
                <a:ea typeface="+mn-ea"/>
                <a:cs typeface="Arial" charset="0"/>
              </a:rPr>
              <a:t>ECEN 350 – Topics</a:t>
            </a:r>
          </a:p>
        </p:txBody>
      </p:sp>
      <p:sp>
        <p:nvSpPr>
          <p:cNvPr id="30" name="Title 6"/>
          <p:cNvSpPr txBox="1">
            <a:spLocks/>
          </p:cNvSpPr>
          <p:nvPr/>
        </p:nvSpPr>
        <p:spPr>
          <a:xfrm>
            <a:off x="5029201" y="1676401"/>
            <a:ext cx="14611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Semiconductor Physics</a:t>
            </a:r>
          </a:p>
        </p:txBody>
      </p:sp>
      <p:sp>
        <p:nvSpPr>
          <p:cNvPr id="31" name="Title 6"/>
          <p:cNvSpPr txBox="1">
            <a:spLocks/>
          </p:cNvSpPr>
          <p:nvPr/>
        </p:nvSpPr>
        <p:spPr>
          <a:xfrm>
            <a:off x="391574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Diodes</a:t>
            </a:r>
          </a:p>
        </p:txBody>
      </p:sp>
      <p:sp>
        <p:nvSpPr>
          <p:cNvPr id="32" name="Title 6"/>
          <p:cNvSpPr txBox="1">
            <a:spLocks/>
          </p:cNvSpPr>
          <p:nvPr/>
        </p:nvSpPr>
        <p:spPr>
          <a:xfrm>
            <a:off x="5273111"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BJTs</a:t>
            </a:r>
          </a:p>
        </p:txBody>
      </p:sp>
      <p:sp>
        <p:nvSpPr>
          <p:cNvPr id="45" name="Title 6"/>
          <p:cNvSpPr txBox="1">
            <a:spLocks/>
          </p:cNvSpPr>
          <p:nvPr/>
        </p:nvSpPr>
        <p:spPr>
          <a:xfrm>
            <a:off x="2443457" y="2289708"/>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Rectifiers</a:t>
            </a:r>
          </a:p>
        </p:txBody>
      </p:sp>
      <p:sp>
        <p:nvSpPr>
          <p:cNvPr id="62" name="Title 6"/>
          <p:cNvSpPr txBox="1">
            <a:spLocks/>
          </p:cNvSpPr>
          <p:nvPr/>
        </p:nvSpPr>
        <p:spPr>
          <a:xfrm>
            <a:off x="665397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MOSFETs</a:t>
            </a:r>
          </a:p>
        </p:txBody>
      </p:sp>
      <p:sp>
        <p:nvSpPr>
          <p:cNvPr id="63" name="Title 6"/>
          <p:cNvSpPr txBox="1">
            <a:spLocks/>
          </p:cNvSpPr>
          <p:nvPr/>
        </p:nvSpPr>
        <p:spPr>
          <a:xfrm>
            <a:off x="8156578" y="2848852"/>
            <a:ext cx="808114"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CMOS</a:t>
            </a:r>
          </a:p>
        </p:txBody>
      </p:sp>
      <p:sp>
        <p:nvSpPr>
          <p:cNvPr id="64" name="Title 6"/>
          <p:cNvSpPr txBox="1">
            <a:spLocks/>
          </p:cNvSpPr>
          <p:nvPr/>
        </p:nvSpPr>
        <p:spPr>
          <a:xfrm>
            <a:off x="2443457" y="284885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rial" panose="020B0604020202020204" pitchFamily="34" charset="0"/>
                <a:ea typeface="+mn-ea"/>
                <a:cs typeface="Arial" panose="020B0604020202020204" pitchFamily="34" charset="0"/>
              </a:rPr>
              <a:t>Zeners</a:t>
            </a: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5" name="Title 6"/>
          <p:cNvSpPr txBox="1">
            <a:spLocks/>
          </p:cNvSpPr>
          <p:nvPr/>
        </p:nvSpPr>
        <p:spPr>
          <a:xfrm>
            <a:off x="2443457" y="344674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LEDs</a:t>
            </a:r>
          </a:p>
        </p:txBody>
      </p:sp>
      <p:sp>
        <p:nvSpPr>
          <p:cNvPr id="66" name="Title 6"/>
          <p:cNvSpPr txBox="1">
            <a:spLocks/>
          </p:cNvSpPr>
          <p:nvPr/>
        </p:nvSpPr>
        <p:spPr>
          <a:xfrm>
            <a:off x="5326713" y="3527189"/>
            <a:ext cx="1031790"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Transistor Biasing</a:t>
            </a:r>
          </a:p>
        </p:txBody>
      </p:sp>
      <p:sp>
        <p:nvSpPr>
          <p:cNvPr id="67" name="Title 6"/>
          <p:cNvSpPr txBox="1">
            <a:spLocks/>
          </p:cNvSpPr>
          <p:nvPr/>
        </p:nvSpPr>
        <p:spPr>
          <a:xfrm>
            <a:off x="6632846" y="3521406"/>
            <a:ext cx="1093117"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Small-Signal Analysis</a:t>
            </a:r>
          </a:p>
        </p:txBody>
      </p:sp>
      <p:sp>
        <p:nvSpPr>
          <p:cNvPr id="68" name="Title 6"/>
          <p:cNvSpPr txBox="1">
            <a:spLocks/>
          </p:cNvSpPr>
          <p:nvPr/>
        </p:nvSpPr>
        <p:spPr>
          <a:xfrm>
            <a:off x="6011860" y="5184731"/>
            <a:ext cx="1058031" cy="282528"/>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Op-Amps</a:t>
            </a:r>
          </a:p>
        </p:txBody>
      </p:sp>
      <p:sp>
        <p:nvSpPr>
          <p:cNvPr id="69" name="Title 6"/>
          <p:cNvSpPr txBox="1">
            <a:spLocks/>
          </p:cNvSpPr>
          <p:nvPr/>
        </p:nvSpPr>
        <p:spPr>
          <a:xfrm>
            <a:off x="5921840" y="4393706"/>
            <a:ext cx="1246783" cy="458613"/>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Amplifier Gain Stages</a:t>
            </a:r>
          </a:p>
        </p:txBody>
      </p:sp>
      <p:cxnSp>
        <p:nvCxnSpPr>
          <p:cNvPr id="70" name="Straight Arrow Connector 69"/>
          <p:cNvCxnSpPr>
            <a:endCxn id="32" idx="1"/>
          </p:cNvCxnSpPr>
          <p:nvPr/>
        </p:nvCxnSpPr>
        <p:spPr>
          <a:xfrm>
            <a:off x="4870136" y="3011034"/>
            <a:ext cx="402976" cy="46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1" name="Straight Arrow Connector 70"/>
          <p:cNvCxnSpPr/>
          <p:nvPr/>
        </p:nvCxnSpPr>
        <p:spPr>
          <a:xfrm flipH="1">
            <a:off x="4618881" y="2099621"/>
            <a:ext cx="654232" cy="744599"/>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2" name="Straight Arrow Connector 71"/>
          <p:cNvCxnSpPr/>
          <p:nvPr/>
        </p:nvCxnSpPr>
        <p:spPr>
          <a:xfrm>
            <a:off x="6296570" y="2093210"/>
            <a:ext cx="589393" cy="75564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3" name="Straight Arrow Connector 72"/>
          <p:cNvCxnSpPr>
            <a:endCxn id="65" idx="3"/>
          </p:cNvCxnSpPr>
          <p:nvPr/>
        </p:nvCxnSpPr>
        <p:spPr>
          <a:xfrm flipH="1">
            <a:off x="3356602" y="3015668"/>
            <a:ext cx="559146" cy="59789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4" name="Straight Arrow Connector 73"/>
          <p:cNvCxnSpPr>
            <a:endCxn id="45" idx="3"/>
          </p:cNvCxnSpPr>
          <p:nvPr/>
        </p:nvCxnSpPr>
        <p:spPr>
          <a:xfrm flipH="1" flipV="1">
            <a:off x="3356603" y="2456524"/>
            <a:ext cx="558974" cy="55914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5" name="Straight Arrow Connector 74"/>
          <p:cNvCxnSpPr/>
          <p:nvPr/>
        </p:nvCxnSpPr>
        <p:spPr>
          <a:xfrm flipH="1">
            <a:off x="3350252" y="3015669"/>
            <a:ext cx="559318" cy="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6" name="Straight Arrow Connector 75"/>
          <p:cNvCxnSpPr/>
          <p:nvPr/>
        </p:nvCxnSpPr>
        <p:spPr>
          <a:xfrm>
            <a:off x="5805537" y="3182484"/>
            <a:ext cx="0" cy="34760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7" name="Straight Arrow Connector 76"/>
          <p:cNvCxnSpPr/>
          <p:nvPr/>
        </p:nvCxnSpPr>
        <p:spPr>
          <a:xfrm>
            <a:off x="7153596" y="3180066"/>
            <a:ext cx="10781" cy="3524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8" name="Straight Arrow Connector 77"/>
          <p:cNvCxnSpPr>
            <a:endCxn id="63" idx="1"/>
          </p:cNvCxnSpPr>
          <p:nvPr/>
        </p:nvCxnSpPr>
        <p:spPr>
          <a:xfrm flipV="1">
            <a:off x="7608537" y="3015668"/>
            <a:ext cx="548040" cy="141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9" name="Straight Arrow Connector 78"/>
          <p:cNvCxnSpPr/>
          <p:nvPr/>
        </p:nvCxnSpPr>
        <p:spPr>
          <a:xfrm flipH="1">
            <a:off x="6885962" y="3985669"/>
            <a:ext cx="84369" cy="408037"/>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80" name="Straight Arrow Connector 79"/>
          <p:cNvCxnSpPr/>
          <p:nvPr/>
        </p:nvCxnSpPr>
        <p:spPr>
          <a:xfrm>
            <a:off x="5990624" y="3979005"/>
            <a:ext cx="215223" cy="41470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81" name="Straight Arrow Connector 80"/>
          <p:cNvCxnSpPr>
            <a:cxnSpLocks/>
          </p:cNvCxnSpPr>
          <p:nvPr/>
        </p:nvCxnSpPr>
        <p:spPr>
          <a:xfrm>
            <a:off x="6554035" y="5459408"/>
            <a:ext cx="0" cy="36627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82" name="Straight Arrow Connector 81"/>
          <p:cNvCxnSpPr>
            <a:stCxn id="66" idx="3"/>
            <a:endCxn id="67" idx="1"/>
          </p:cNvCxnSpPr>
          <p:nvPr/>
        </p:nvCxnSpPr>
        <p:spPr>
          <a:xfrm flipV="1">
            <a:off x="6358504" y="3750713"/>
            <a:ext cx="274341" cy="5783"/>
          </a:xfrm>
          <a:prstGeom prst="straightConnector1">
            <a:avLst/>
          </a:prstGeom>
          <a:noFill/>
          <a:ln w="38100" cap="flat" cmpd="sng" algn="ctr">
            <a:solidFill>
              <a:sysClr val="windowText" lastClr="000000"/>
            </a:solidFill>
            <a:prstDash val="solid"/>
            <a:headEnd type="triangle"/>
            <a:tailEnd type="triangle"/>
          </a:ln>
          <a:effectLst>
            <a:outerShdw blurRad="40000" dist="23000" dir="5400000" rotWithShape="0">
              <a:srgbClr val="000000">
                <a:alpha val="35000"/>
              </a:srgbClr>
            </a:outerShdw>
          </a:effectLst>
        </p:spPr>
      </p:cxnSp>
      <p:sp>
        <p:nvSpPr>
          <p:cNvPr id="83" name="Title 6"/>
          <p:cNvSpPr txBox="1">
            <a:spLocks/>
          </p:cNvSpPr>
          <p:nvPr/>
        </p:nvSpPr>
        <p:spPr>
          <a:xfrm>
            <a:off x="6063614" y="5825680"/>
            <a:ext cx="10039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Frequency Response </a:t>
            </a:r>
          </a:p>
        </p:txBody>
      </p:sp>
      <p:cxnSp>
        <p:nvCxnSpPr>
          <p:cNvPr id="84" name="Straight Arrow Connector 83"/>
          <p:cNvCxnSpPr>
            <a:cxnSpLocks/>
            <a:endCxn id="68" idx="0"/>
          </p:cNvCxnSpPr>
          <p:nvPr/>
        </p:nvCxnSpPr>
        <p:spPr>
          <a:xfrm>
            <a:off x="6539181" y="4852892"/>
            <a:ext cx="1695" cy="331839"/>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39444111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191000" y="0"/>
            <a:ext cx="4441540" cy="692349"/>
          </a:xfrm>
        </p:spPr>
        <p:txBody>
          <a:bodyPr/>
          <a:lstStyle/>
          <a:p>
            <a:r>
              <a:rPr lang="en-US"/>
              <a:t>Final Exam Review</a:t>
            </a:r>
          </a:p>
        </p:txBody>
      </p:sp>
      <p:sp>
        <p:nvSpPr>
          <p:cNvPr id="7" name="Rectangle 6"/>
          <p:cNvSpPr/>
          <p:nvPr/>
        </p:nvSpPr>
        <p:spPr>
          <a:xfrm>
            <a:off x="123825" y="866775"/>
            <a:ext cx="11953875"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14313" indent="-214313" fontAlgn="auto">
              <a:spcBef>
                <a:spcPts val="0"/>
              </a:spcBef>
              <a:spcAft>
                <a:spcPts val="0"/>
              </a:spcAft>
              <a:buFont typeface="Arial" panose="020B0604020202020204" pitchFamily="34" charset="0"/>
              <a:buChar char="•"/>
            </a:pPr>
            <a:r>
              <a:rPr lang="en-US" sz="1600" dirty="0">
                <a:solidFill>
                  <a:srgbClr val="000000"/>
                </a:solidFill>
                <a:cs typeface="Arial" panose="020B0604020202020204" pitchFamily="34" charset="0"/>
              </a:rPr>
              <a:t>Final test has 25 questions covering material discussed in class since midterm.</a:t>
            </a:r>
          </a:p>
          <a:p>
            <a:pPr marL="214313" indent="-214313" fontAlgn="auto">
              <a:spcBef>
                <a:spcPts val="0"/>
              </a:spcBef>
              <a:spcAft>
                <a:spcPts val="0"/>
              </a:spcAft>
              <a:buFont typeface="Arial" panose="020B0604020202020204" pitchFamily="34" charset="0"/>
              <a:buChar char="•"/>
            </a:pPr>
            <a:endParaRPr lang="en-US" sz="1600" dirty="0">
              <a:solidFill>
                <a:srgbClr val="000000"/>
              </a:solidFill>
              <a:cs typeface="Arial" panose="020B0604020202020204" pitchFamily="34" charset="0"/>
            </a:endParaRPr>
          </a:p>
          <a:p>
            <a:pPr marL="214313" indent="-214313">
              <a:buFont typeface="Arial" panose="020B0604020202020204" pitchFamily="34" charset="0"/>
              <a:buChar char="•"/>
            </a:pPr>
            <a:r>
              <a:rPr lang="en-US" sz="1600" dirty="0">
                <a:solidFill>
                  <a:srgbClr val="000000"/>
                </a:solidFill>
                <a:cs typeface="Arial" panose="020B0604020202020204" pitchFamily="34" charset="0"/>
              </a:rPr>
              <a:t>Auto-graded test with many short answers, most requiring calculations, </a:t>
            </a:r>
            <a:r>
              <a:rPr lang="en-US"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to be completed within 4 hours upon starting</a:t>
            </a:r>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endParaRPr lang="en-US" sz="1600" dirty="0">
              <a:solidFill>
                <a:srgbClr val="000000"/>
              </a:solidFill>
              <a:cs typeface="Arial" panose="020B0604020202020204" pitchFamily="34" charset="0"/>
            </a:endParaRPr>
          </a:p>
          <a:p>
            <a:pPr marL="214313" indent="-214313">
              <a:buFont typeface="Arial" panose="020B0604020202020204" pitchFamily="34" charset="0"/>
              <a:buChar char="•"/>
            </a:pPr>
            <a:endParaRPr lang="en-US" sz="1600" dirty="0">
              <a:solidFill>
                <a:srgbClr val="000000"/>
              </a:solidFill>
              <a:cs typeface="Arial" panose="020B0604020202020204" pitchFamily="34" charset="0"/>
            </a:endParaRPr>
          </a:p>
          <a:p>
            <a:pPr marL="214313" indent="-214313">
              <a:buFont typeface="Arial" panose="020B0604020202020204" pitchFamily="34" charset="0"/>
              <a:buChar char="•"/>
            </a:pPr>
            <a:r>
              <a:rPr lang="en-US" sz="1600" dirty="0">
                <a:solidFill>
                  <a:srgbClr val="000000"/>
                </a:solidFill>
                <a:cs typeface="Arial" panose="020B0604020202020204" pitchFamily="34" charset="0"/>
              </a:rPr>
              <a:t>Test is an open book, open note out-of-class test on I-Learn. </a:t>
            </a:r>
            <a:r>
              <a:rPr lang="en-US" sz="1600" dirty="0"/>
              <a:t>Power Point class slides, along with homework and lab keys published during this semester can also be referenced. </a:t>
            </a:r>
            <a:r>
              <a:rPr lang="en-US" sz="1600" b="1" dirty="0"/>
              <a:t>But -- You may not communicate with anyone except the instructor regarding how to answer these test questions. This means that pursuing answers on the internet is not allowed for these test questions, as that is considered communicating with others</a:t>
            </a:r>
            <a:r>
              <a:rPr lang="en-US" sz="1600" dirty="0">
                <a:solidFill>
                  <a:srgbClr val="000000"/>
                </a:solidFill>
                <a:cs typeface="Arial" panose="020B0604020202020204" pitchFamily="34" charset="0"/>
              </a:rPr>
              <a:t>.</a:t>
            </a:r>
          </a:p>
          <a:p>
            <a:pPr marL="214313" indent="-214313" fontAlgn="auto">
              <a:spcBef>
                <a:spcPts val="0"/>
              </a:spcBef>
              <a:spcAft>
                <a:spcPts val="0"/>
              </a:spcAft>
              <a:buFont typeface="Arial" panose="020B0604020202020204" pitchFamily="34" charset="0"/>
              <a:buChar char="•"/>
            </a:pPr>
            <a:endParaRPr lang="en-US" sz="1600" dirty="0">
              <a:solidFill>
                <a:srgbClr val="000000"/>
              </a:solidFill>
              <a:cs typeface="Arial" panose="020B0604020202020204" pitchFamily="34" charset="0"/>
            </a:endParaRPr>
          </a:p>
          <a:p>
            <a:pPr marL="214313" indent="-214313" fontAlgn="auto">
              <a:spcBef>
                <a:spcPts val="0"/>
              </a:spcBef>
              <a:spcAft>
                <a:spcPts val="0"/>
              </a:spcAft>
              <a:buFont typeface="Arial" panose="020B0604020202020204" pitchFamily="34" charset="0"/>
              <a:buChar char="•"/>
            </a:pPr>
            <a:r>
              <a:rPr lang="en-US" sz="1600" dirty="0">
                <a:solidFill>
                  <a:srgbClr val="000000"/>
                </a:solidFill>
                <a:cs typeface="Arial" panose="020B0604020202020204" pitchFamily="34" charset="0"/>
              </a:rPr>
              <a:t>This final test counts for 12.5% of overall grade, as did the midterm.</a:t>
            </a:r>
          </a:p>
          <a:p>
            <a:pPr fontAlgn="auto">
              <a:spcBef>
                <a:spcPts val="0"/>
              </a:spcBef>
              <a:spcAft>
                <a:spcPts val="0"/>
              </a:spcAft>
            </a:pPr>
            <a:endParaRPr lang="en-US" sz="1600" dirty="0">
              <a:solidFill>
                <a:srgbClr val="000000"/>
              </a:solidFill>
              <a:cs typeface="Arial" panose="020B0604020202020204" pitchFamily="34" charset="0"/>
            </a:endParaRPr>
          </a:p>
          <a:p>
            <a:r>
              <a:rPr lang="en-US" sz="1600" b="1" dirty="0">
                <a:solidFill>
                  <a:srgbClr val="000000"/>
                </a:solidFill>
                <a:cs typeface="Arial" panose="020B0604020202020204" pitchFamily="34" charset="0"/>
              </a:rPr>
              <a:t>Test Suggestions</a:t>
            </a:r>
            <a:r>
              <a:rPr lang="en-US" sz="1600" dirty="0">
                <a:solidFill>
                  <a:srgbClr val="000000"/>
                </a:solidFill>
                <a:cs typeface="Arial" panose="020B0604020202020204" pitchFamily="34" charset="0"/>
              </a:rPr>
              <a:t>: </a:t>
            </a:r>
          </a:p>
          <a:p>
            <a:r>
              <a:rPr lang="en-US" sz="1600" dirty="0">
                <a:solidFill>
                  <a:srgbClr val="000000"/>
                </a:solidFill>
                <a:cs typeface="Arial" panose="020B0604020202020204" pitchFamily="34" charset="0"/>
              </a:rPr>
              <a:t>1.) </a:t>
            </a:r>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While you have a few days during which to take the test, once it is open it is </a:t>
            </a:r>
            <a:r>
              <a:rPr lang="en-US"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to be completed within 4 hours</a:t>
            </a:r>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p>
          <a:p>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2.) </a:t>
            </a:r>
            <a:r>
              <a:rPr lang="en-US" sz="1600" dirty="0">
                <a:solidFill>
                  <a:srgbClr val="000000"/>
                </a:solidFill>
                <a:cs typeface="Arial" panose="020B0604020202020204" pitchFamily="34" charset="0"/>
              </a:rPr>
              <a:t>Know how to do HWs, as several questions similar to HW problems.</a:t>
            </a:r>
          </a:p>
          <a:p>
            <a:r>
              <a:rPr lang="en-US" sz="1600" dirty="0">
                <a:solidFill>
                  <a:srgbClr val="000000"/>
                </a:solidFill>
                <a:cs typeface="Arial" panose="020B0604020202020204" pitchFamily="34" charset="0"/>
              </a:rPr>
              <a:t>3.) Test focuses on material discussed in class, along with HW and Labs.</a:t>
            </a:r>
          </a:p>
          <a:p>
            <a:r>
              <a:rPr lang="en-US" sz="1600" dirty="0">
                <a:solidFill>
                  <a:srgbClr val="000000"/>
                </a:solidFill>
                <a:cs typeface="Arial" panose="020B0604020202020204" pitchFamily="34" charset="0"/>
              </a:rPr>
              <a:t>4.) If you understand the HWs and labs, you should do well on this test.</a:t>
            </a:r>
          </a:p>
        </p:txBody>
      </p:sp>
    </p:spTree>
    <p:extLst>
      <p:ext uri="{BB962C8B-B14F-4D97-AF65-F5344CB8AC3E}">
        <p14:creationId xmlns:p14="http://schemas.microsoft.com/office/powerpoint/2010/main" val="201754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anim calcmode="lin" valueType="num">
                                      <p:cBhvr additive="base">
                                        <p:cTn id="1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anim calcmode="lin" valueType="num">
                                      <p:cBhvr additive="base">
                                        <p:cTn id="1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anim calcmode="lin" valueType="num">
                                      <p:cBhvr additive="base">
                                        <p:cTn id="2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anim calcmode="lin" valueType="num">
                                      <p:cBhvr additive="base">
                                        <p:cTn id="2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653554" y="0"/>
            <a:ext cx="6934551" cy="692349"/>
          </a:xfrm>
        </p:spPr>
        <p:txBody>
          <a:bodyPr/>
          <a:lstStyle/>
          <a:p>
            <a:r>
              <a:rPr lang="en-US" dirty="0">
                <a:latin typeface="Cambria Math" panose="02040503050406030204" pitchFamily="18" charset="0"/>
                <a:ea typeface="Cambria Math" panose="02040503050406030204" pitchFamily="18" charset="0"/>
              </a:rPr>
              <a:t>Remote Proctoring - </a:t>
            </a:r>
            <a:r>
              <a:rPr lang="en-US" dirty="0" err="1">
                <a:latin typeface="Cambria Math" panose="02040503050406030204" pitchFamily="18" charset="0"/>
                <a:ea typeface="Cambria Math" panose="02040503050406030204" pitchFamily="18" charset="0"/>
              </a:rPr>
              <a:t>Proctorio</a:t>
            </a:r>
            <a:endParaRPr lang="en-US" dirty="0">
              <a:latin typeface="Cambria Math" panose="02040503050406030204" pitchFamily="18" charset="0"/>
              <a:ea typeface="Cambria Math" panose="02040503050406030204" pitchFamily="18" charset="0"/>
            </a:endParaRPr>
          </a:p>
        </p:txBody>
      </p:sp>
      <p:sp>
        <p:nvSpPr>
          <p:cNvPr id="7" name="Rectangle 6"/>
          <p:cNvSpPr/>
          <p:nvPr/>
        </p:nvSpPr>
        <p:spPr>
          <a:xfrm>
            <a:off x="152399" y="605691"/>
            <a:ext cx="11905129"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Before Your Exam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Download the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Proctorio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Chrome extension </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hlinkClick r:id="rId3"/>
              </a:rPr>
              <a:t>https://getproctorio.com/</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Use Chrome and update your browser to the latest version and clear cache/cookies before the test. </a:t>
            </a:r>
            <a:r>
              <a:rPr kumimoji="0" lang="en-US" sz="1800" b="0" i="0" u="sng"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hlinkClick r:id="rId4"/>
              </a:rPr>
              <a:t>https://help.crelate.com/en/articles/4120395-clearing-your-cache-updating-google-chrome</a:t>
            </a:r>
            <a:r>
              <a:rPr kumimoji="0" lang="en-US" sz="1800" b="0" i="0" u="sng"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Charge or plug-in your computer, and eliminate interruptions.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If you are asked for a code to take the exam, delete and re-install the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Proctorio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Chrome extension </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hlinkClick r:id="rId3"/>
              </a:rPr>
              <a:t>https://getproctorio.com/</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During Your Exam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Once started, you have 4 hours to complete the exam.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You can leave the room during the exam, although try and minimize walking around.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If you experience technical difficulties, click the shield icon (browser bar, upper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Next, click on the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Proctorio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Extension icon.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4" name="Picture 8">
            <a:extLst>
              <a:ext uri="{FF2B5EF4-FFF2-40B4-BE49-F238E27FC236}">
                <a16:creationId xmlns:a16="http://schemas.microsoft.com/office/drawing/2014/main" id="{C8B79982-876A-F8D0-8323-0F1AD3FC9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2405" y="3659407"/>
            <a:ext cx="2788024" cy="103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76B59B53-47F8-5D4C-F770-5C709051CD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682" y="5165628"/>
            <a:ext cx="2101018" cy="153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7D3A9C93-8330-6D4F-D1BF-62106433D7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5581" y="5165628"/>
            <a:ext cx="3802059" cy="15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rrow: Right 8">
            <a:extLst>
              <a:ext uri="{FF2B5EF4-FFF2-40B4-BE49-F238E27FC236}">
                <a16:creationId xmlns:a16="http://schemas.microsoft.com/office/drawing/2014/main" id="{63BDED89-7CD1-5B6F-6D6E-C8A8240C8E4B}"/>
              </a:ext>
            </a:extLst>
          </p:cNvPr>
          <p:cNvSpPr/>
          <p:nvPr/>
        </p:nvSpPr>
        <p:spPr bwMode="auto">
          <a:xfrm>
            <a:off x="4128904" y="5513827"/>
            <a:ext cx="927007" cy="57090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Tree>
    <p:extLst>
      <p:ext uri="{BB962C8B-B14F-4D97-AF65-F5344CB8AC3E}">
        <p14:creationId xmlns:p14="http://schemas.microsoft.com/office/powerpoint/2010/main" val="166966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 calcmode="lin" valueType="num">
                                      <p:cBhvr additive="base">
                                        <p:cTn id="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anim calcmode="lin" valueType="num">
                                      <p:cBhvr additive="base">
                                        <p:cTn id="1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anim calcmode="lin" valueType="num">
                                      <p:cBhvr additive="base">
                                        <p:cTn id="1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 calcmode="lin" valueType="num">
                                      <p:cBhvr additive="base">
                                        <p:cTn id="3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59" y="0"/>
            <a:ext cx="11677475" cy="609600"/>
          </a:xfrm>
        </p:spPr>
        <p:txBody>
          <a:bodyPr>
            <a:noAutofit/>
          </a:bodyPr>
          <a:lstStyle/>
          <a:p>
            <a:pPr algn="ctr"/>
            <a:r>
              <a:rPr lang="en-US" sz="4000" err="1">
                <a:gradFill>
                  <a:gsLst>
                    <a:gs pos="0">
                      <a:schemeClr val="tx2"/>
                    </a:gs>
                    <a:gs pos="46000">
                      <a:schemeClr val="tx2"/>
                    </a:gs>
                    <a:gs pos="86000">
                      <a:schemeClr val="accent5"/>
                    </a:gs>
                  </a:gsLst>
                  <a:lin ang="5400000" scaled="1"/>
                </a:gradFill>
              </a:rPr>
              <a:t>npn</a:t>
            </a:r>
            <a:r>
              <a:rPr lang="en-US" sz="4000">
                <a:gradFill>
                  <a:gsLst>
                    <a:gs pos="0">
                      <a:schemeClr val="tx2"/>
                    </a:gs>
                    <a:gs pos="46000">
                      <a:schemeClr val="tx2"/>
                    </a:gs>
                    <a:gs pos="86000">
                      <a:schemeClr val="accent5"/>
                    </a:gs>
                  </a:gsLst>
                  <a:lin ang="5400000" scaled="1"/>
                </a:gradFill>
              </a:rPr>
              <a:t> Common-Emitter (CE) I-V Characteristics  Summary</a:t>
            </a:r>
          </a:p>
        </p:txBody>
      </p:sp>
      <p:sp>
        <p:nvSpPr>
          <p:cNvPr id="11" name="Rectangle 10"/>
          <p:cNvSpPr/>
          <p:nvPr/>
        </p:nvSpPr>
        <p:spPr>
          <a:xfrm>
            <a:off x="302004" y="657722"/>
            <a:ext cx="11677475"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In active region the Base current I</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B</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is fairly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independent of Collector-to-Emitter voltage as shown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in adjacent graph.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Hence, since I</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C</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 </a:t>
            </a:r>
            <a:r>
              <a:rPr kumimoji="0" lang="el-GR"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β</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B</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in the active region, Collector current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also fairly independent of Collector-to-Emitter voltage.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Collector current versus Collector-to-Emitter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voltage for several different Base current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results in the adjacent family of I</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C</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versus V</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CE</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curves.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Three regions of operation, i.e. cutoff, active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and saturation, are illustrated in adjacent family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of curves.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Saturation occurs when the Base-Emitter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junction is forward biased and the Collector-Base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junction becomes slightly forward biased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V</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BC</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 0.4 V, corresponding to V</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CE</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 0.3 V, for V</a:t>
            </a:r>
            <a:r>
              <a:rPr kumimoji="0" lang="en-US" altLang="en-US" sz="1800" b="0" i="0" u="none" strike="noStrike" kern="1200" cap="none" spc="0" normalizeH="0" baseline="-25000" noProof="0">
                <a:ln>
                  <a:noFill/>
                </a:ln>
                <a:solidFill>
                  <a:prstClr val="black"/>
                </a:solidFill>
                <a:effectLst/>
                <a:uLnTx/>
                <a:uFillTx/>
                <a:latin typeface="Cambria Math" panose="02040503050406030204" pitchFamily="18" charset="0"/>
                <a:ea typeface="Cambria Math" panose="02040503050406030204" pitchFamily="18" charset="0"/>
                <a:cs typeface="+mn-cs"/>
              </a:rPr>
              <a:t>BE</a:t>
            </a: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 = 0.7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p:pic>
        <p:nvPicPr>
          <p:cNvPr id="3" name="Picture 2">
            <a:extLst>
              <a:ext uri="{FF2B5EF4-FFF2-40B4-BE49-F238E27FC236}">
                <a16:creationId xmlns:a16="http://schemas.microsoft.com/office/drawing/2014/main" id="{AB511F01-0BAC-4B40-B21B-B165EE82D4CA}"/>
              </a:ext>
            </a:extLst>
          </p:cNvPr>
          <p:cNvPicPr>
            <a:picLocks noChangeAspect="1"/>
          </p:cNvPicPr>
          <p:nvPr/>
        </p:nvPicPr>
        <p:blipFill>
          <a:blip r:embed="rId3"/>
          <a:stretch>
            <a:fillRect/>
          </a:stretch>
        </p:blipFill>
        <p:spPr>
          <a:xfrm>
            <a:off x="7580766" y="721591"/>
            <a:ext cx="2907622" cy="2503084"/>
          </a:xfrm>
          <a:prstGeom prst="rect">
            <a:avLst/>
          </a:prstGeom>
        </p:spPr>
      </p:pic>
      <p:pic>
        <p:nvPicPr>
          <p:cNvPr id="7" name="Picture 6">
            <a:extLst>
              <a:ext uri="{FF2B5EF4-FFF2-40B4-BE49-F238E27FC236}">
                <a16:creationId xmlns:a16="http://schemas.microsoft.com/office/drawing/2014/main" id="{44548738-A886-4539-9609-A85D8F3B5B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4524" y="3326460"/>
            <a:ext cx="4183799" cy="3138786"/>
          </a:xfrm>
          <a:prstGeom prst="rect">
            <a:avLst/>
          </a:prstGeom>
        </p:spPr>
      </p:pic>
    </p:spTree>
    <p:extLst>
      <p:ext uri="{BB962C8B-B14F-4D97-AF65-F5344CB8AC3E}">
        <p14:creationId xmlns:p14="http://schemas.microsoft.com/office/powerpoint/2010/main" val="3690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 calcmode="lin" valueType="num">
                                      <p:cBhvr additive="base">
                                        <p:cTn id="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anim calcmode="lin" valueType="num">
                                      <p:cBhvr additive="base">
                                        <p:cTn id="1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anim calcmode="lin" valueType="num">
                                      <p:cBhvr additive="base">
                                        <p:cTn id="1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anim calcmode="lin" valueType="num">
                                      <p:cBhvr additive="base">
                                        <p:cTn id="2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xEl>
                                              <p:pRg st="10" end="10"/>
                                            </p:txEl>
                                          </p:spTgt>
                                        </p:tgtEl>
                                        <p:attrNameLst>
                                          <p:attrName>style.visibility</p:attrName>
                                        </p:attrNameLst>
                                      </p:cBhvr>
                                      <p:to>
                                        <p:strVal val="visible"/>
                                      </p:to>
                                    </p:set>
                                    <p:anim calcmode="lin" valueType="num">
                                      <p:cBhvr additive="base">
                                        <p:cTn id="25"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12" end="12"/>
                                            </p:txEl>
                                          </p:spTgt>
                                        </p:tgtEl>
                                        <p:attrNameLst>
                                          <p:attrName>style.visibility</p:attrName>
                                        </p:attrNameLst>
                                      </p:cBhvr>
                                      <p:to>
                                        <p:strVal val="visible"/>
                                      </p:to>
                                    </p:set>
                                    <p:anim calcmode="lin" valueType="num">
                                      <p:cBhvr additive="base">
                                        <p:cTn id="3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xEl>
                                              <p:pRg st="13" end="13"/>
                                            </p:txEl>
                                          </p:spTgt>
                                        </p:tgtEl>
                                        <p:attrNameLst>
                                          <p:attrName>style.visibility</p:attrName>
                                        </p:attrNameLst>
                                      </p:cBhvr>
                                      <p:to>
                                        <p:strVal val="visible"/>
                                      </p:to>
                                    </p:set>
                                    <p:anim calcmode="lin" valueType="num">
                                      <p:cBhvr additive="base">
                                        <p:cTn id="3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13" end="1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xEl>
                                              <p:pRg st="14" end="14"/>
                                            </p:txEl>
                                          </p:spTgt>
                                        </p:tgtEl>
                                        <p:attrNameLst>
                                          <p:attrName>style.visibility</p:attrName>
                                        </p:attrNameLst>
                                      </p:cBhvr>
                                      <p:to>
                                        <p:strVal val="visible"/>
                                      </p:to>
                                    </p:set>
                                    <p:anim calcmode="lin" valueType="num">
                                      <p:cBhvr additive="base">
                                        <p:cTn id="39"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xEl>
                                              <p:pRg st="16" end="16"/>
                                            </p:txEl>
                                          </p:spTgt>
                                        </p:tgtEl>
                                        <p:attrNameLst>
                                          <p:attrName>style.visibility</p:attrName>
                                        </p:attrNameLst>
                                      </p:cBhvr>
                                      <p:to>
                                        <p:strVal val="visible"/>
                                      </p:to>
                                    </p:set>
                                    <p:anim calcmode="lin" valueType="num">
                                      <p:cBhvr additive="base">
                                        <p:cTn id="45" dur="500" fill="hold"/>
                                        <p:tgtEl>
                                          <p:spTgt spid="11">
                                            <p:txEl>
                                              <p:pRg st="16" end="1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16" end="1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
                                            <p:txEl>
                                              <p:pRg st="17" end="17"/>
                                            </p:txEl>
                                          </p:spTgt>
                                        </p:tgtEl>
                                        <p:attrNameLst>
                                          <p:attrName>style.visibility</p:attrName>
                                        </p:attrNameLst>
                                      </p:cBhvr>
                                      <p:to>
                                        <p:strVal val="visible"/>
                                      </p:to>
                                    </p:set>
                                    <p:anim calcmode="lin" valueType="num">
                                      <p:cBhvr additive="base">
                                        <p:cTn id="49" dur="500" fill="hold"/>
                                        <p:tgtEl>
                                          <p:spTgt spid="11">
                                            <p:txEl>
                                              <p:pRg st="17" end="1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7" end="1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xEl>
                                              <p:pRg st="18" end="18"/>
                                            </p:txEl>
                                          </p:spTgt>
                                        </p:tgtEl>
                                        <p:attrNameLst>
                                          <p:attrName>style.visibility</p:attrName>
                                        </p:attrNameLst>
                                      </p:cBhvr>
                                      <p:to>
                                        <p:strVal val="visible"/>
                                      </p:to>
                                    </p:set>
                                    <p:anim calcmode="lin" valueType="num">
                                      <p:cBhvr additive="base">
                                        <p:cTn id="53" dur="500" fill="hold"/>
                                        <p:tgtEl>
                                          <p:spTgt spid="11">
                                            <p:txEl>
                                              <p:pRg st="18" end="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18" end="1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
                                            <p:txEl>
                                              <p:pRg st="19" end="19"/>
                                            </p:txEl>
                                          </p:spTgt>
                                        </p:tgtEl>
                                        <p:attrNameLst>
                                          <p:attrName>style.visibility</p:attrName>
                                        </p:attrNameLst>
                                      </p:cBhvr>
                                      <p:to>
                                        <p:strVal val="visible"/>
                                      </p:to>
                                    </p:set>
                                    <p:anim calcmode="lin" valueType="num">
                                      <p:cBhvr additive="base">
                                        <p:cTn id="57" dur="500" fill="hold"/>
                                        <p:tgtEl>
                                          <p:spTgt spid="11">
                                            <p:txEl>
                                              <p:pRg st="19" end="1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407" y="-11090"/>
            <a:ext cx="9503196" cy="609600"/>
          </a:xfrm>
        </p:spPr>
        <p:txBody>
          <a:bodyPr>
            <a:noAutofit/>
          </a:bodyPr>
          <a:lstStyle/>
          <a:p>
            <a:pPr algn="ctr"/>
            <a:r>
              <a:rPr lang="en-US" sz="4000">
                <a:gradFill>
                  <a:gsLst>
                    <a:gs pos="0">
                      <a:schemeClr val="tx2"/>
                    </a:gs>
                    <a:gs pos="46000">
                      <a:schemeClr val="tx2"/>
                    </a:gs>
                    <a:gs pos="86000">
                      <a:schemeClr val="accent5"/>
                    </a:gs>
                  </a:gsLst>
                  <a:lin ang="5400000" scaled="1"/>
                </a:gradFill>
              </a:rPr>
              <a:t>MOSFET Ohmic and Saturation Regions (Continued) </a:t>
            </a:r>
          </a:p>
        </p:txBody>
      </p:sp>
      <p:sp>
        <p:nvSpPr>
          <p:cNvPr id="5" name="Rectangle 4">
            <a:extLst>
              <a:ext uri="{FF2B5EF4-FFF2-40B4-BE49-F238E27FC236}">
                <a16:creationId xmlns:a16="http://schemas.microsoft.com/office/drawing/2014/main" id="{38B3DE52-92CD-464F-AB1D-8BC60AB65411}"/>
              </a:ext>
            </a:extLst>
          </p:cNvPr>
          <p:cNvSpPr/>
          <p:nvPr/>
        </p:nvSpPr>
        <p:spPr>
          <a:xfrm>
            <a:off x="283185" y="598694"/>
            <a:ext cx="1172985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MOSFETs are operated in the Ohmic and cutoff regions for on/off switching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MOSFETs are operated in the Transistor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Saturation or Active region for analog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applications such as current sources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amplifiers.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MOSFETs behave like a non-linear resistor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in the Ohmic region and like voltage dependent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current source in the Saturation or Active region.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Hence MOSFET Ohmic region corresponds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BJT Saturation region, and MOSFET Saturation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region corresponds to BJT Active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This is inconsistent and confusing, but like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other conventions, such as conventional current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flow, we learn to live with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We could just use our Author’s vernacular,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a:t>in which he refers to MOSFETs saturation as analogous to BJT circuit saturation, but that could cause unfortunate misunderstandings when talking to MOSFET oriented companies such as Micron, and/or On-Semiconductor.</a:t>
            </a:r>
          </a:p>
        </p:txBody>
      </p:sp>
      <p:sp>
        <p:nvSpPr>
          <p:cNvPr id="19" name="TextBox 18">
            <a:extLst>
              <a:ext uri="{FF2B5EF4-FFF2-40B4-BE49-F238E27FC236}">
                <a16:creationId xmlns:a16="http://schemas.microsoft.com/office/drawing/2014/main" id="{FD197279-558E-4046-A04A-5B66552BD490}"/>
              </a:ext>
            </a:extLst>
          </p:cNvPr>
          <p:cNvSpPr txBox="1"/>
          <p:nvPr/>
        </p:nvSpPr>
        <p:spPr>
          <a:xfrm>
            <a:off x="5280228" y="1147844"/>
            <a:ext cx="165187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mbria" panose="02040503050406030204"/>
                <a:ea typeface="+mn-ea"/>
                <a:cs typeface="+mn-cs"/>
              </a:rPr>
              <a:t>Ohmic or Triode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mbria" panose="02040503050406030204"/>
                <a:ea typeface="+mn-ea"/>
                <a:cs typeface="+mn-cs"/>
              </a:rPr>
              <a:t>         Region</a:t>
            </a:r>
          </a:p>
        </p:txBody>
      </p:sp>
      <p:sp>
        <p:nvSpPr>
          <p:cNvPr id="23" name="TextBox 22">
            <a:extLst>
              <a:ext uri="{FF2B5EF4-FFF2-40B4-BE49-F238E27FC236}">
                <a16:creationId xmlns:a16="http://schemas.microsoft.com/office/drawing/2014/main" id="{E5FEE630-BC76-4120-A1A0-5EB058BC734C}"/>
              </a:ext>
            </a:extLst>
          </p:cNvPr>
          <p:cNvSpPr txBox="1"/>
          <p:nvPr/>
        </p:nvSpPr>
        <p:spPr>
          <a:xfrm>
            <a:off x="7488552" y="956388"/>
            <a:ext cx="40016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Cambria" panose="02040503050406030204"/>
                <a:ea typeface="+mn-ea"/>
                <a:cs typeface="+mn-cs"/>
              </a:rPr>
              <a:t>MOSFET Transistor Saturation or Active Region operation can be approximated as a c</a:t>
            </a:r>
            <a:r>
              <a:rPr kumimoji="0" lang="en-US" sz="1600" b="0" i="0" u="none" strike="noStrike" kern="0" cap="none" spc="0" normalizeH="0" baseline="0" noProof="0" err="1">
                <a:ln>
                  <a:noFill/>
                </a:ln>
                <a:solidFill>
                  <a:srgbClr val="000000"/>
                </a:solidFill>
                <a:effectLst/>
                <a:uLnTx/>
                <a:uFillTx/>
                <a:latin typeface="Cambria" panose="02040503050406030204"/>
                <a:ea typeface="+mn-ea"/>
                <a:cs typeface="+mn-cs"/>
              </a:rPr>
              <a:t>urrent</a:t>
            </a:r>
            <a:r>
              <a:rPr kumimoji="0" lang="en-US" sz="1600" b="0" i="0" u="none" strike="noStrike" kern="0" cap="none" spc="0" normalizeH="0" baseline="0" noProof="0">
                <a:ln>
                  <a:noFill/>
                </a:ln>
                <a:solidFill>
                  <a:srgbClr val="000000"/>
                </a:solidFill>
                <a:effectLst/>
                <a:uLnTx/>
                <a:uFillTx/>
                <a:latin typeface="Cambria" panose="02040503050406030204"/>
                <a:ea typeface="+mn-ea"/>
                <a:cs typeface="+mn-cs"/>
              </a:rPr>
              <a:t> s</a:t>
            </a:r>
            <a:r>
              <a:rPr kumimoji="0" lang="en-US" sz="1600" b="0" i="0" u="none" strike="noStrike" kern="0" cap="none" spc="0" normalizeH="0" baseline="0" noProof="0" err="1">
                <a:ln>
                  <a:noFill/>
                </a:ln>
                <a:solidFill>
                  <a:srgbClr val="000000"/>
                </a:solidFill>
                <a:effectLst/>
                <a:uLnTx/>
                <a:uFillTx/>
                <a:latin typeface="Cambria" panose="02040503050406030204"/>
                <a:ea typeface="+mn-ea"/>
                <a:cs typeface="+mn-cs"/>
              </a:rPr>
              <a:t>ource</a:t>
            </a:r>
            <a:r>
              <a:rPr kumimoji="0" lang="en-US" sz="1600" b="0" i="0" u="none" strike="noStrike" kern="0" cap="none" spc="0" normalizeH="0" baseline="0" noProof="0">
                <a:ln>
                  <a:noFill/>
                </a:ln>
                <a:solidFill>
                  <a:srgbClr val="000000"/>
                </a:solidFill>
                <a:effectLst/>
                <a:uLnTx/>
                <a:uFillTx/>
                <a:latin typeface="Cambria" panose="02040503050406030204"/>
                <a:ea typeface="+mn-ea"/>
                <a:cs typeface="+mn-cs"/>
              </a:rPr>
              <a:t> that is dependent upon V</a:t>
            </a:r>
            <a:r>
              <a:rPr kumimoji="0" lang="en-US" sz="1600" b="0" i="0" u="none" strike="noStrike" kern="0" cap="none" spc="0" normalizeH="0" baseline="-25000" noProof="0">
                <a:ln>
                  <a:noFill/>
                </a:ln>
                <a:solidFill>
                  <a:srgbClr val="000000"/>
                </a:solidFill>
                <a:effectLst/>
                <a:uLnTx/>
                <a:uFillTx/>
                <a:latin typeface="Cambria" panose="02040503050406030204"/>
                <a:ea typeface="+mn-ea"/>
                <a:cs typeface="+mn-cs"/>
              </a:rPr>
              <a:t>GS</a:t>
            </a:r>
            <a:r>
              <a:rPr kumimoji="0" lang="en-US" sz="1600" b="0" i="0" u="none" strike="noStrike" kern="0" cap="none" spc="0" normalizeH="0" baseline="0" noProof="0">
                <a:ln>
                  <a:noFill/>
                </a:ln>
                <a:solidFill>
                  <a:srgbClr val="000000"/>
                </a:solidFill>
                <a:effectLst/>
                <a:uLnTx/>
                <a:uFillTx/>
                <a:latin typeface="Cambria" panose="02040503050406030204"/>
                <a:ea typeface="+mn-ea"/>
                <a:cs typeface="+mn-cs"/>
              </a:rPr>
              <a:t>.</a:t>
            </a:r>
          </a:p>
        </p:txBody>
      </p:sp>
      <p:pic>
        <p:nvPicPr>
          <p:cNvPr id="47" name="Picture 46">
            <a:extLst>
              <a:ext uri="{FF2B5EF4-FFF2-40B4-BE49-F238E27FC236}">
                <a16:creationId xmlns:a16="http://schemas.microsoft.com/office/drawing/2014/main" id="{6BCD7EA6-5F5C-469C-8E4F-457659597339}"/>
              </a:ext>
            </a:extLst>
          </p:cNvPr>
          <p:cNvPicPr>
            <a:picLocks noChangeAspect="1"/>
          </p:cNvPicPr>
          <p:nvPr/>
        </p:nvPicPr>
        <p:blipFill>
          <a:blip r:embed="rId3"/>
          <a:stretch>
            <a:fillRect/>
          </a:stretch>
        </p:blipFill>
        <p:spPr>
          <a:xfrm>
            <a:off x="5235601" y="1955190"/>
            <a:ext cx="6673214" cy="4155020"/>
          </a:xfrm>
          <a:prstGeom prst="rect">
            <a:avLst/>
          </a:prstGeom>
        </p:spPr>
      </p:pic>
      <p:cxnSp>
        <p:nvCxnSpPr>
          <p:cNvPr id="48" name="Straight Arrow Connector 47">
            <a:extLst>
              <a:ext uri="{FF2B5EF4-FFF2-40B4-BE49-F238E27FC236}">
                <a16:creationId xmlns:a16="http://schemas.microsoft.com/office/drawing/2014/main" id="{08C8C271-EFF2-4A38-9D62-10FAFC69B099}"/>
              </a:ext>
            </a:extLst>
          </p:cNvPr>
          <p:cNvCxnSpPr>
            <a:cxnSpLocks/>
          </p:cNvCxnSpPr>
          <p:nvPr/>
        </p:nvCxnSpPr>
        <p:spPr>
          <a:xfrm flipH="1" flipV="1">
            <a:off x="6472187" y="3047052"/>
            <a:ext cx="5294846" cy="8264"/>
          </a:xfrm>
          <a:prstGeom prst="straightConnector1">
            <a:avLst/>
          </a:prstGeom>
          <a:noFill/>
          <a:ln w="22225" cap="flat" cmpd="sng" algn="ctr">
            <a:solidFill>
              <a:srgbClr val="FF0000"/>
            </a:solidFill>
            <a:prstDash val="solid"/>
            <a:miter lim="800000"/>
            <a:headEnd type="none"/>
            <a:tailEnd type="none"/>
          </a:ln>
          <a:effectLst/>
        </p:spPr>
      </p:cxnSp>
      <p:cxnSp>
        <p:nvCxnSpPr>
          <p:cNvPr id="49" name="Straight Arrow Connector 48">
            <a:extLst>
              <a:ext uri="{FF2B5EF4-FFF2-40B4-BE49-F238E27FC236}">
                <a16:creationId xmlns:a16="http://schemas.microsoft.com/office/drawing/2014/main" id="{E2929BF5-B9EA-42CA-86D1-729238F7D14B}"/>
              </a:ext>
            </a:extLst>
          </p:cNvPr>
          <p:cNvCxnSpPr>
            <a:cxnSpLocks/>
          </p:cNvCxnSpPr>
          <p:nvPr/>
        </p:nvCxnSpPr>
        <p:spPr>
          <a:xfrm flipH="1">
            <a:off x="5611773" y="3041652"/>
            <a:ext cx="855993" cy="2848316"/>
          </a:xfrm>
          <a:prstGeom prst="straightConnector1">
            <a:avLst/>
          </a:prstGeom>
          <a:noFill/>
          <a:ln w="22225" cap="flat" cmpd="sng" algn="ctr">
            <a:solidFill>
              <a:srgbClr val="FF0000"/>
            </a:solidFill>
            <a:prstDash val="solid"/>
            <a:miter lim="800000"/>
            <a:headEnd type="none"/>
            <a:tailEnd type="none"/>
          </a:ln>
          <a:effectLst/>
        </p:spPr>
      </p:cxnSp>
      <p:sp>
        <p:nvSpPr>
          <p:cNvPr id="50" name="Rectangle 49">
            <a:extLst>
              <a:ext uri="{FF2B5EF4-FFF2-40B4-BE49-F238E27FC236}">
                <a16:creationId xmlns:a16="http://schemas.microsoft.com/office/drawing/2014/main" id="{746A505E-7FAC-49B5-B09B-604C40145548}"/>
              </a:ext>
            </a:extLst>
          </p:cNvPr>
          <p:cNvSpPr/>
          <p:nvPr/>
        </p:nvSpPr>
        <p:spPr bwMode="auto">
          <a:xfrm>
            <a:off x="6483654" y="3055316"/>
            <a:ext cx="5283379" cy="2828896"/>
          </a:xfrm>
          <a:prstGeom prst="rect">
            <a:avLst/>
          </a:prstGeom>
          <a:solidFill>
            <a:schemeClr val="bg2">
              <a:lumMod val="20000"/>
              <a:lumOff val="80000"/>
              <a:alpha val="50196"/>
            </a:scheme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51" name="Right Triangle 50">
            <a:extLst>
              <a:ext uri="{FF2B5EF4-FFF2-40B4-BE49-F238E27FC236}">
                <a16:creationId xmlns:a16="http://schemas.microsoft.com/office/drawing/2014/main" id="{10CDF614-F654-48E7-AA29-D2797A510EF4}"/>
              </a:ext>
            </a:extLst>
          </p:cNvPr>
          <p:cNvSpPr/>
          <p:nvPr/>
        </p:nvSpPr>
        <p:spPr bwMode="auto">
          <a:xfrm rot="10800000" flipV="1">
            <a:off x="5634271" y="3057863"/>
            <a:ext cx="844962" cy="2828896"/>
          </a:xfrm>
          <a:prstGeom prst="rtTriangle">
            <a:avLst/>
          </a:prstGeom>
          <a:solidFill>
            <a:srgbClr val="BABAFD">
              <a:alpha val="49804"/>
            </a:srgb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52" name="Right Triangle 51">
            <a:extLst>
              <a:ext uri="{FF2B5EF4-FFF2-40B4-BE49-F238E27FC236}">
                <a16:creationId xmlns:a16="http://schemas.microsoft.com/office/drawing/2014/main" id="{64EE0D71-9B7F-4DC0-B7DE-41F15A218921}"/>
              </a:ext>
            </a:extLst>
          </p:cNvPr>
          <p:cNvSpPr/>
          <p:nvPr/>
        </p:nvSpPr>
        <p:spPr bwMode="auto">
          <a:xfrm flipV="1">
            <a:off x="5630575" y="3049154"/>
            <a:ext cx="837192" cy="2854781"/>
          </a:xfrm>
          <a:prstGeom prst="rtTriangle">
            <a:avLst/>
          </a:prstGeom>
          <a:solidFill>
            <a:srgbClr val="BB5B20">
              <a:alpha val="50196"/>
            </a:srgbClr>
          </a:solidFill>
          <a:ln>
            <a:headEnd type="none" w="med" len="med"/>
            <a:tailEnd type="none" w="med" len="med"/>
          </a:ln>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20" name="Straight Arrow Connector 19">
            <a:extLst>
              <a:ext uri="{FF2B5EF4-FFF2-40B4-BE49-F238E27FC236}">
                <a16:creationId xmlns:a16="http://schemas.microsoft.com/office/drawing/2014/main" id="{219043CD-6874-45E3-A325-304EB7DC54FA}"/>
              </a:ext>
            </a:extLst>
          </p:cNvPr>
          <p:cNvCxnSpPr>
            <a:cxnSpLocks/>
          </p:cNvCxnSpPr>
          <p:nvPr/>
        </p:nvCxnSpPr>
        <p:spPr>
          <a:xfrm>
            <a:off x="6046457" y="1781071"/>
            <a:ext cx="0" cy="1153556"/>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072DFA0-134F-45BC-9524-D03D51070134}"/>
              </a:ext>
            </a:extLst>
          </p:cNvPr>
          <p:cNvCxnSpPr>
            <a:cxnSpLocks/>
          </p:cNvCxnSpPr>
          <p:nvPr/>
        </p:nvCxnSpPr>
        <p:spPr>
          <a:xfrm>
            <a:off x="9097917" y="1856111"/>
            <a:ext cx="0" cy="1114147"/>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16AEF41-A9E7-416B-8ADC-CCC07E8293B7}"/>
              </a:ext>
            </a:extLst>
          </p:cNvPr>
          <p:cNvSpPr txBox="1"/>
          <p:nvPr/>
        </p:nvSpPr>
        <p:spPr>
          <a:xfrm>
            <a:off x="8508927" y="4003731"/>
            <a:ext cx="22068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mbria" panose="02040503050406030204"/>
                <a:ea typeface="+mn-ea"/>
                <a:cs typeface="+mn-cs"/>
              </a:rPr>
              <a:t>Transistor Saturation or Active Region</a:t>
            </a:r>
          </a:p>
        </p:txBody>
      </p:sp>
    </p:spTree>
    <p:extLst>
      <p:ext uri="{BB962C8B-B14F-4D97-AF65-F5344CB8AC3E}">
        <p14:creationId xmlns:p14="http://schemas.microsoft.com/office/powerpoint/2010/main" val="35642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ppt_x"/>
                                          </p:val>
                                        </p:tav>
                                        <p:tav tm="100000">
                                          <p:val>
                                            <p:strVal val="#ppt_x"/>
                                          </p:val>
                                        </p:tav>
                                      </p:tavLst>
                                    </p:anim>
                                    <p:anim calcmode="lin" valueType="num">
                                      <p:cBhvr additive="base">
                                        <p:cTn id="22" dur="500" fill="hold"/>
                                        <p:tgtEl>
                                          <p:spTgt spid="5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 calcmode="lin" valueType="num">
                                      <p:cBhvr additive="base">
                                        <p:cTn id="4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 calcmode="lin" valueType="num">
                                      <p:cBhvr additive="base">
                                        <p:cTn id="5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additive="base">
                                        <p:cTn id="5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 calcmode="lin" valueType="num">
                                      <p:cBhvr additive="base">
                                        <p:cTn id="5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 calcmode="lin" valueType="num">
                                      <p:cBhvr additive="base">
                                        <p:cTn id="6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 calcmode="lin" valueType="num">
                                      <p:cBhvr additive="base">
                                        <p:cTn id="6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
                                            <p:txEl>
                                              <p:pRg st="9" end="9"/>
                                            </p:txEl>
                                          </p:spTgt>
                                        </p:tgtEl>
                                        <p:attrNameLst>
                                          <p:attrName>style.visibility</p:attrName>
                                        </p:attrNameLst>
                                      </p:cBhvr>
                                      <p:to>
                                        <p:strVal val="visible"/>
                                      </p:to>
                                    </p:set>
                                    <p:anim calcmode="lin" valueType="num">
                                      <p:cBhvr additive="base">
                                        <p:cTn id="7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anim calcmode="lin" valueType="num">
                                      <p:cBhvr additive="base">
                                        <p:cTn id="7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12" end="12"/>
                                            </p:txEl>
                                          </p:spTgt>
                                        </p:tgtEl>
                                        <p:attrNameLst>
                                          <p:attrName>style.visibility</p:attrName>
                                        </p:attrNameLst>
                                      </p:cBhvr>
                                      <p:to>
                                        <p:strVal val="visible"/>
                                      </p:to>
                                    </p:set>
                                    <p:anim calcmode="lin" valueType="num">
                                      <p:cBhvr additive="base">
                                        <p:cTn id="8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
                                            <p:txEl>
                                              <p:pRg st="16" end="16"/>
                                            </p:txEl>
                                          </p:spTgt>
                                        </p:tgtEl>
                                        <p:attrNameLst>
                                          <p:attrName>style.visibility</p:attrName>
                                        </p:attrNameLst>
                                      </p:cBhvr>
                                      <p:to>
                                        <p:strVal val="visible"/>
                                      </p:to>
                                    </p:set>
                                    <p:anim calcmode="lin" valueType="num">
                                      <p:cBhvr additive="base">
                                        <p:cTn id="95"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
                                            <p:txEl>
                                              <p:pRg st="17" end="17"/>
                                            </p:txEl>
                                          </p:spTgt>
                                        </p:tgtEl>
                                        <p:attrNameLst>
                                          <p:attrName>style.visibility</p:attrName>
                                        </p:attrNameLst>
                                      </p:cBhvr>
                                      <p:to>
                                        <p:strVal val="visible"/>
                                      </p:to>
                                    </p:set>
                                    <p:anim calcmode="lin" valueType="num">
                                      <p:cBhvr additive="base">
                                        <p:cTn id="99"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
                                            <p:txEl>
                                              <p:pRg st="19" end="19"/>
                                            </p:txEl>
                                          </p:spTgt>
                                        </p:tgtEl>
                                        <p:attrNameLst>
                                          <p:attrName>style.visibility</p:attrName>
                                        </p:attrNameLst>
                                      </p:cBhvr>
                                      <p:to>
                                        <p:strVal val="visible"/>
                                      </p:to>
                                    </p:set>
                                    <p:anim calcmode="lin" valueType="num">
                                      <p:cBhvr additive="base">
                                        <p:cTn id="105"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19" end="19"/>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
                                            <p:txEl>
                                              <p:pRg st="20" end="20"/>
                                            </p:txEl>
                                          </p:spTgt>
                                        </p:tgtEl>
                                        <p:attrNameLst>
                                          <p:attrName>style.visibility</p:attrName>
                                        </p:attrNameLst>
                                      </p:cBhvr>
                                      <p:to>
                                        <p:strVal val="visible"/>
                                      </p:to>
                                    </p:set>
                                    <p:anim calcmode="lin" valueType="num">
                                      <p:cBhvr additive="base">
                                        <p:cTn id="109"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20" end="20"/>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ppt_x"/>
                                          </p:val>
                                        </p:tav>
                                        <p:tav tm="100000">
                                          <p:val>
                                            <p:strVal val="#ppt_x"/>
                                          </p:val>
                                        </p:tav>
                                      </p:tavLst>
                                    </p:anim>
                                    <p:anim calcmode="lin" valueType="num">
                                      <p:cBhvr additive="base">
                                        <p:cTn id="1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50" grpId="0" animBg="1"/>
      <p:bldP spid="51" grpId="0" animBg="1"/>
      <p:bldP spid="52" grpId="0" animBg="1"/>
      <p:bldP spid="55" grpId="0"/>
    </p:bld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1_Blue Segoe 4-3 template-template_April-17-2007">
  <a:themeElements>
    <a:clrScheme name="Custom 8">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C0C0C"/>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4_Blue Segoe 4-3 template-template_April-17-2007">
  <a:themeElements>
    <a:clrScheme name="Custom 19">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8CBE"/>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5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6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6.xml><?xml version="1.0" encoding="utf-8"?>
<a:theme xmlns:a="http://schemas.openxmlformats.org/drawingml/2006/main" name="7_Blue Segoe 4-3 template-template_April-17-2007">
  <a:themeElements>
    <a:clrScheme name="Custom 19">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8CBE"/>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8_Blue Segoe 4-3 template-template_April-17-2007">
  <a:themeElements>
    <a:clrScheme name="Custom 24">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3030F8"/>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TotalTime>
  <Words>6527</Words>
  <Application>Microsoft Office PowerPoint</Application>
  <PresentationFormat>Widescreen</PresentationFormat>
  <Paragraphs>644</Paragraphs>
  <Slides>35</Slides>
  <Notes>35</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35</vt:i4>
      </vt:variant>
    </vt:vector>
  </HeadingPairs>
  <TitlesOfParts>
    <vt:vector size="48" baseType="lpstr">
      <vt:lpstr>Arial</vt:lpstr>
      <vt:lpstr>Calibri</vt:lpstr>
      <vt:lpstr>Cambria</vt:lpstr>
      <vt:lpstr>Cambria Math</vt:lpstr>
      <vt:lpstr>Segoe</vt:lpstr>
      <vt:lpstr>Wingdings</vt:lpstr>
      <vt:lpstr>Blue Segoe 4-3 template-template_April-17-2007</vt:lpstr>
      <vt:lpstr>1_Blue Segoe 4-3 template-template_April-17-2007</vt:lpstr>
      <vt:lpstr>4_Blue Segoe 4-3 template-template_April-17-2007</vt:lpstr>
      <vt:lpstr>5_Blue Segoe 4-3 template-template_April-17-2007</vt:lpstr>
      <vt:lpstr>6_Blue Segoe 4-3 template-template_April-17-2007</vt:lpstr>
      <vt:lpstr>7_Blue Segoe 4-3 template-template_April-17-2007</vt:lpstr>
      <vt:lpstr>8_Blue Segoe 4-3 template-template_April-17-2007</vt:lpstr>
      <vt:lpstr>ECEN 350 Electronic Devices and Circuits </vt:lpstr>
      <vt:lpstr>CMOS Latch-up</vt:lpstr>
      <vt:lpstr>CMOS Latch-up (Continued)</vt:lpstr>
      <vt:lpstr>CMOS Latch-up and ESD - Electrostatic Discharge</vt:lpstr>
      <vt:lpstr>PowerPoint Presentation</vt:lpstr>
      <vt:lpstr>Final Exam Review</vt:lpstr>
      <vt:lpstr>Remote Proctoring - Proctorio</vt:lpstr>
      <vt:lpstr>npn Common-Emitter (CE) I-V Characteristics  Summary</vt:lpstr>
      <vt:lpstr>MOSFET Ohmic and Saturation Regions (Continued) </vt:lpstr>
      <vt:lpstr>Sah’s Equations for Enhancement Mode MOSFETs  </vt:lpstr>
      <vt:lpstr>n-channel MOSFET Example 1</vt:lpstr>
      <vt:lpstr>n-channel MOSFET Example 2</vt:lpstr>
      <vt:lpstr>n-channel MOSFET Example 3</vt:lpstr>
      <vt:lpstr>p-channel MOSFET Example 1</vt:lpstr>
      <vt:lpstr>p-channel MOSFET Example 2</vt:lpstr>
      <vt:lpstr>Test Time – Just for Fun.  No Points.</vt:lpstr>
      <vt:lpstr>BJT Test</vt:lpstr>
      <vt:lpstr>BJT Test (Continued) </vt:lpstr>
      <vt:lpstr>BJT Test (Continued) </vt:lpstr>
      <vt:lpstr>BJT Test (Continued) </vt:lpstr>
      <vt:lpstr>BJT Test (Continued) </vt:lpstr>
      <vt:lpstr>BJT Test (Continued) </vt:lpstr>
      <vt:lpstr>BJT Test (Continued)</vt:lpstr>
      <vt:lpstr>BJT Test (Continued) </vt:lpstr>
      <vt:lpstr>MOSFET Test  Question 1</vt:lpstr>
      <vt:lpstr>MOSFET Test  Question 2</vt:lpstr>
      <vt:lpstr>MOSFET Test  Question 3</vt:lpstr>
      <vt:lpstr>MOSFET Test  Question 4</vt:lpstr>
      <vt:lpstr>MOSFET Test  Question 5</vt:lpstr>
      <vt:lpstr>Frequency Response Test (Slide 1 of 5)</vt:lpstr>
      <vt:lpstr>Frequency Response  Test (Slide 2 of 5)</vt:lpstr>
      <vt:lpstr>Frequency Response  Test (Slide 3 of 5)</vt:lpstr>
      <vt:lpstr>Frequency Response  Test (Slide 4 of 5)</vt:lpstr>
      <vt:lpstr>Frequency Response  Test (Slide 5 of 5)</vt:lpstr>
      <vt:lpstr>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Robert Paynter</dc:creator>
  <cp:lastModifiedBy>Swenson, Jody</cp:lastModifiedBy>
  <cp:revision>1</cp:revision>
  <dcterms:created xsi:type="dcterms:W3CDTF">2011-07-14T15:53:54Z</dcterms:created>
  <dcterms:modified xsi:type="dcterms:W3CDTF">2022-07-12T22:55:40Z</dcterms:modified>
</cp:coreProperties>
</file>