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0"/>
  </p:notesMasterIdLst>
  <p:handoutMasterIdLst>
    <p:handoutMasterId r:id="rId31"/>
  </p:handoutMasterIdLst>
  <p:sldIdLst>
    <p:sldId id="306" r:id="rId2"/>
    <p:sldId id="336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3" r:id="rId27"/>
    <p:sldId id="364" r:id="rId28"/>
    <p:sldId id="365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3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9E7833-6CB0-4C15-8D27-38A7BEDA0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37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4186F-115F-4599-BE7C-5D7EFAA6C7D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0E69B-FDC2-47F3-A6D6-C7CAEB4B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4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69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6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23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3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6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99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17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30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65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84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48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92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48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92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33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85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65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4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9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6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42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71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6" name="Picture 4" descr="PPTlogo copy"/>
          <p:cNvPicPr>
            <a:picLocks noChangeAspect="1" noChangeArrowheads="1"/>
          </p:cNvPicPr>
          <p:nvPr/>
        </p:nvPicPr>
        <p:blipFill>
          <a:blip r:embed="rId2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52CF2-82B2-4C79-A161-3A83A33D4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F413C-6CD3-402B-80D8-AB7381D609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1BF9D-2943-45E6-994A-9B4847F04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E101-26B6-48DF-B805-1DEF9D441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E6482-0B09-4BCB-A6AE-B9737F0D1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7AA00-9062-4A70-9FF2-7A0682EB6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0298B-C799-4E0B-BC48-291CFD757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E4215-4ACE-4CC3-A0A8-334203763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45E92-F209-44BC-A27C-3EA1BC943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A57A0-6B99-43AE-82C9-9BA5D8495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F67B7-A78B-409D-9A07-D136B4904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3600">
                <a:solidFill>
                  <a:schemeClr val="tx2"/>
                </a:solidFill>
                <a:latin typeface="Galliard BT" pitchFamily="18" charset="0"/>
              </a:rPr>
              <a:t>Click to edit Master title style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028" name="Picture 4" descr="PPTlogo copy"/>
          <p:cNvPicPr>
            <a:picLocks noChangeAspect="1" noChangeArrowheads="1"/>
          </p:cNvPicPr>
          <p:nvPr/>
        </p:nvPicPr>
        <p:blipFill>
          <a:blip r:embed="rId14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2342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234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BC68574-C708-43AE-ADC8-909C25AEF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Galliard BT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osabook.org/en/freertos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4676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800" dirty="0" smtClean="0">
                <a:solidFill>
                  <a:srgbClr val="FFFFFF"/>
                </a:solidFill>
              </a:rPr>
              <a:t>ECEN 361</a:t>
            </a:r>
            <a:endParaRPr lang="en-US" sz="4800" dirty="0">
              <a:solidFill>
                <a:srgbClr val="FFFFFF"/>
              </a:solidFill>
            </a:endParaRPr>
          </a:p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Real-Time and Embedded Systems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905000" y="4572000"/>
            <a:ext cx="586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/>
            <a:r>
              <a:rPr lang="en-US" sz="3200" dirty="0"/>
              <a:t>Lecture </a:t>
            </a:r>
            <a:r>
              <a:rPr lang="en-US" sz="3200" dirty="0" smtClean="0"/>
              <a:t>11 – </a:t>
            </a:r>
            <a:r>
              <a:rPr lang="en-US" sz="3200" dirty="0" err="1" smtClean="0"/>
              <a:t>FreeRtos</a:t>
            </a:r>
            <a:r>
              <a:rPr lang="en-US" sz="3200" dirty="0" smtClean="0"/>
              <a:t> (</a:t>
            </a:r>
            <a:r>
              <a:rPr lang="en-US" sz="3200" dirty="0" err="1" smtClean="0"/>
              <a:t>cont</a:t>
            </a:r>
            <a:r>
              <a:rPr lang="en-US" sz="3200" dirty="0" smtClean="0"/>
              <a:t>)</a:t>
            </a:r>
            <a:endParaRPr lang="en-US" sz="4000" dirty="0">
              <a:latin typeface="Galliard B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038600" y="457200"/>
            <a:ext cx="2999421" cy="641033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3600" dirty="0">
                <a:solidFill>
                  <a:srgbClr val="000066"/>
                </a:solidFill>
                <a:latin typeface="Arial" pitchFamily="34" charset="0"/>
              </a:rPr>
              <a:t>Interrupts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23010" y="2063115"/>
            <a:ext cx="7692390" cy="327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800" dirty="0">
                <a:latin typeface="Arial" pitchFamily="34" charset="0"/>
              </a:rPr>
              <a:t>An interrupt can suspend a task execution.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800" dirty="0">
              <a:latin typeface="Arial" pitchFamily="34" charset="0"/>
            </a:endParaRP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800" dirty="0">
                <a:latin typeface="Arial" pitchFamily="34" charset="0"/>
              </a:rPr>
              <a:t>Interrupt mechanism is port dependent.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 "/>
            </a:pP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200400" y="457200"/>
            <a:ext cx="4523421" cy="717233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3600" dirty="0">
                <a:solidFill>
                  <a:srgbClr val="000066"/>
                </a:solidFill>
                <a:latin typeface="Arial" pitchFamily="34" charset="0"/>
              </a:rPr>
              <a:t>Advanced Features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223010" y="2063115"/>
            <a:ext cx="7692390" cy="368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800" dirty="0">
                <a:latin typeface="Arial" pitchFamily="34" charset="0"/>
              </a:rPr>
              <a:t>Execution tracing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800" dirty="0">
              <a:latin typeface="Arial" pitchFamily="34" charset="0"/>
            </a:endParaRP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800" dirty="0">
                <a:latin typeface="Arial" pitchFamily="34" charset="0"/>
              </a:rPr>
              <a:t>Run time statistics collection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800" dirty="0">
              <a:latin typeface="Arial" pitchFamily="34" charset="0"/>
            </a:endParaRP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800" dirty="0">
                <a:latin typeface="Arial" pitchFamily="34" charset="0"/>
              </a:rPr>
              <a:t>Memory management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800" dirty="0">
              <a:latin typeface="Arial" pitchFamily="34" charset="0"/>
            </a:endParaRP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800" dirty="0">
                <a:latin typeface="Arial" pitchFamily="34" charset="0"/>
              </a:rPr>
              <a:t>Memory protection support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800" dirty="0">
              <a:latin typeface="Arial" pitchFamily="34" charset="0"/>
            </a:endParaRP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800" dirty="0">
                <a:latin typeface="Arial" pitchFamily="34" charset="0"/>
              </a:rPr>
              <a:t>Stack overflow </a:t>
            </a:r>
            <a:r>
              <a:rPr lang="en-US" sz="2800" dirty="0" smtClean="0">
                <a:latin typeface="Arial" pitchFamily="34" charset="0"/>
              </a:rPr>
              <a:t>protection</a:t>
            </a:r>
            <a:endParaRPr lang="en-US" sz="28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7712393" cy="717233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3600" dirty="0" smtClean="0">
                <a:solidFill>
                  <a:srgbClr val="000066"/>
                </a:solidFill>
                <a:latin typeface="Arial" pitchFamily="34" charset="0"/>
              </a:rPr>
              <a:t>Device support in related </a:t>
            </a:r>
            <a:r>
              <a:rPr lang="en-US" sz="3600" dirty="0">
                <a:solidFill>
                  <a:srgbClr val="000066"/>
                </a:solidFill>
                <a:latin typeface="Arial" pitchFamily="34" charset="0"/>
              </a:rPr>
              <a:t>p</a:t>
            </a:r>
            <a:r>
              <a:rPr lang="en-US" sz="3600" dirty="0" smtClean="0">
                <a:solidFill>
                  <a:srgbClr val="000066"/>
                </a:solidFill>
                <a:latin typeface="Arial" pitchFamily="34" charset="0"/>
              </a:rPr>
              <a:t>roducts</a:t>
            </a:r>
            <a:endParaRPr lang="en-US" sz="3600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223010" y="2063116"/>
            <a:ext cx="7692390" cy="368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3200" dirty="0">
                <a:latin typeface="Arial" pitchFamily="34" charset="0"/>
              </a:rPr>
              <a:t>Connect Suite from High Integrity Systems</a:t>
            </a: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sz="2800" dirty="0">
                <a:latin typeface="Arial" pitchFamily="34" charset="0"/>
              </a:rPr>
              <a:t>TCP/IP stack</a:t>
            </a: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sz="2800" dirty="0">
                <a:latin typeface="Arial" pitchFamily="34" charset="0"/>
              </a:rPr>
              <a:t>USB stack</a:t>
            </a:r>
          </a:p>
          <a:p>
            <a:pPr lvl="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</a:rPr>
              <a:t>Host and device</a:t>
            </a: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sz="2800" dirty="0">
                <a:latin typeface="Arial" pitchFamily="34" charset="0"/>
              </a:rPr>
              <a:t>File systems</a:t>
            </a:r>
          </a:p>
          <a:p>
            <a:pPr lvl="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</a:rPr>
              <a:t>DOS compatible FAT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  <a:latin typeface="Arial" pitchFamily="34" charset="0"/>
            </a:endParaRPr>
          </a:p>
          <a:p>
            <a:pPr lvl="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 "/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124201" y="531529"/>
            <a:ext cx="3733800" cy="717232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3600" dirty="0">
                <a:solidFill>
                  <a:srgbClr val="000066"/>
                </a:solidFill>
                <a:latin typeface="Arial" pitchFamily="34" charset="0"/>
              </a:rPr>
              <a:t>Licensing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23010" y="2063115"/>
            <a:ext cx="7692390" cy="356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800" dirty="0">
                <a:latin typeface="Arial" pitchFamily="34" charset="0"/>
              </a:rPr>
              <a:t>Modified GPL</a:t>
            </a: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latin typeface="Arial" pitchFamily="34" charset="0"/>
              </a:rPr>
              <a:t>Only </a:t>
            </a:r>
            <a:r>
              <a:rPr lang="en-US" dirty="0" err="1">
                <a:latin typeface="Arial" pitchFamily="34" charset="0"/>
              </a:rPr>
              <a:t>FreeRTOS</a:t>
            </a:r>
            <a:r>
              <a:rPr lang="en-US" dirty="0">
                <a:latin typeface="Arial" pitchFamily="34" charset="0"/>
              </a:rPr>
              <a:t> is GPL.</a:t>
            </a: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latin typeface="Arial" pitchFamily="34" charset="0"/>
              </a:rPr>
              <a:t>Independent modules that communicate with </a:t>
            </a:r>
            <a:r>
              <a:rPr lang="en-US" dirty="0" err="1">
                <a:latin typeface="Arial" pitchFamily="34" charset="0"/>
              </a:rPr>
              <a:t>FreeRTOS</a:t>
            </a:r>
            <a:r>
              <a:rPr lang="en-US" dirty="0">
                <a:latin typeface="Arial" pitchFamily="34" charset="0"/>
              </a:rPr>
              <a:t> through APIs can be anything else.</a:t>
            </a: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dirty="0" err="1">
                <a:latin typeface="Arial" pitchFamily="34" charset="0"/>
              </a:rPr>
              <a:t>FreeRTOS</a:t>
            </a:r>
            <a:r>
              <a:rPr lang="en-US" dirty="0">
                <a:latin typeface="Arial" pitchFamily="34" charset="0"/>
              </a:rPr>
              <a:t> can’t be used in any comparisons without the authors’ permission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pPr lvl="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 "/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 "/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 "/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runs on “ticks”</a:t>
            </a:r>
          </a:p>
          <a:p>
            <a:pPr lvl="1"/>
            <a:r>
              <a:rPr lang="en-US" dirty="0" smtClean="0"/>
              <a:t>Every tick the kernel runs and figures out what to do next.</a:t>
            </a:r>
          </a:p>
          <a:p>
            <a:pPr lvl="2"/>
            <a:r>
              <a:rPr lang="en-US" dirty="0" smtClean="0"/>
              <a:t>Interrupts have a different mechanism</a:t>
            </a:r>
          </a:p>
          <a:p>
            <a:pPr lvl="1"/>
            <a:r>
              <a:rPr lang="en-US" dirty="0" smtClean="0"/>
              <a:t>Basically hardware timer is set to generate regular interrupts and calls the scheduler.</a:t>
            </a:r>
          </a:p>
          <a:p>
            <a:pPr lvl="2"/>
            <a:r>
              <a:rPr lang="en-US" dirty="0" smtClean="0"/>
              <a:t>This means the OS eats one of the timers—you can’t easily share.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6251545"/>
            <a:ext cx="1799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OK, onto tasks!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1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</a:t>
            </a:r>
            <a:r>
              <a:rPr lang="en-US" dirty="0" smtClean="0"/>
              <a:t>uick review of real-time systems</a:t>
            </a:r>
          </a:p>
          <a:p>
            <a:r>
              <a:rPr lang="en-US" dirty="0" smtClean="0"/>
              <a:t>Overview of </a:t>
            </a:r>
            <a:r>
              <a:rPr lang="en-US" dirty="0" err="1" smtClean="0"/>
              <a:t>RTOSes</a:t>
            </a:r>
            <a:endParaRPr lang="en-US" dirty="0" smtClean="0"/>
          </a:p>
          <a:p>
            <a:pPr lvl="1"/>
            <a:r>
              <a:rPr lang="en-US" dirty="0" smtClean="0"/>
              <a:t>Goals of an RTOS</a:t>
            </a:r>
          </a:p>
          <a:p>
            <a:pPr lvl="1"/>
            <a:r>
              <a:rPr lang="en-US" dirty="0" smtClean="0"/>
              <a:t>Features you might want in an RTOS</a:t>
            </a:r>
          </a:p>
          <a:p>
            <a:r>
              <a:rPr lang="en-US" dirty="0" smtClean="0"/>
              <a:t>Learning by example: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Tasks</a:t>
            </a:r>
          </a:p>
          <a:p>
            <a:pPr lvl="1"/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Internals (briefly)</a:t>
            </a:r>
          </a:p>
          <a:p>
            <a:pPr lvl="1"/>
            <a:r>
              <a:rPr lang="en-US" dirty="0" smtClean="0"/>
              <a:t>What’s missing?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8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Each task is a function that must not return</a:t>
            </a:r>
          </a:p>
          <a:p>
            <a:pPr lvl="1"/>
            <a:r>
              <a:rPr lang="en-US" dirty="0" smtClean="0"/>
              <a:t>So it’s in an infinite loop (just like you’d expect in an embedded system really, think </a:t>
            </a:r>
            <a:r>
              <a:rPr lang="en-US" dirty="0" err="1" smtClean="0"/>
              <a:t>Arduino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You inform the scheduler of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task’s resource needs (stack space, priority)</a:t>
            </a:r>
          </a:p>
          <a:p>
            <a:pPr lvl="1"/>
            <a:r>
              <a:rPr lang="en-US" dirty="0" smtClean="0"/>
              <a:t>Any arguments the tasks needs</a:t>
            </a:r>
          </a:p>
          <a:p>
            <a:r>
              <a:rPr lang="en-US" dirty="0" smtClean="0"/>
              <a:t>All tasks here must be of void return type and take a single void* as an argument.</a:t>
            </a:r>
          </a:p>
          <a:p>
            <a:pPr lvl="1"/>
            <a:r>
              <a:rPr lang="en-US" dirty="0" smtClean="0"/>
              <a:t>You cast the pointer as needed to get the argument.</a:t>
            </a:r>
          </a:p>
          <a:p>
            <a:pPr lvl="2"/>
            <a:r>
              <a:rPr lang="en-US" dirty="0" smtClean="0"/>
              <a:t>I’d have preferred </a:t>
            </a:r>
            <a:r>
              <a:rPr lang="en-US" dirty="0" err="1" smtClean="0"/>
              <a:t>var_args</a:t>
            </a:r>
            <a:r>
              <a:rPr lang="en-US" dirty="0" smtClean="0"/>
              <a:t>, but this makes the common case (one argument) easier (and faster which probably doesn’t matter).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6553200"/>
            <a:ext cx="6159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Code examples mostly from </a:t>
            </a:r>
            <a:r>
              <a:rPr lang="en-US" sz="1200" b="1" i="1" dirty="0" smtClean="0"/>
              <a:t>Using the </a:t>
            </a:r>
            <a:r>
              <a:rPr lang="en-US" sz="1200" b="1" i="1" dirty="0" err="1" smtClean="0"/>
              <a:t>FreeRTOS</a:t>
            </a:r>
            <a:r>
              <a:rPr lang="en-US" sz="1200" b="1" i="1" dirty="0" smtClean="0"/>
              <a:t> Real Time Kernel </a:t>
            </a:r>
            <a:r>
              <a:rPr lang="en-US" sz="1200" dirty="0" smtClean="0"/>
              <a:t>(a </a:t>
            </a:r>
            <a:r>
              <a:rPr lang="en-US" sz="1200" dirty="0" err="1" smtClean="0"/>
              <a:t>pdf</a:t>
            </a:r>
            <a:r>
              <a:rPr lang="en-US" sz="1200" dirty="0" smtClean="0"/>
              <a:t> book), fair use claimed.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2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trivial task with busy wait (bad)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93" y="1752600"/>
            <a:ext cx="83915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4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creation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300" dirty="0" err="1">
                <a:latin typeface="Courier New" pitchFamily="49" charset="0"/>
                <a:cs typeface="Courier New" pitchFamily="49" charset="0"/>
              </a:rPr>
              <a:t>portBASE_TYPE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300" dirty="0" err="1">
                <a:latin typeface="Courier New" pitchFamily="49" charset="0"/>
                <a:cs typeface="Courier New" pitchFamily="49" charset="0"/>
              </a:rPr>
              <a:t>xTaskCreate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4300" dirty="0" err="1">
                <a:latin typeface="Courier New" pitchFamily="49" charset="0"/>
                <a:cs typeface="Courier New" pitchFamily="49" charset="0"/>
              </a:rPr>
              <a:t>pdTASK_CODE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300" b="1" dirty="0" err="1">
                <a:latin typeface="Courier New" pitchFamily="49" charset="0"/>
                <a:cs typeface="Courier New" pitchFamily="49" charset="0"/>
              </a:rPr>
              <a:t>pvTaskCode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43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43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300" b="1" dirty="0" err="1">
                <a:latin typeface="Courier New" pitchFamily="49" charset="0"/>
                <a:cs typeface="Courier New" pitchFamily="49" charset="0"/>
              </a:rPr>
              <a:t>pcName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  unsigned short </a:t>
            </a:r>
            <a:r>
              <a:rPr lang="en-US" sz="4300" b="1" dirty="0" err="1">
                <a:latin typeface="Courier New" pitchFamily="49" charset="0"/>
                <a:cs typeface="Courier New" pitchFamily="49" charset="0"/>
              </a:rPr>
              <a:t>usStackDepth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  void *</a:t>
            </a:r>
            <a:r>
              <a:rPr lang="en-US" sz="4300" b="1" dirty="0" err="1">
                <a:latin typeface="Courier New" pitchFamily="49" charset="0"/>
                <a:cs typeface="Courier New" pitchFamily="49" charset="0"/>
              </a:rPr>
              <a:t>pvParameters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  unsigned </a:t>
            </a:r>
            <a:r>
              <a:rPr lang="en-US" sz="4300" dirty="0" err="1">
                <a:latin typeface="Courier New" pitchFamily="49" charset="0"/>
                <a:cs typeface="Courier New" pitchFamily="49" charset="0"/>
              </a:rPr>
              <a:t>portBASE_TYPE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300" b="1" dirty="0" err="1">
                <a:latin typeface="Courier New" pitchFamily="49" charset="0"/>
                <a:cs typeface="Courier New" pitchFamily="49" charset="0"/>
              </a:rPr>
              <a:t>uxPriority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4300" dirty="0" err="1">
                <a:latin typeface="Courier New" pitchFamily="49" charset="0"/>
                <a:cs typeface="Courier New" pitchFamily="49" charset="0"/>
              </a:rPr>
              <a:t>xTaskHandle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4300" b="1" dirty="0" err="1">
                <a:latin typeface="Courier New" pitchFamily="49" charset="0"/>
                <a:cs typeface="Courier New" pitchFamily="49" charset="0"/>
              </a:rPr>
              <a:t>pvCreatedTask</a:t>
            </a:r>
            <a:endParaRPr lang="en-US" sz="43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300" dirty="0" smtClean="0"/>
              <a:t>Create </a:t>
            </a:r>
            <a:r>
              <a:rPr lang="en-US" sz="4300" dirty="0"/>
              <a:t>a new task and add it to the list of tasks that are ready to </a:t>
            </a:r>
            <a:r>
              <a:rPr lang="en-US" sz="4300" dirty="0" smtClean="0"/>
              <a:t>run.  </a:t>
            </a:r>
            <a:r>
              <a:rPr lang="en-US" sz="4300" b="1" dirty="0" err="1" smtClean="0"/>
              <a:t>xTaskCreate</a:t>
            </a:r>
            <a:r>
              <a:rPr lang="en-US" sz="4300" b="1" dirty="0"/>
              <a:t>() </a:t>
            </a:r>
            <a:r>
              <a:rPr lang="en-US" sz="4300" dirty="0"/>
              <a:t>can only be used to create a task that has </a:t>
            </a:r>
            <a:r>
              <a:rPr lang="en-US" sz="4300" dirty="0" smtClean="0"/>
              <a:t>unrestricted access </a:t>
            </a:r>
            <a:r>
              <a:rPr lang="en-US" sz="4300" dirty="0"/>
              <a:t>to the entire microcontroller memory map.  Systems that include </a:t>
            </a:r>
            <a:r>
              <a:rPr lang="en-US" sz="4300" dirty="0" smtClean="0"/>
              <a:t>MPU support </a:t>
            </a:r>
            <a:r>
              <a:rPr lang="en-US" sz="4300" dirty="0"/>
              <a:t>can alternatively create an MPU constrained task </a:t>
            </a:r>
            <a:r>
              <a:rPr lang="en-US" sz="4300" dirty="0" smtClean="0"/>
              <a:t>using </a:t>
            </a:r>
            <a:r>
              <a:rPr lang="en-US" sz="4300" dirty="0" err="1" smtClean="0"/>
              <a:t>xTaskCreateRestricted</a:t>
            </a:r>
            <a:r>
              <a:rPr lang="en-US" sz="4300" dirty="0"/>
              <a:t>().</a:t>
            </a:r>
          </a:p>
          <a:p>
            <a:pPr marL="0" indent="0">
              <a:buNone/>
            </a:pPr>
            <a:r>
              <a:rPr lang="en-US" sz="4300" dirty="0"/>
              <a:t> </a:t>
            </a:r>
          </a:p>
          <a:p>
            <a:r>
              <a:rPr lang="en-US" sz="4300" b="1" dirty="0" err="1" smtClean="0"/>
              <a:t>pvTaskCode</a:t>
            </a:r>
            <a:r>
              <a:rPr lang="en-US" sz="4300" b="1" dirty="0" smtClean="0"/>
              <a:t>:</a:t>
            </a:r>
            <a:r>
              <a:rPr lang="en-US" sz="4300" dirty="0" smtClean="0"/>
              <a:t> </a:t>
            </a:r>
            <a:r>
              <a:rPr lang="en-US" sz="4300" dirty="0"/>
              <a:t>Pointer to the task entry function.  </a:t>
            </a:r>
            <a:r>
              <a:rPr lang="en-US" sz="4300" dirty="0" smtClean="0"/>
              <a:t>Tasks must </a:t>
            </a:r>
            <a:r>
              <a:rPr lang="en-US" sz="4300" dirty="0"/>
              <a:t>be implemented to never return (i.e. continuous loop).</a:t>
            </a:r>
          </a:p>
          <a:p>
            <a:r>
              <a:rPr lang="en-US" sz="4300" b="1" dirty="0" err="1" smtClean="0"/>
              <a:t>pcName</a:t>
            </a:r>
            <a:r>
              <a:rPr lang="en-US" sz="4300" b="1" dirty="0" smtClean="0"/>
              <a:t>:</a:t>
            </a:r>
            <a:r>
              <a:rPr lang="en-US" sz="4300" dirty="0" smtClean="0"/>
              <a:t> </a:t>
            </a:r>
            <a:r>
              <a:rPr lang="en-US" sz="4300" dirty="0"/>
              <a:t>A descriptive name for the task.  This is mainly used </a:t>
            </a:r>
            <a:r>
              <a:rPr lang="en-US" sz="4300" dirty="0" smtClean="0"/>
              <a:t>to facilitate </a:t>
            </a:r>
            <a:r>
              <a:rPr lang="en-US" sz="4300" dirty="0"/>
              <a:t>debugging.  Max length defined by </a:t>
            </a:r>
            <a:r>
              <a:rPr lang="en-US" sz="4300" dirty="0" err="1"/>
              <a:t>tskMAX_TASK_NAME_LEN</a:t>
            </a:r>
            <a:r>
              <a:rPr lang="en-US" sz="4300" dirty="0"/>
              <a:t> </a:t>
            </a:r>
            <a:r>
              <a:rPr lang="en-US" sz="4300" dirty="0" smtClean="0"/>
              <a:t>– default is </a:t>
            </a:r>
            <a:r>
              <a:rPr lang="en-US" sz="4300" dirty="0"/>
              <a:t>16.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53000"/>
          </a:xfrm>
        </p:spPr>
        <p:txBody>
          <a:bodyPr>
            <a:noAutofit/>
          </a:bodyPr>
          <a:lstStyle/>
          <a:p>
            <a:r>
              <a:rPr lang="en-US" sz="1400" b="1" dirty="0" err="1" smtClean="0"/>
              <a:t>usStackDepth</a:t>
            </a:r>
            <a:r>
              <a:rPr lang="en-US" sz="1400" b="1" dirty="0" smtClean="0"/>
              <a:t>:</a:t>
            </a:r>
            <a:r>
              <a:rPr lang="en-US" sz="1400" dirty="0" smtClean="0"/>
              <a:t> </a:t>
            </a:r>
            <a:r>
              <a:rPr lang="en-US" sz="1400" dirty="0"/>
              <a:t>The size of the task stack specified as the number </a:t>
            </a:r>
            <a:r>
              <a:rPr lang="en-US" sz="1400" dirty="0" smtClean="0"/>
              <a:t>of variables </a:t>
            </a:r>
            <a:r>
              <a:rPr lang="en-US" sz="1400" dirty="0"/>
              <a:t>the stack can hold - not the number of bytes.  For example, </a:t>
            </a:r>
            <a:r>
              <a:rPr lang="en-US" sz="1400" dirty="0" smtClean="0"/>
              <a:t>if the </a:t>
            </a:r>
            <a:r>
              <a:rPr lang="en-US" sz="1400" dirty="0"/>
              <a:t>stack is 16 bits wide and </a:t>
            </a:r>
            <a:r>
              <a:rPr lang="en-US" sz="1400" dirty="0" err="1"/>
              <a:t>usStackDepth</a:t>
            </a:r>
            <a:r>
              <a:rPr lang="en-US" sz="1400" dirty="0"/>
              <a:t> is defined as 100, 200 </a:t>
            </a:r>
            <a:r>
              <a:rPr lang="en-US" sz="1400" dirty="0" smtClean="0"/>
              <a:t>bytes will </a:t>
            </a:r>
            <a:r>
              <a:rPr lang="en-US" sz="1400" dirty="0"/>
              <a:t>be allocated for stack storage.</a:t>
            </a:r>
          </a:p>
          <a:p>
            <a:r>
              <a:rPr lang="en-US" sz="1400" b="1" dirty="0" err="1" smtClean="0"/>
              <a:t>pvParameters</a:t>
            </a:r>
            <a:r>
              <a:rPr lang="en-US" sz="1400" dirty="0" smtClean="0"/>
              <a:t>: </a:t>
            </a:r>
            <a:r>
              <a:rPr lang="en-US" sz="1400" dirty="0"/>
              <a:t>Pointer that will be used as the parameter for </a:t>
            </a:r>
            <a:r>
              <a:rPr lang="en-US" sz="1400" dirty="0" smtClean="0"/>
              <a:t>the </a:t>
            </a:r>
            <a:r>
              <a:rPr lang="en-US" sz="1400" dirty="0" err="1" smtClean="0"/>
              <a:t>taskbeing</a:t>
            </a:r>
            <a:r>
              <a:rPr lang="en-US" sz="1400" dirty="0" smtClean="0"/>
              <a:t> </a:t>
            </a:r>
            <a:r>
              <a:rPr lang="en-US" sz="1400" dirty="0"/>
              <a:t>created.</a:t>
            </a:r>
          </a:p>
          <a:p>
            <a:r>
              <a:rPr lang="en-US" sz="1400" b="1" dirty="0" err="1" smtClean="0"/>
              <a:t>uxPriority</a:t>
            </a:r>
            <a:r>
              <a:rPr lang="en-US" sz="1400" b="1" dirty="0" smtClean="0"/>
              <a:t>:</a:t>
            </a:r>
            <a:r>
              <a:rPr lang="en-US" sz="1400" dirty="0" smtClean="0"/>
              <a:t> </a:t>
            </a:r>
            <a:r>
              <a:rPr lang="en-US" sz="1400" dirty="0"/>
              <a:t>The priority at which the task should run.  Systems </a:t>
            </a:r>
            <a:r>
              <a:rPr lang="en-US" sz="1400" dirty="0" smtClean="0"/>
              <a:t>that include </a:t>
            </a:r>
            <a:r>
              <a:rPr lang="en-US" sz="1400" dirty="0"/>
              <a:t>MPU support can optionally create tasks in a privileged (</a:t>
            </a:r>
            <a:r>
              <a:rPr lang="en-US" sz="1400" dirty="0" smtClean="0"/>
              <a:t>system) mode </a:t>
            </a:r>
            <a:r>
              <a:rPr lang="en-US" sz="1400" dirty="0"/>
              <a:t>by setting bit </a:t>
            </a:r>
            <a:r>
              <a:rPr lang="en-US" sz="1400" dirty="0" err="1"/>
              <a:t>portPRIVILEGE_BIT</a:t>
            </a:r>
            <a:r>
              <a:rPr lang="en-US" sz="1400" dirty="0"/>
              <a:t> of the priority parameter.  </a:t>
            </a:r>
            <a:r>
              <a:rPr lang="en-US" sz="1400" dirty="0" smtClean="0"/>
              <a:t>For example</a:t>
            </a:r>
            <a:r>
              <a:rPr lang="en-US" sz="1400" dirty="0"/>
              <a:t>, to create a privileged task at priority 2 the </a:t>
            </a:r>
            <a:r>
              <a:rPr lang="en-US" sz="1400" dirty="0" err="1"/>
              <a:t>uxPriority</a:t>
            </a:r>
            <a:r>
              <a:rPr lang="en-US" sz="1400" dirty="0"/>
              <a:t> </a:t>
            </a:r>
            <a:r>
              <a:rPr lang="en-US" sz="1400" dirty="0" smtClean="0"/>
              <a:t>parameter should </a:t>
            </a:r>
            <a:r>
              <a:rPr lang="en-US" sz="1400" dirty="0"/>
              <a:t>be set to ( 2 | </a:t>
            </a:r>
            <a:r>
              <a:rPr lang="en-US" sz="1400" dirty="0" err="1"/>
              <a:t>portPRIVILEGE_BIT</a:t>
            </a:r>
            <a:r>
              <a:rPr lang="en-US" sz="1400" dirty="0"/>
              <a:t> ).</a:t>
            </a:r>
          </a:p>
          <a:p>
            <a:r>
              <a:rPr lang="en-US" sz="1400" b="1" dirty="0" err="1" smtClean="0"/>
              <a:t>pvCreatedTask</a:t>
            </a:r>
            <a:r>
              <a:rPr lang="en-US" sz="1400" b="1" dirty="0" smtClean="0"/>
              <a:t>:</a:t>
            </a:r>
            <a:r>
              <a:rPr lang="en-US" sz="1400" dirty="0" smtClean="0"/>
              <a:t> </a:t>
            </a:r>
            <a:r>
              <a:rPr lang="en-US" sz="1400" dirty="0"/>
              <a:t>Used to pass back a handle by which the created </a:t>
            </a:r>
            <a:r>
              <a:rPr lang="en-US" sz="1400" dirty="0" smtClean="0"/>
              <a:t>task can </a:t>
            </a:r>
            <a:r>
              <a:rPr lang="en-US" sz="1400" dirty="0"/>
              <a:t>be </a:t>
            </a:r>
            <a:r>
              <a:rPr lang="en-US" sz="1400" dirty="0" smtClean="0"/>
              <a:t>referenced.</a:t>
            </a:r>
          </a:p>
          <a:p>
            <a:r>
              <a:rPr lang="en-US" sz="1400" b="1" dirty="0" err="1" smtClean="0"/>
              <a:t>pdPASS</a:t>
            </a:r>
            <a:r>
              <a:rPr lang="en-US" sz="1400" dirty="0" smtClean="0"/>
              <a:t>: If </a:t>
            </a:r>
            <a:r>
              <a:rPr lang="en-US" sz="1400" dirty="0"/>
              <a:t>the task was successfully created and added to a </a:t>
            </a:r>
            <a:r>
              <a:rPr lang="en-US" sz="1400" dirty="0" smtClean="0"/>
              <a:t>ready list</a:t>
            </a:r>
            <a:r>
              <a:rPr lang="en-US" sz="1400" dirty="0"/>
              <a:t>, otherwise an error code defined in the file </a:t>
            </a:r>
            <a:r>
              <a:rPr lang="en-US" sz="1400" dirty="0" err="1" smtClean="0"/>
              <a:t>errors.h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6553200"/>
            <a:ext cx="2179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the </a:t>
            </a:r>
            <a:r>
              <a:rPr lang="en-US" sz="1200" dirty="0" err="1" smtClean="0"/>
              <a:t>task.h</a:t>
            </a:r>
            <a:r>
              <a:rPr lang="en-US" sz="1200" dirty="0" smtClean="0"/>
              <a:t> file in </a:t>
            </a:r>
            <a:r>
              <a:rPr lang="en-US" sz="1200" dirty="0" err="1" smtClean="0"/>
              <a:t>FreeRTOS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49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task: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562100"/>
            <a:ext cx="87725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2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uick review of real-time systems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RTOSes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 of an RTOS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you might want in an RTOS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by example: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FreeRTOS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Internals (briefly)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missing?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I’ve created a task,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Task will run if there are no other tasks of higher priority</a:t>
            </a:r>
          </a:p>
          <a:p>
            <a:pPr lvl="1"/>
            <a:r>
              <a:rPr lang="en-US" dirty="0" smtClean="0"/>
              <a:t>And if others the same priority will RR.</a:t>
            </a:r>
          </a:p>
          <a:p>
            <a:r>
              <a:rPr lang="en-US" dirty="0" smtClean="0"/>
              <a:t>But that begs the question: “How do we know if a task wants to do something or not?”</a:t>
            </a:r>
          </a:p>
          <a:p>
            <a:pPr lvl="1"/>
            <a:r>
              <a:rPr lang="en-US" dirty="0" smtClean="0"/>
              <a:t>The previous example gave </a:t>
            </a:r>
            <a:r>
              <a:rPr lang="en-US" i="1" dirty="0" smtClean="0"/>
              <a:t>always</a:t>
            </a:r>
            <a:r>
              <a:rPr lang="en-US" dirty="0" smtClean="0"/>
              <a:t> wanted to run.</a:t>
            </a:r>
          </a:p>
          <a:p>
            <a:pPr lvl="2"/>
            <a:r>
              <a:rPr lang="en-US" dirty="0" smtClean="0"/>
              <a:t>Just looping for delay (which we said was bad)</a:t>
            </a:r>
          </a:p>
          <a:p>
            <a:pPr lvl="2"/>
            <a:r>
              <a:rPr lang="en-US" dirty="0" smtClean="0"/>
              <a:t>Instead should call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vTaskDelay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3"/>
            <a:r>
              <a:rPr lang="en-US" dirty="0" smtClean="0"/>
              <a:t>Delays current task for X “ticks” (remember those?)</a:t>
            </a:r>
          </a:p>
          <a:p>
            <a:pPr lvl="2"/>
            <a:r>
              <a:rPr lang="en-US" dirty="0" smtClean="0"/>
              <a:t>There are a few other APIs for delaying…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6251545"/>
            <a:ext cx="5511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Now we need an “under the hood” understanding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704611" y="1600200"/>
            <a:ext cx="4210789" cy="464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status in </a:t>
            </a:r>
            <a:r>
              <a:rPr lang="en-US" dirty="0" err="1" smtClean="0"/>
              <a:t>FreeRTOS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Running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Task is actually </a:t>
            </a:r>
            <a:r>
              <a:rPr lang="en-US" dirty="0"/>
              <a:t>executing </a:t>
            </a:r>
            <a:endParaRPr lang="en-US" dirty="0" smtClean="0"/>
          </a:p>
          <a:p>
            <a:r>
              <a:rPr lang="en-US" b="1" dirty="0" smtClean="0"/>
              <a:t>Ready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Task is ready to execute but a task of </a:t>
            </a:r>
            <a:r>
              <a:rPr lang="en-US" dirty="0"/>
              <a:t>equal or higher priority is </a:t>
            </a:r>
            <a:r>
              <a:rPr lang="en-US" dirty="0" smtClean="0"/>
              <a:t>Running. </a:t>
            </a:r>
            <a:endParaRPr lang="en-US" dirty="0"/>
          </a:p>
          <a:p>
            <a:r>
              <a:rPr lang="en-US" b="1" dirty="0"/>
              <a:t>Blocked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Task is waiting for some event.</a:t>
            </a:r>
          </a:p>
          <a:p>
            <a:pPr lvl="2"/>
            <a:r>
              <a:rPr lang="en-US" b="1" dirty="0" smtClean="0"/>
              <a:t>Time</a:t>
            </a:r>
            <a:r>
              <a:rPr lang="en-US" dirty="0" smtClean="0"/>
              <a:t>: if </a:t>
            </a:r>
            <a:r>
              <a:rPr lang="en-US" dirty="0"/>
              <a:t>a task calls </a:t>
            </a:r>
            <a:r>
              <a:rPr lang="en-US" dirty="0" err="1"/>
              <a:t>vTaskDelay</a:t>
            </a:r>
            <a:r>
              <a:rPr lang="en-US" dirty="0"/>
              <a:t>() it will block </a:t>
            </a:r>
            <a:r>
              <a:rPr lang="en-US" dirty="0" smtClean="0"/>
              <a:t>until </a:t>
            </a:r>
            <a:r>
              <a:rPr lang="en-US" dirty="0"/>
              <a:t>the delay period has </a:t>
            </a:r>
            <a:r>
              <a:rPr lang="en-US" dirty="0" smtClean="0"/>
              <a:t>expired.</a:t>
            </a:r>
          </a:p>
          <a:p>
            <a:pPr lvl="2"/>
            <a:r>
              <a:rPr lang="en-US" b="1" dirty="0" smtClean="0"/>
              <a:t>Resource</a:t>
            </a:r>
            <a:r>
              <a:rPr lang="en-US" dirty="0" smtClean="0"/>
              <a:t>: Tasks </a:t>
            </a:r>
            <a:r>
              <a:rPr lang="en-US" dirty="0"/>
              <a:t>can also block waiting for queue and semaphore events.</a:t>
            </a:r>
          </a:p>
          <a:p>
            <a:r>
              <a:rPr lang="en-US" b="1" dirty="0" smtClean="0"/>
              <a:t>Suspended</a:t>
            </a:r>
          </a:p>
          <a:p>
            <a:pPr lvl="1"/>
            <a:r>
              <a:rPr lang="en-US" dirty="0" smtClean="0"/>
              <a:t>Much like blocked, but not waiting for anything. </a:t>
            </a:r>
          </a:p>
          <a:p>
            <a:pPr lvl="1"/>
            <a:r>
              <a:rPr lang="en-US" dirty="0" smtClean="0"/>
              <a:t>Tasks </a:t>
            </a:r>
            <a:r>
              <a:rPr lang="en-US" dirty="0"/>
              <a:t>will only enter or exit the suspended state when explicitly commanded to do so through the </a:t>
            </a:r>
            <a:r>
              <a:rPr lang="en-US" dirty="0" err="1"/>
              <a:t>vTaskSuspend</a:t>
            </a:r>
            <a:r>
              <a:rPr lang="en-US" dirty="0"/>
              <a:t>() and </a:t>
            </a:r>
            <a:r>
              <a:rPr lang="en-US" dirty="0" err="1"/>
              <a:t>xTaskResume</a:t>
            </a:r>
            <a:r>
              <a:rPr lang="en-US" dirty="0"/>
              <a:t>() API calls respectively. </a:t>
            </a:r>
          </a:p>
          <a:p>
            <a:endParaRPr lang="en-US" dirty="0"/>
          </a:p>
        </p:txBody>
      </p:sp>
      <p:pic>
        <p:nvPicPr>
          <p:cNvPr id="2050" name="Picture 2" descr="http://www.freertos.org/tskstat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11" y="1752600"/>
            <a:ext cx="403933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6553200"/>
            <a:ext cx="452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Mostly from http</a:t>
            </a:r>
            <a:r>
              <a:rPr lang="en-US" sz="1400" dirty="0"/>
              <a:t>://www.freertos.org/RTOS-task-states.html</a:t>
            </a:r>
          </a:p>
        </p:txBody>
      </p:sp>
    </p:spTree>
    <p:extLst>
      <p:ext uri="{BB962C8B-B14F-4D97-AF65-F5344CB8AC3E}">
        <p14:creationId xmlns:p14="http://schemas.microsoft.com/office/powerpoint/2010/main" val="41492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there’s a lot more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Can do all sorts of things</a:t>
            </a:r>
          </a:p>
          <a:p>
            <a:pPr lvl="1"/>
            <a:r>
              <a:rPr lang="en-US" sz="2800" dirty="0" smtClean="0"/>
              <a:t>Change priority of a task</a:t>
            </a:r>
          </a:p>
          <a:p>
            <a:pPr lvl="1"/>
            <a:r>
              <a:rPr lang="en-US" sz="2800" dirty="0"/>
              <a:t>D</a:t>
            </a:r>
            <a:r>
              <a:rPr lang="en-US" sz="2800" dirty="0" smtClean="0"/>
              <a:t>elete a task</a:t>
            </a:r>
          </a:p>
          <a:p>
            <a:pPr lvl="1"/>
            <a:r>
              <a:rPr lang="en-US" sz="2800" dirty="0" smtClean="0"/>
              <a:t>Suspend a task (mentioned above) </a:t>
            </a:r>
          </a:p>
          <a:p>
            <a:pPr lvl="1"/>
            <a:r>
              <a:rPr lang="en-US" sz="2800" dirty="0" smtClean="0"/>
              <a:t>Get priority of a task.</a:t>
            </a:r>
          </a:p>
          <a:p>
            <a:r>
              <a:rPr lang="en-US" dirty="0" smtClean="0"/>
              <a:t>Example on the right</a:t>
            </a:r>
          </a:p>
          <a:p>
            <a:pPr lvl="1"/>
            <a:r>
              <a:rPr lang="en-US" dirty="0" smtClean="0"/>
              <a:t>But we’ll stop here…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vTaskPrioritySet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xTaskHandle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pxTask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uxNewPriority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/>
              <a:t>the priority of any task.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 smtClean="0"/>
              <a:t>pxTask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Handle to the task for which the priority is being </a:t>
            </a:r>
            <a:r>
              <a:rPr lang="en-US" dirty="0" smtClean="0"/>
              <a:t>set. Passing </a:t>
            </a:r>
            <a:r>
              <a:rPr lang="en-US" dirty="0"/>
              <a:t>a NULL handle results in the priority of the calling task being set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uxNewPriority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The priority to which the task will be set.</a:t>
            </a:r>
          </a:p>
        </p:txBody>
      </p:sp>
    </p:spTree>
    <p:extLst>
      <p:ext uri="{BB962C8B-B14F-4D97-AF65-F5344CB8AC3E}">
        <p14:creationId xmlns:p14="http://schemas.microsoft.com/office/powerpoint/2010/main" val="19721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</a:t>
            </a:r>
            <a:r>
              <a:rPr lang="en-US" dirty="0" smtClean="0"/>
              <a:t>uick review of real-time systems</a:t>
            </a:r>
          </a:p>
          <a:p>
            <a:r>
              <a:rPr lang="en-US" dirty="0" smtClean="0"/>
              <a:t>Overview of </a:t>
            </a:r>
            <a:r>
              <a:rPr lang="en-US" dirty="0" err="1" smtClean="0"/>
              <a:t>RTOSes</a:t>
            </a:r>
            <a:endParaRPr lang="en-US" dirty="0" smtClean="0"/>
          </a:p>
          <a:p>
            <a:pPr lvl="1"/>
            <a:r>
              <a:rPr lang="en-US" dirty="0" smtClean="0"/>
              <a:t>Goals of an RTOS</a:t>
            </a:r>
          </a:p>
          <a:p>
            <a:pPr lvl="1"/>
            <a:r>
              <a:rPr lang="en-US" dirty="0" smtClean="0"/>
              <a:t>Features you might want in an RTOS</a:t>
            </a:r>
          </a:p>
          <a:p>
            <a:r>
              <a:rPr lang="en-US" dirty="0" smtClean="0"/>
              <a:t>Learning by example: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Interrupts</a:t>
            </a:r>
          </a:p>
          <a:p>
            <a:pPr lvl="1"/>
            <a:r>
              <a:rPr lang="en-US" dirty="0" smtClean="0"/>
              <a:t>Internals (briefly)</a:t>
            </a:r>
          </a:p>
          <a:p>
            <a:pPr lvl="1"/>
            <a:r>
              <a:rPr lang="en-US" dirty="0" smtClean="0"/>
              <a:t>What’s missing?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in </a:t>
            </a:r>
            <a:r>
              <a:rPr lang="en-US" dirty="0" err="1" smtClean="0"/>
              <a:t>FreeRTOS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is both a lot and a little going on here.</a:t>
            </a:r>
          </a:p>
          <a:p>
            <a:pPr lvl="1"/>
            <a:r>
              <a:rPr lang="en-US" dirty="0" smtClean="0"/>
              <a:t>The interface mainly uses whatever the native environment uses to handle interrupts</a:t>
            </a:r>
          </a:p>
          <a:p>
            <a:pPr lvl="2"/>
            <a:r>
              <a:rPr lang="en-US" dirty="0" smtClean="0"/>
              <a:t>This can be </a:t>
            </a:r>
            <a:r>
              <a:rPr lang="en-US" b="1" dirty="0" smtClean="0"/>
              <a:t>very</a:t>
            </a:r>
            <a:r>
              <a:rPr lang="en-US" dirty="0" smtClean="0"/>
              <a:t> port dependent.  In Code Composer Studio you’d set it up as follows:</a:t>
            </a:r>
          </a:p>
          <a:p>
            <a:pPr marL="1257300" lvl="3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pragma vector=PORT2_VECTOR</a:t>
            </a:r>
          </a:p>
          <a:p>
            <a:pPr marL="1257300" lvl="3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interrupt void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prvSelectButtonInterrupt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 void 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That would cause the code to run on the PORT2 interrupt.</a:t>
            </a:r>
          </a:p>
          <a:p>
            <a:pPr lvl="2"/>
            <a:r>
              <a:rPr lang="en-US" dirty="0" smtClean="0"/>
              <a:t>Need to set that up etc.  Very device specific (of course).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57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More: Deferred Interrupt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best way to handle complex events triggered by interrupts is to </a:t>
            </a:r>
            <a:r>
              <a:rPr lang="en-US" b="1" dirty="0" smtClean="0"/>
              <a:t>not</a:t>
            </a:r>
            <a:r>
              <a:rPr lang="en-US" dirty="0" smtClean="0"/>
              <a:t> do the code in the ISR.</a:t>
            </a:r>
          </a:p>
          <a:p>
            <a:pPr lvl="1"/>
            <a:r>
              <a:rPr lang="en-US" dirty="0" smtClean="0"/>
              <a:t>Rather create a task that is blocking on a semaphore.</a:t>
            </a:r>
          </a:p>
          <a:p>
            <a:pPr lvl="2"/>
            <a:r>
              <a:rPr lang="en-US" dirty="0" smtClean="0"/>
              <a:t>When the interrupt happens, the ISR just sets the semaphore and exits.</a:t>
            </a:r>
          </a:p>
          <a:p>
            <a:pPr lvl="3"/>
            <a:r>
              <a:rPr lang="en-US" dirty="0" smtClean="0"/>
              <a:t>Task can now be scheduled like any other.  No need to worry about nesting interrupts (and thus interrupt priority).</a:t>
            </a:r>
          </a:p>
          <a:p>
            <a:pPr lvl="3"/>
            <a:r>
              <a:rPr lang="en-US" dirty="0" err="1" smtClean="0"/>
              <a:t>FreeRTOS</a:t>
            </a:r>
            <a:r>
              <a:rPr lang="en-US" dirty="0" smtClean="0"/>
              <a:t> does support nested interrupts on some platforms though.</a:t>
            </a:r>
          </a:p>
          <a:p>
            <a:pPr lvl="1"/>
            <a:r>
              <a:rPr lang="en-US" dirty="0" smtClean="0"/>
              <a:t>Semaphores implemented as one/zero-entry queue.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1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</a:t>
            </a:r>
            <a:r>
              <a:rPr lang="en-US" dirty="0" smtClean="0"/>
              <a:t>uick review of real-time systems</a:t>
            </a:r>
          </a:p>
          <a:p>
            <a:r>
              <a:rPr lang="en-US" dirty="0" smtClean="0"/>
              <a:t>Overview of </a:t>
            </a:r>
            <a:r>
              <a:rPr lang="en-US" dirty="0" err="1" smtClean="0"/>
              <a:t>RTOSes</a:t>
            </a:r>
            <a:endParaRPr lang="en-US" dirty="0" smtClean="0"/>
          </a:p>
          <a:p>
            <a:pPr lvl="1"/>
            <a:r>
              <a:rPr lang="en-US" dirty="0" smtClean="0"/>
              <a:t>Goals of an RTOS</a:t>
            </a:r>
          </a:p>
          <a:p>
            <a:pPr lvl="1"/>
            <a:r>
              <a:rPr lang="en-US" dirty="0" smtClean="0"/>
              <a:t>Features you might want in an RTOS</a:t>
            </a:r>
          </a:p>
          <a:p>
            <a:r>
              <a:rPr lang="en-US" dirty="0" smtClean="0"/>
              <a:t>Learning by example: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Interrupts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Internals (briefly)</a:t>
            </a:r>
          </a:p>
          <a:p>
            <a:pPr lvl="1"/>
            <a:r>
              <a:rPr lang="en-US" dirty="0" smtClean="0"/>
              <a:t>What’s missing?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Common data structures</a:t>
            </a:r>
            <a:endParaRPr lang="en-US" dirty="0"/>
          </a:p>
        </p:txBody>
      </p:sp>
      <p:pic>
        <p:nvPicPr>
          <p:cNvPr id="7170" name="Picture 2" descr="http://www.aosabook.org/images/freertos/freertos-figures-basic-ready-li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42666"/>
            <a:ext cx="611408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6488668"/>
            <a:ext cx="741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figure and the next are from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www.aosabook.org/en/freertos.html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aosabook.org/images/freertos/freertos-figures-full-ready-li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14641"/>
            <a:ext cx="4991100" cy="532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124200" y="248609"/>
            <a:ext cx="7712393" cy="945833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36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FreeRTOS</a:t>
            </a:r>
            <a:r>
              <a:rPr lang="en-US" sz="3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223010" y="2063116"/>
            <a:ext cx="7692390" cy="403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>
                <a:cs typeface="Times New Roman" panose="02020603050405020304" pitchFamily="18" charset="0"/>
              </a:rPr>
              <a:t>Source code</a:t>
            </a: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>
                <a:cs typeface="Times New Roman" panose="02020603050405020304" pitchFamily="18" charset="0"/>
              </a:rPr>
              <a:t>Portable</a:t>
            </a: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 err="1">
                <a:cs typeface="Times New Roman" panose="02020603050405020304" pitchFamily="18" charset="0"/>
              </a:rPr>
              <a:t>Romable</a:t>
            </a:r>
            <a:endParaRPr lang="en-US" dirty="0">
              <a:cs typeface="Times New Roman" panose="02020603050405020304" pitchFamily="18" charset="0"/>
            </a:endParaRP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>
                <a:cs typeface="Times New Roman" panose="02020603050405020304" pitchFamily="18" charset="0"/>
              </a:rPr>
              <a:t>Scalable</a:t>
            </a: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>
                <a:cs typeface="Times New Roman" panose="02020603050405020304" pitchFamily="18" charset="0"/>
              </a:rPr>
              <a:t>Preemptive and co-operative scheduling</a:t>
            </a: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>
                <a:cs typeface="Times New Roman" panose="02020603050405020304" pitchFamily="18" charset="0"/>
              </a:rPr>
              <a:t>Multitasking</a:t>
            </a: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>
                <a:cs typeface="Times New Roman" panose="02020603050405020304" pitchFamily="18" charset="0"/>
              </a:rPr>
              <a:t>Services</a:t>
            </a: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>
                <a:cs typeface="Times New Roman" panose="02020603050405020304" pitchFamily="18" charset="0"/>
              </a:rPr>
              <a:t>Interrupt management</a:t>
            </a: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>
                <a:cs typeface="Times New Roman" panose="02020603050405020304" pitchFamily="18" charset="0"/>
              </a:rPr>
              <a:t>Advanced features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34" charset="0"/>
            </a:endParaRP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566160" y="609600"/>
            <a:ext cx="3228021" cy="641033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3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 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09800"/>
            <a:ext cx="3730467" cy="4023360"/>
          </a:xfrm>
        </p:spPr>
        <p:txBody>
          <a:bodyPr lIns="0" tIns="0" rIns="0" bIns="0"/>
          <a:lstStyle/>
          <a:p>
            <a:pPr lvl="1" indent="-308607" algn="l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2000" dirty="0">
                <a:latin typeface="Arial" pitchFamily="34" charset="0"/>
              </a:rPr>
              <a:t>High quality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</a:pPr>
            <a:endParaRPr lang="en-US" sz="2000" dirty="0">
              <a:latin typeface="Arial" pitchFamily="34" charset="0"/>
            </a:endParaRPr>
          </a:p>
          <a:p>
            <a:pPr lvl="1" indent="-308607" algn="l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2000" dirty="0">
                <a:latin typeface="Arial" pitchFamily="34" charset="0"/>
              </a:rPr>
              <a:t>Neat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</a:pPr>
            <a:endParaRPr lang="en-US" sz="2000" dirty="0">
              <a:latin typeface="Arial" pitchFamily="34" charset="0"/>
            </a:endParaRPr>
          </a:p>
          <a:p>
            <a:pPr lvl="1" indent="-308607" algn="l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2000" dirty="0">
                <a:latin typeface="Arial" pitchFamily="34" charset="0"/>
              </a:rPr>
              <a:t>Consistent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</a:pPr>
            <a:endParaRPr lang="en-US" sz="2000" dirty="0">
              <a:latin typeface="Arial" pitchFamily="34" charset="0"/>
            </a:endParaRPr>
          </a:p>
          <a:p>
            <a:pPr lvl="1" indent="-308607" algn="l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2000" dirty="0">
                <a:latin typeface="Arial" pitchFamily="34" charset="0"/>
              </a:rPr>
              <a:t>Organized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</a:pPr>
            <a:endParaRPr lang="en-US" sz="2000" dirty="0">
              <a:latin typeface="Arial" pitchFamily="34" charset="0"/>
            </a:endParaRPr>
          </a:p>
          <a:p>
            <a:pPr lvl="1" indent="-308607" algn="l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2000" dirty="0">
                <a:latin typeface="Arial" pitchFamily="34" charset="0"/>
              </a:rPr>
              <a:t>Commented </a:t>
            </a:r>
          </a:p>
          <a:p>
            <a:pPr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sz="2000" dirty="0">
              <a:latin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46823"/>
            <a:ext cx="5562600" cy="400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6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007734" y="466734"/>
            <a:ext cx="2923221" cy="706738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3600" dirty="0">
                <a:solidFill>
                  <a:srgbClr val="000066"/>
                </a:solidFill>
                <a:latin typeface="Arial" pitchFamily="34" charset="0"/>
              </a:rPr>
              <a:t>Portable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85800" y="2153902"/>
            <a:ext cx="3730467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000" dirty="0">
                <a:latin typeface="Arial" pitchFamily="34" charset="0"/>
              </a:rPr>
              <a:t>Highly portable C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>
              <a:latin typeface="Arial" pitchFamily="34" charset="0"/>
            </a:endParaRP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000" dirty="0">
                <a:latin typeface="Arial" pitchFamily="34" charset="0"/>
              </a:rPr>
              <a:t>24 architectures supported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>
              <a:latin typeface="Arial" pitchFamily="34" charset="0"/>
            </a:endParaRP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000" dirty="0">
                <a:latin typeface="Arial" pitchFamily="34" charset="0"/>
              </a:rPr>
              <a:t>Assembly is kept minimum.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>
              <a:latin typeface="Arial" pitchFamily="34" charset="0"/>
            </a:endParaRP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000" dirty="0">
                <a:latin typeface="Arial" pitchFamily="34" charset="0"/>
              </a:rPr>
              <a:t>Ports are freely available in source code.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>
              <a:latin typeface="Arial" pitchFamily="34" charset="0"/>
            </a:endParaRP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000" dirty="0">
                <a:latin typeface="Arial" pitchFamily="34" charset="0"/>
              </a:rPr>
              <a:t>Other contributions do exist.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24" y="3351849"/>
            <a:ext cx="1677353" cy="59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049" y="4380548"/>
            <a:ext cx="1830229" cy="92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24" y="2133124"/>
            <a:ext cx="2734628" cy="93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726" y="3351849"/>
            <a:ext cx="1830228" cy="62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726" y="4419126"/>
            <a:ext cx="1830228" cy="65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55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163617" y="457200"/>
            <a:ext cx="2847021" cy="717233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3600" dirty="0">
                <a:solidFill>
                  <a:srgbClr val="000066"/>
                </a:solidFill>
                <a:latin typeface="Arial" pitchFamily="34" charset="0"/>
              </a:rPr>
              <a:t>Scalable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063115"/>
            <a:ext cx="4800600" cy="4023360"/>
          </a:xfrm>
        </p:spPr>
        <p:txBody>
          <a:bodyPr lIns="0" tIns="0" rIns="0" bIns="0"/>
          <a:lstStyle/>
          <a:p>
            <a:pPr lvl="1" indent="-308607" algn="l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2000" dirty="0" smtClean="0">
                <a:latin typeface="Arial" pitchFamily="34" charset="0"/>
              </a:rPr>
              <a:t>Only use </a:t>
            </a:r>
            <a:r>
              <a:rPr lang="en-US" sz="2000" dirty="0">
                <a:latin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</a:rPr>
              <a:t>services </a:t>
            </a:r>
            <a:r>
              <a:rPr lang="en-US" sz="2000" dirty="0">
                <a:latin typeface="Arial" pitchFamily="34" charset="0"/>
              </a:rPr>
              <a:t>you only need.</a:t>
            </a:r>
          </a:p>
          <a:p>
            <a:pPr marL="771517" lvl="2" indent="-257172" algn="l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sz="1800" dirty="0" err="1">
                <a:latin typeface="Arial" pitchFamily="34" charset="0"/>
              </a:rPr>
              <a:t>FreeRTOSConfig.h</a:t>
            </a:r>
            <a:endParaRPr lang="en-US" sz="1800" dirty="0">
              <a:latin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</a:pPr>
            <a:endParaRPr lang="en-US" sz="2000" dirty="0">
              <a:latin typeface="Arial" pitchFamily="34" charset="0"/>
            </a:endParaRPr>
          </a:p>
          <a:p>
            <a:pPr lvl="1" indent="-308607" algn="l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2000" dirty="0">
                <a:latin typeface="Arial" pitchFamily="34" charset="0"/>
              </a:rPr>
              <a:t>Minimum footprint = 4 </a:t>
            </a:r>
            <a:r>
              <a:rPr lang="en-US" sz="2000" dirty="0" smtClean="0">
                <a:latin typeface="Arial" pitchFamily="34" charset="0"/>
              </a:rPr>
              <a:t>KB</a:t>
            </a:r>
          </a:p>
          <a:p>
            <a:pPr lvl="1" indent="-308607" algn="l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endParaRPr lang="en-US" sz="2000" dirty="0">
              <a:latin typeface="Arial" pitchFamily="34" charset="0"/>
            </a:endParaRPr>
          </a:p>
          <a:p>
            <a:pPr lvl="1" indent="-308607" algn="l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2000" dirty="0" smtClean="0">
                <a:latin typeface="Arial" pitchFamily="34" charset="0"/>
              </a:rPr>
              <a:t>Version in lab is 24 KB including the application (which is fairly large) and data for the OS and application.</a:t>
            </a:r>
          </a:p>
          <a:p>
            <a:pPr lvl="2" indent="-308607" algn="l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1700" dirty="0" smtClean="0">
                <a:latin typeface="Arial" pitchFamily="34" charset="0"/>
              </a:rPr>
              <a:t>Pretty darn small for what you get. </a:t>
            </a:r>
          </a:p>
          <a:p>
            <a:pPr lvl="2" indent="-308607" algn="l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1700" dirty="0" smtClean="0">
                <a:latin typeface="Arial" pitchFamily="34" charset="0"/>
              </a:rPr>
              <a:t>~6000 lines of code (including a lot of comments, maybe half that without?)</a:t>
            </a:r>
            <a:endParaRPr lang="en-US" sz="1700" dirty="0">
              <a:latin typeface="Arial" pitchFamily="34" charset="0"/>
            </a:endParaRP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33600"/>
            <a:ext cx="3810477" cy="285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819400" y="76200"/>
            <a:ext cx="7712393" cy="13716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3600" dirty="0">
                <a:solidFill>
                  <a:srgbClr val="000066"/>
                </a:solidFill>
                <a:latin typeface="Arial" pitchFamily="34" charset="0"/>
              </a:rPr>
              <a:t>Preemptive and Cooperative Scheduling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223010" y="2063116"/>
            <a:ext cx="7692390" cy="426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800" dirty="0">
                <a:latin typeface="Arial" pitchFamily="34" charset="0"/>
              </a:rPr>
              <a:t>Preemptive scheduling:</a:t>
            </a: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latin typeface="Arial" pitchFamily="34" charset="0"/>
              </a:rPr>
              <a:t>Fully preemptive</a:t>
            </a: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latin typeface="Arial" pitchFamily="34" charset="0"/>
              </a:rPr>
              <a:t>Always runs the highest priority task that is ready to run</a:t>
            </a: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latin typeface="Arial" pitchFamily="34" charset="0"/>
              </a:rPr>
              <a:t>Comparable with other preemptive kernels</a:t>
            </a: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latin typeface="Arial" pitchFamily="34" charset="0"/>
              </a:rPr>
              <a:t>Used in conjunction with tasks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800" dirty="0">
              <a:latin typeface="Arial" pitchFamily="34" charset="0"/>
            </a:endParaRP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800" dirty="0">
                <a:latin typeface="Arial" pitchFamily="34" charset="0"/>
              </a:rPr>
              <a:t>Cooperative scheduling:</a:t>
            </a: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latin typeface="Arial" pitchFamily="34" charset="0"/>
              </a:rPr>
              <a:t>Context switch occurs if:</a:t>
            </a:r>
          </a:p>
          <a:p>
            <a:pPr lvl="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</a:rPr>
              <a:t>A task/co-routine blocks </a:t>
            </a:r>
          </a:p>
          <a:p>
            <a:pPr lvl="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</a:rPr>
              <a:t>Or a task/co-routine yields the CPU</a:t>
            </a: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latin typeface="Arial" pitchFamily="34" charset="0"/>
              </a:rPr>
              <a:t>Used in conjunction with </a:t>
            </a:r>
            <a:r>
              <a:rPr lang="en-US" dirty="0" smtClean="0">
                <a:latin typeface="Arial" pitchFamily="34" charset="0"/>
              </a:rPr>
              <a:t>tasks/co-routines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521179" y="529364"/>
            <a:ext cx="2999421" cy="717233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3600">
                <a:solidFill>
                  <a:srgbClr val="000066"/>
                </a:solidFill>
                <a:latin typeface="Arial" pitchFamily="34" charset="0"/>
              </a:rPr>
              <a:t>Multitasking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223010" y="2063116"/>
            <a:ext cx="7692390" cy="274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800" dirty="0">
                <a:latin typeface="Arial" pitchFamily="34" charset="0"/>
              </a:rPr>
              <a:t>No software restriction on:</a:t>
            </a: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latin typeface="Arial" pitchFamily="34" charset="0"/>
              </a:rPr>
              <a:t># of tasks that can be created</a:t>
            </a: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 "/>
            </a:pPr>
            <a:endParaRPr lang="en-US" dirty="0">
              <a:latin typeface="Arial" pitchFamily="34" charset="0"/>
            </a:endParaRP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latin typeface="Arial" pitchFamily="34" charset="0"/>
              </a:rPr>
              <a:t># of priorities that can be used</a:t>
            </a: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 "/>
            </a:pPr>
            <a:endParaRPr lang="en-US" dirty="0">
              <a:latin typeface="Arial" pitchFamily="34" charset="0"/>
            </a:endParaRP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latin typeface="Arial" pitchFamily="34" charset="0"/>
              </a:rPr>
              <a:t>Priority assignment</a:t>
            </a:r>
          </a:p>
          <a:p>
            <a:pPr lvl="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</a:rPr>
              <a:t>More than one task can be assigned the same priority.</a:t>
            </a:r>
          </a:p>
          <a:p>
            <a:pPr lvl="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</a:rPr>
              <a:t>RR with time slice = 1 RTOS tick</a:t>
            </a:r>
          </a:p>
        </p:txBody>
      </p:sp>
    </p:spTree>
    <p:extLst>
      <p:ext uri="{BB962C8B-B14F-4D97-AF65-F5344CB8AC3E}">
        <p14:creationId xmlns:p14="http://schemas.microsoft.com/office/powerpoint/2010/main" val="23051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678210" y="457200"/>
            <a:ext cx="2999421" cy="793433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3600" dirty="0">
                <a:solidFill>
                  <a:srgbClr val="000066"/>
                </a:solidFill>
                <a:latin typeface="Arial" pitchFamily="34" charset="0"/>
              </a:rPr>
              <a:t>Services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223010" y="2063116"/>
            <a:ext cx="7692390" cy="391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800" dirty="0">
                <a:latin typeface="Arial" pitchFamily="34" charset="0"/>
              </a:rPr>
              <a:t>Queues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800" dirty="0">
              <a:latin typeface="Arial" pitchFamily="34" charset="0"/>
            </a:endParaRP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800" dirty="0">
                <a:latin typeface="Arial" pitchFamily="34" charset="0"/>
              </a:rPr>
              <a:t>Semaphores</a:t>
            </a: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latin typeface="Arial" pitchFamily="34" charset="0"/>
              </a:rPr>
              <a:t>Binary and counting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800" dirty="0">
              <a:latin typeface="Arial" pitchFamily="34" charset="0"/>
            </a:endParaRPr>
          </a:p>
          <a:p>
            <a:pPr marL="411476" lv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sz="2800" dirty="0" err="1">
                <a:latin typeface="Arial" pitchFamily="34" charset="0"/>
              </a:rPr>
              <a:t>Mutexes</a:t>
            </a:r>
            <a:r>
              <a:rPr lang="en-US" sz="2800" dirty="0">
                <a:latin typeface="Arial" pitchFamily="34" charset="0"/>
              </a:rPr>
              <a:t> </a:t>
            </a: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latin typeface="Arial" pitchFamily="34" charset="0"/>
              </a:rPr>
              <a:t>With priority inheritance</a:t>
            </a:r>
          </a:p>
          <a:p>
            <a:pPr lvl="2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latin typeface="Arial" pitchFamily="34" charset="0"/>
              </a:rPr>
              <a:t>Support recursion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3380</TotalTime>
  <Words>1492</Words>
  <Application>Microsoft Office PowerPoint</Application>
  <PresentationFormat>On-screen Show (4:3)</PresentationFormat>
  <Paragraphs>271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Galliard BT</vt:lpstr>
      <vt:lpstr>Times</vt:lpstr>
      <vt:lpstr>Times New Roman</vt:lpstr>
      <vt:lpstr>Wingdings</vt:lpstr>
      <vt:lpstr>James' Default</vt:lpstr>
      <vt:lpstr>PowerPoint Presentation</vt:lpstr>
      <vt:lpstr>Outline</vt:lpstr>
      <vt:lpstr>FreeRTOS Features</vt:lpstr>
      <vt:lpstr>Source Code </vt:lpstr>
      <vt:lpstr>Portable</vt:lpstr>
      <vt:lpstr>Scalable</vt:lpstr>
      <vt:lpstr>Preemptive and Cooperative Scheduling</vt:lpstr>
      <vt:lpstr>Multitasking </vt:lpstr>
      <vt:lpstr>Services</vt:lpstr>
      <vt:lpstr>Interrupts</vt:lpstr>
      <vt:lpstr>Advanced Features</vt:lpstr>
      <vt:lpstr>Device support in related products</vt:lpstr>
      <vt:lpstr>Licensing</vt:lpstr>
      <vt:lpstr>A bit more</vt:lpstr>
      <vt:lpstr>Outline</vt:lpstr>
      <vt:lpstr>Tasks</vt:lpstr>
      <vt:lpstr>Example trivial task with busy wait (bad)</vt:lpstr>
      <vt:lpstr>Task creation</vt:lpstr>
      <vt:lpstr>Creating a task: example</vt:lpstr>
      <vt:lpstr>OK, I’ve created a task, now what?</vt:lpstr>
      <vt:lpstr>Task status in FreeRTOS</vt:lpstr>
      <vt:lpstr>Tasks: there’s a lot more</vt:lpstr>
      <vt:lpstr>Outline</vt:lpstr>
      <vt:lpstr>Interrupts in FreeRTOS</vt:lpstr>
      <vt:lpstr>More: Deferred Interrupt Processing</vt:lpstr>
      <vt:lpstr>Outline</vt:lpstr>
      <vt:lpstr>Common data structures</vt:lpstr>
      <vt:lpstr>PowerPoint Presentation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67</cp:revision>
  <dcterms:created xsi:type="dcterms:W3CDTF">2004-08-30T22:58:14Z</dcterms:created>
  <dcterms:modified xsi:type="dcterms:W3CDTF">2018-09-19T23:01:12Z</dcterms:modified>
</cp:coreProperties>
</file>