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3"/>
  </p:notesMasterIdLst>
  <p:handoutMasterIdLst>
    <p:handoutMasterId r:id="rId24"/>
  </p:handoutMasterIdLst>
  <p:sldIdLst>
    <p:sldId id="343" r:id="rId2"/>
    <p:sldId id="344" r:id="rId3"/>
    <p:sldId id="376" r:id="rId4"/>
    <p:sldId id="345" r:id="rId5"/>
    <p:sldId id="346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9" r:id="rId15"/>
    <p:sldId id="363" r:id="rId16"/>
    <p:sldId id="364" r:id="rId17"/>
    <p:sldId id="365" r:id="rId18"/>
    <p:sldId id="366" r:id="rId19"/>
    <p:sldId id="373" r:id="rId20"/>
    <p:sldId id="374" r:id="rId21"/>
    <p:sldId id="375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19" autoAdjust="0"/>
  </p:normalViewPr>
  <p:slideViewPr>
    <p:cSldViewPr snapToGrid="0">
      <p:cViewPr varScale="1">
        <p:scale>
          <a:sx n="64" d="100"/>
          <a:sy n="64" d="100"/>
        </p:scale>
        <p:origin x="1445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124 - Lecture 0 - Course Overview 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1C502F-1BBE-4A44-8B94-49EB60CBB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094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124 - Lecture 0 - Course Overview 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CF33BB-4756-4683-9ADE-6EE1CC7A0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6134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data are allocated on a task</a:t>
            </a:r>
            <a:r>
              <a:rPr lang="en-US" baseline="0" dirty="0" smtClean="0"/>
              <a:t>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D6D8-5517-4DBC-95D9-01E7D028E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054600" y="762000"/>
            <a:ext cx="3937000" cy="1524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4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8C71E-9C15-49F8-B780-5F3EE76502E8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054600" y="762000"/>
            <a:ext cx="3937000" cy="1524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054600" y="762000"/>
            <a:ext cx="3937000" cy="1524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054600" y="762000"/>
            <a:ext cx="3937000" cy="1524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om for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29400" y="990600"/>
            <a:ext cx="2514600" cy="5562600"/>
          </a:xfrm>
          <a:prstGeom prst="rect">
            <a:avLst/>
          </a:prstGeom>
          <a:gradFill>
            <a:gsLst>
              <a:gs pos="0">
                <a:srgbClr val="747879">
                  <a:alpha val="0"/>
                </a:srgbClr>
              </a:gs>
              <a:gs pos="44000">
                <a:schemeClr val="bg2">
                  <a:alpha val="3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086600" cy="5410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600498"/>
            <a:ext cx="9144000" cy="3048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outerShdw blurRad="482600" dist="50800" dir="54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77800" h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676400"/>
            <a:ext cx="35052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90600" y="1676400"/>
            <a:ext cx="350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latin typeface="Galliard BT" pitchFamily="18" charset="0"/>
              </a:rPr>
              <a:t>Schedule</a:t>
            </a:r>
            <a:endParaRPr lang="en-US" altLang="en-US" smtClean="0">
              <a:latin typeface="Galliard BT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990600" y="2057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8200" y="1676400"/>
            <a:ext cx="35052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48200" y="1676400"/>
            <a:ext cx="350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latin typeface="Galliard BT" pitchFamily="18" charset="0"/>
              </a:rPr>
              <a:t>Pre-class</a:t>
            </a:r>
            <a:endParaRPr lang="en-US" altLang="en-US" smtClean="0">
              <a:latin typeface="Galliard BT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0800000" flipV="1">
            <a:off x="4648200" y="2057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  <a:ln w="3810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77800" h="146050"/>
          </a:sp3d>
        </p:spPr>
        <p:txBody>
          <a:bodyPr/>
          <a:lstStyle>
            <a:lvl1pPr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90600" y="990600"/>
            <a:ext cx="7162800" cy="685800"/>
          </a:xfrm>
        </p:spPr>
        <p:txBody>
          <a:bodyPr/>
          <a:lstStyle>
            <a:lvl1pPr marL="0" indent="0" algn="just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90600" y="2057400"/>
            <a:ext cx="3505200" cy="1600200"/>
          </a:xfrm>
        </p:spPr>
        <p:txBody>
          <a:bodyPr>
            <a:normAutofit/>
          </a:bodyPr>
          <a:lstStyle>
            <a:lvl1pPr marL="233363" indent="-233363">
              <a:defRPr sz="1800">
                <a:solidFill>
                  <a:schemeClr val="tx1"/>
                </a:solidFill>
              </a:defRPr>
            </a:lvl1pPr>
            <a:lvl2pPr marL="457200" indent="-223838">
              <a:defRPr sz="1600">
                <a:solidFill>
                  <a:schemeClr val="tx1"/>
                </a:solidFill>
              </a:defRPr>
            </a:lvl2pPr>
            <a:lvl3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3pPr>
            <a:lvl4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4pPr>
            <a:lvl5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48200" y="2057400"/>
            <a:ext cx="3505200" cy="1600200"/>
          </a:xfrm>
        </p:spPr>
        <p:txBody>
          <a:bodyPr>
            <a:normAutofit/>
          </a:bodyPr>
          <a:lstStyle>
            <a:lvl1pPr marL="233363" indent="-233363">
              <a:defRPr sz="1800">
                <a:solidFill>
                  <a:schemeClr val="tx1"/>
                </a:solidFill>
              </a:defRPr>
            </a:lvl1pPr>
            <a:lvl2pPr marL="457200" indent="-223838">
              <a:defRPr sz="1600">
                <a:solidFill>
                  <a:schemeClr val="tx1"/>
                </a:solidFill>
              </a:defRPr>
            </a:lvl2pPr>
            <a:lvl3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3pPr>
            <a:lvl4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4pPr>
            <a:lvl5pPr marL="233363" indent="-233363">
              <a:defRPr sz="1800">
                <a:solidFill>
                  <a:schemeClr val="bg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953000" y="6553200"/>
            <a:ext cx="4191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71600"/>
            <a:ext cx="91440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outerShdw blurRad="482600" dist="50800" dir="54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77800" h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2057400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smtClean="0">
                <a:latin typeface="Galliard BT" pitchFamily="18" charset="0"/>
              </a:rPr>
              <a:t>Topics</a:t>
            </a:r>
            <a:endParaRPr lang="en-US" altLang="en-US" smtClean="0">
              <a:latin typeface="Galliard BT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152400" y="19050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057400"/>
            <a:ext cx="6172200" cy="838200"/>
          </a:xfrm>
          <a:noFill/>
          <a:ln w="3810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77800" h="146050"/>
          </a:sp3d>
        </p:spPr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0800" y="2895600"/>
            <a:ext cx="6172200" cy="1676400"/>
          </a:xfrm>
        </p:spPr>
        <p:txBody>
          <a:bodyPr/>
          <a:lstStyle>
            <a:lvl1pPr marL="0" indent="0" algn="just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28600" y="1981200"/>
            <a:ext cx="1905000" cy="3352800"/>
          </a:xfrm>
        </p:spPr>
        <p:txBody>
          <a:bodyPr/>
          <a:lstStyle>
            <a:lvl1pPr marL="287338" indent="-287338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287338" indent="-169863">
              <a:spcBef>
                <a:spcPts val="0"/>
              </a:spcBef>
              <a:defRPr sz="1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1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953000" y="6553200"/>
            <a:ext cx="4191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71600"/>
            <a:ext cx="68580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  <a:effectLst>
            <a:outerShdw blurRad="482600" dist="50800" dir="54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77800" h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2057400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smtClean="0">
                <a:latin typeface="Galliard BT" pitchFamily="18" charset="0"/>
              </a:rPr>
              <a:t>Topics</a:t>
            </a:r>
            <a:endParaRPr lang="en-US" altLang="en-US" smtClean="0">
              <a:latin typeface="Galliard BT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152400" y="19050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057400"/>
            <a:ext cx="4038600" cy="838200"/>
          </a:xfrm>
          <a:noFill/>
          <a:ln w="3810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77800" h="146050"/>
          </a:sp3d>
        </p:spPr>
        <p:txBody>
          <a:bodyPr>
            <a:noAutofit/>
          </a:bodyPr>
          <a:lstStyle>
            <a:lvl1pPr>
              <a:defRPr sz="2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0800" y="2895600"/>
            <a:ext cx="4038600" cy="1676400"/>
          </a:xfrm>
        </p:spPr>
        <p:txBody>
          <a:bodyPr/>
          <a:lstStyle>
            <a:lvl1pPr marL="0" indent="0" algn="just"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buFontTx/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28600" y="1981200"/>
            <a:ext cx="1905000" cy="3352800"/>
          </a:xfrm>
        </p:spPr>
        <p:txBody>
          <a:bodyPr/>
          <a:lstStyle>
            <a:lvl1pPr marL="287338" indent="-287338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287338" indent="-169863">
              <a:spcBef>
                <a:spcPts val="0"/>
              </a:spcBef>
              <a:defRPr sz="1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1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953000" y="6553200"/>
            <a:ext cx="4191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6BEEA7-F17D-4774-A459-16EB2E8FA238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>
            <a:gsLst>
              <a:gs pos="0">
                <a:schemeClr val="bg1"/>
              </a:gs>
              <a:gs pos="3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 w="38100">
            <a:solidFill>
              <a:schemeClr val="bg2"/>
            </a:solidFill>
          </a:ln>
          <a:effectLst>
            <a:outerShdw blurRad="279400" dist="88900" dir="5400000" algn="ctr" rotWithShape="0">
              <a:schemeClr val="bg2">
                <a:alpha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705600" cy="533400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762000"/>
            <a:ext cx="3810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6" descr="Text logo Large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8"/>
            <a:ext cx="21272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0000">
                <a:schemeClr val="bg2">
                  <a:alpha val="30000"/>
                </a:schemeClr>
              </a:gs>
              <a:gs pos="0">
                <a:schemeClr val="bg2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47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Courier New" pitchFamily="49" charset="0"/>
          <a:ea typeface="+mn-ea"/>
          <a:cs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Courier New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Courier New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4283075"/>
            <a:ext cx="27114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1229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6600825"/>
            <a:ext cx="9144000" cy="304800"/>
          </a:xfrm>
        </p:spPr>
        <p:txBody>
          <a:bodyPr/>
          <a:lstStyle/>
          <a:p>
            <a:pPr eaLnBrk="1" hangingPunct="1"/>
            <a:r>
              <a:rPr lang="en-US" altLang="en-US" smtClean="0"/>
              <a:t>ECEN 361</a:t>
            </a: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08113"/>
            <a:ext cx="30257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19188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910013"/>
            <a:ext cx="3316287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can have multiple writers.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a full queue to have more than one task blocked on 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to complete a send operation.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task will be unblocked when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queue becomes available.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that is unblocked will always be the highest priority task that is waiting for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blocked tasks have equal priority, the task that has been waiting for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longest will be unblocked.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336" y="240632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must be explicitly created before it can be used.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RTOS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from the heap when a queue is created.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holds both the queue data structure and the items that are contained in the queue.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xQueueCreate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API Function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create a queue and returns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xQueueHandle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reference the queue it creates.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5" y="918411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xQueueHandle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portBASE_TYPE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uxQueueLength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		unsigned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portBASE_TYPE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uxItemSize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number of items that the queue being created can hold at any one time.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uxItemSize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size in bytes of each data item that can be stored in the queue.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NULL is returned, the queue cannot be created as there is insufficient heap memory available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allocate the queue data structures and storage.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non-NULL value returned indicates that the queue has been created successfully. It should be stored as the handle to the created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88368" y="216569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1" y="192505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to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4421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xQueueSendToBack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equivalent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send data to the back(tail) of a queue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xQueueSendToFront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send data to the front (head) of a queue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note, never call these two API functions from an interrupt service routine (ISR).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Interrupt-safe versions will be used in their place and described in next chapter.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768" y="2286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4106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xQueueReceive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receive (consume) an item from a queue. The item received is removed from the queue.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xQueuePeek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used receive an item from the queue without the item being removed from the queue.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item from the head of the queue.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note, never call these two API functions from an interrupt service routine (ISR).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2" y="2286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Useful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25053"/>
            <a:ext cx="8839200" cy="541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function that can be 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query the number of items that are currently in a queue.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portBASE_TYPE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uxQueueMEssagesWaiting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xQueueHandle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value: the number of items that the queue being queried is currently holding. If zero is returned, the queue is empty.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from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552074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being created,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 data items of type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being sent to the queue from multiple tasks,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tasks do not specify a block time, lower priority than receiving task.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being received from the queue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task specifies a block time 100ms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ueue never contains more than one item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data is sent to the queue, the receiving task will unblock, pre-empt the sending tasks, and remove the data – leaving the queue empty once again.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078832"/>
            <a:ext cx="8534400" cy="5779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vSenderTask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does not specify a block time.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writing to the queue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xQueueSendToBack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xQueue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pdPASS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vPrintString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(“Could not send to the queue.\n”); }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taskYIELD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vReceiverTask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specifies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100ms.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Blocked state to wait for data to be available, leaves it when either data is available on the queue, or 100ms expires, which should never occur.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xQueueReceive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xQueue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		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xReceivedValue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portTICK_RATE_MS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xStatus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pdPASS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print the data received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from a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sequence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65254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148" y="204537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large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31" y="1447800"/>
            <a:ext cx="8839200" cy="54102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efficient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data itself into and out of the queue byte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byte, when the size of the data being stored in the queue is large.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preferable to use the queue to transfer points to the data.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in both processing time and the amount of RAM required to create the queue.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when queuing pointers, extreme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must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8663" y="216568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1736557"/>
            <a:ext cx="8839200" cy="32926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using shared memory – In most RTOS all memory is available to all processes (in Linux – each process has its own memory space).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global shared memory space can be used to share information 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on when the data came in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protected by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11653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of the RAM being pointed to is clearly defined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tasks share memory via a pointer, they do not modify its contents simultaneously, or take any other action that cause the memory contents invalid 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only the sending task is permitted to access the memory until a pointer to the memory has been queued, and only the receiving task is permitted to access the memory after the pointer has been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04148" y="204537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large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95" y="14478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RAM being pointed to remains valid.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memory being pointed to was allocated dynamically, exactly one task be responsible for freeing the memory.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task should attempt to access the memory after it has been freed.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should never be used to access data that has been allocated on a task stack. The data will not be valid after the stack frame has changed.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large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8663" y="216568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57663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more elegant solution.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Data Structure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timing can be managed (FIFO/FILO)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itself from multiple accesses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synchronization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Queue: Task-to-task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queue manages the data it contains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send data to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receive data from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means to block on a queue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task priorities when writing to and reading from a queue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– data storage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" y="1447800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can hold a finite number of fixed size data items.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used as FIFO buffers where data is written to the end of the queue and removed from.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possible to write to the front of a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data to a queue causes a byte-for-byte copy of the data to be stored in the queue itself.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a queue causes the copy of the data to be removed from the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568" y="1494840"/>
            <a:ext cx="8229600" cy="195421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are objects in their own right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owned by or assigned to any particular task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tasks can write to the same queue and any number of tasks can read from the same queue.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common to have multiple writers,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very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to have multiple readers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5390" y="96253"/>
            <a:ext cx="457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an Object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Reads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23473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optionally specify a ‘block’ time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time that the task should be kept in the Blocked state to wait for data to be available from the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automatically moved to the Ready state when another task or interrupt places data into the queue.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be moved automatically from the Blocked state to the Ready state if the specified block time expires before data becomes available.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Reads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task will be unblocked when data becomes available.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can have multiple readers.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for a single queue to have more than one task blocked on it waiting for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that is unblocked will always be the highest priority task that is waiting for data.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blocked tasks have equal priority, the task that has been waiting for data the longest will be unblocked.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on Queue Writes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8" y="1780674"/>
            <a:ext cx="8839200" cy="5410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optionally specify 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‘block’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when writing to a queue.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time that task should be held in the Blocked state to wait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available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Development">
  <a:themeElements>
    <a:clrScheme name="BYU-Idaho">
      <a:dk1>
        <a:srgbClr val="283D5E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A8B1B4"/>
      </a:accent2>
      <a:accent3>
        <a:srgbClr val="95ADD3"/>
      </a:accent3>
      <a:accent4>
        <a:srgbClr val="DADADA"/>
      </a:accent4>
      <a:accent5>
        <a:srgbClr val="E1E4E5"/>
      </a:accent5>
      <a:accent6>
        <a:srgbClr val="B7BBBD"/>
      </a:accent6>
      <a:hlink>
        <a:srgbClr val="CACFD1"/>
      </a:hlink>
      <a:folHlink>
        <a:srgbClr val="CACFD1"/>
      </a:folHlink>
    </a:clrScheme>
    <a:fontScheme name="BYU-Idaho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1242</Words>
  <Application>Microsoft Office PowerPoint</Application>
  <PresentationFormat>On-screen Show (4:3)</PresentationFormat>
  <Paragraphs>151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Galliard BT</vt:lpstr>
      <vt:lpstr>Courier New</vt:lpstr>
      <vt:lpstr>Times New Roman</vt:lpstr>
      <vt:lpstr>SoftwareDevelopment</vt:lpstr>
      <vt:lpstr>Embedded Systems</vt:lpstr>
      <vt:lpstr>Interprocess Communication</vt:lpstr>
      <vt:lpstr>Interprocess Communication</vt:lpstr>
      <vt:lpstr>Queue: Task-to-task communication</vt:lpstr>
      <vt:lpstr>Queue Characteristics – data storage</vt:lpstr>
      <vt:lpstr>PowerPoint Presentation</vt:lpstr>
      <vt:lpstr>Blocking on Queue Reads </vt:lpstr>
      <vt:lpstr>Blocking on Queue Reads </vt:lpstr>
      <vt:lpstr>Blocking on Queue Writes</vt:lpstr>
      <vt:lpstr>Blocking on Queue Writes</vt:lpstr>
      <vt:lpstr>Using a Queue</vt:lpstr>
      <vt:lpstr>Creating a Queue</vt:lpstr>
      <vt:lpstr>Writing to a Queue</vt:lpstr>
      <vt:lpstr>Reading from the Queue</vt:lpstr>
      <vt:lpstr>Other Useful Functions</vt:lpstr>
      <vt:lpstr>Blocking when receiving from a queue</vt:lpstr>
      <vt:lpstr>Blocking when receiving from a queue</vt:lpstr>
      <vt:lpstr>Execution sequence</vt:lpstr>
      <vt:lpstr>Working with large data</vt:lpstr>
      <vt:lpstr>Working with large data</vt:lpstr>
      <vt:lpstr>Working with large data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Helfrich</dc:creator>
  <cp:lastModifiedBy>Grimmett, Richard</cp:lastModifiedBy>
  <cp:revision>148</cp:revision>
  <dcterms:created xsi:type="dcterms:W3CDTF">2006-08-16T21:35:30Z</dcterms:created>
  <dcterms:modified xsi:type="dcterms:W3CDTF">2018-09-21T16:45:50Z</dcterms:modified>
</cp:coreProperties>
</file>