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0" r:id="rId2"/>
  </p:sldMasterIdLst>
  <p:notesMasterIdLst>
    <p:notesMasterId r:id="rId46"/>
  </p:notesMasterIdLst>
  <p:handoutMasterIdLst>
    <p:handoutMasterId r:id="rId47"/>
  </p:handoutMasterIdLst>
  <p:sldIdLst>
    <p:sldId id="306" r:id="rId3"/>
    <p:sldId id="307" r:id="rId4"/>
    <p:sldId id="358" r:id="rId5"/>
    <p:sldId id="308" r:id="rId6"/>
    <p:sldId id="310" r:id="rId7"/>
    <p:sldId id="359" r:id="rId8"/>
    <p:sldId id="315" r:id="rId9"/>
    <p:sldId id="316" r:id="rId10"/>
    <p:sldId id="360" r:id="rId11"/>
    <p:sldId id="318" r:id="rId12"/>
    <p:sldId id="361" r:id="rId13"/>
    <p:sldId id="320" r:id="rId14"/>
    <p:sldId id="363" r:id="rId15"/>
    <p:sldId id="365" r:id="rId16"/>
    <p:sldId id="364" r:id="rId17"/>
    <p:sldId id="370" r:id="rId18"/>
    <p:sldId id="366" r:id="rId19"/>
    <p:sldId id="362" r:id="rId20"/>
    <p:sldId id="367" r:id="rId21"/>
    <p:sldId id="368" r:id="rId22"/>
    <p:sldId id="369" r:id="rId23"/>
    <p:sldId id="371" r:id="rId24"/>
    <p:sldId id="372" r:id="rId25"/>
    <p:sldId id="314" r:id="rId26"/>
    <p:sldId id="322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7D0"/>
    <a:srgbClr val="EFFC46"/>
    <a:srgbClr val="DDE0BC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DD0962-8872-4866-8C5F-6A210BE7B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F6D4-4816-4A12-BF3B-4D3AE58F3F39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01F6-8DCD-4569-844A-31D45CC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B7ED9FEA-DDE9-48DA-A89E-17E9C75CA282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Look up analog ref</a:t>
            </a:r>
          </a:p>
        </p:txBody>
      </p:sp>
    </p:spTree>
    <p:extLst>
      <p:ext uri="{BB962C8B-B14F-4D97-AF65-F5344CB8AC3E}">
        <p14:creationId xmlns:p14="http://schemas.microsoft.com/office/powerpoint/2010/main" val="345076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42FD9F-36C0-436A-9484-FA664D5AD46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8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4B84DA-C32F-490D-90A3-F64B2999E0B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87FEA5-62F0-4B76-BE39-4336633C1E8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2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25A538-47C1-4EB7-848A-53F2C4EE2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ABE7-B847-4D08-A6B2-DEE2256BB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01EAF-C3E2-4F10-BC58-49AF7E3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01321-E4AA-45CE-879F-953958A92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42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EAF79-ECDD-4370-A004-6576C156C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0813" cy="11414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0813" cy="441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22B71-3CE8-48E7-80E4-480E0ED56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2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8E6D9-2B2F-4A56-8742-326E84810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63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084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52600"/>
            <a:ext cx="38100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445D8-1C2F-4DAC-8FC1-70F219CA2A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43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0BA1B-6AF6-4FD7-8988-ABA6ACCE9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4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F0BE7-9B2C-425A-B55C-DC2AA548B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2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4B97-5F82-4A3A-ABCC-6E65BA03A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2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0AC2-BFBD-4644-81B2-8D0267B3D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DF08-F0CC-45DA-A9FC-39465EF8E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95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1A0E7-A4ED-43B0-AB5A-1432A0163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993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943C-C19A-4628-8DA3-6FF1D7F93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16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4AA75-C7C0-4979-8E76-FB7E9AF2A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7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D6B62-C796-41E8-B77C-87ECA7F0E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1E7B0-6CE7-40E7-89FC-DDBECA32D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A4C4D-9964-46C0-AE48-9214AECFC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7E20-AAE0-446B-B85D-56262CAE9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0309-F5D9-4AAA-A9CA-A066D2074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F2C0-F591-4601-BA09-7D25FA268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9E34-42A3-4F6B-839E-52C297BE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creativecommons.org/licenses/by-sa/3.0/u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5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89B6F59-608B-435B-B3D6-5B5173A3E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0813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6370638"/>
            <a:ext cx="45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</a:defRPr>
            </a:lvl1pPr>
          </a:lstStyle>
          <a:p>
            <a:pPr defTabSz="457200"/>
            <a:fld id="{E1006328-F6AF-4C18-A15B-8370BE794EB0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030" name="Group 5"/>
          <p:cNvGrpSpPr>
            <a:grpSpLocks/>
          </p:cNvGrpSpPr>
          <p:nvPr userDrawn="1"/>
        </p:nvGrpSpPr>
        <p:grpSpPr bwMode="auto">
          <a:xfrm>
            <a:off x="1885950" y="6297613"/>
            <a:ext cx="5476875" cy="488950"/>
            <a:chOff x="1885950" y="6164473"/>
            <a:chExt cx="5476875" cy="488738"/>
          </a:xfrm>
        </p:grpSpPr>
        <p:sp>
          <p:nvSpPr>
            <p:cNvPr id="1031" name="Rectangle 1"/>
            <p:cNvSpPr>
              <a:spLocks noChangeArrowheads="1"/>
            </p:cNvSpPr>
            <p:nvPr userDrawn="1"/>
          </p:nvSpPr>
          <p:spPr bwMode="auto">
            <a:xfrm>
              <a:off x="1885950" y="6237713"/>
              <a:ext cx="5476875" cy="4154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900" u="sng" smtClean="0">
                  <a:solidFill>
                    <a:srgbClr val="4374B7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  <a:hlinkClick r:id="rId14"/>
                </a:rPr>
                <a:t> </a:t>
              </a:r>
              <a:r>
                <a:rPr lang="en-US" altLang="en-US" sz="2400" u="sng" smtClean="0">
                  <a:solidFill>
                    <a:srgbClr val="4374B7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</a:rPr>
                <a:t> </a:t>
              </a:r>
              <a:r>
                <a:rPr lang="en-US" altLang="en-US" sz="900" u="sng" smtClean="0">
                  <a:solidFill>
                    <a:srgbClr val="4374B7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</a:rPr>
                <a:t>                         </a:t>
              </a:r>
              <a:r>
                <a:rPr lang="en-US" altLang="en-US" sz="700" u="sng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/>
              </a:r>
              <a:br>
                <a:rPr lang="en-US" altLang="en-US" sz="700" u="sng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</a:br>
              <a:r>
                <a:rPr lang="en-US" altLang="en-US" sz="900" u="sng" smtClean="0">
                  <a:solidFill>
                    <a:srgbClr val="000000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</a:rPr>
                <a:t>This work is licensed under a </a:t>
              </a:r>
              <a:r>
                <a:rPr lang="en-US" altLang="en-US" sz="900" u="sng" smtClean="0">
                  <a:solidFill>
                    <a:srgbClr val="4374B7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  <a:hlinkClick r:id="rId14"/>
                </a:rPr>
                <a:t>Creative Commons Attribution-ShareAlike 3.0 United States License</a:t>
              </a:r>
              <a:r>
                <a:rPr lang="en-US" altLang="en-US" sz="900" u="sng" smtClean="0">
                  <a:solidFill>
                    <a:srgbClr val="000000"/>
                  </a:solidFill>
                  <a:latin typeface="Helvetica Neue"/>
                  <a:ea typeface="MS PGothic" panose="020B0600070205080204" pitchFamily="34" charset="-128"/>
                  <a:cs typeface="Arial" panose="020B0604020202020204" pitchFamily="34" charset="0"/>
                </a:rPr>
                <a:t>.</a:t>
              </a:r>
              <a:r>
                <a:rPr lang="en-US" altLang="en-US" sz="700" u="sng" smtClean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endParaRPr lang="en-US" altLang="en-US" sz="900" u="sng" smtClean="0">
                <a:solidFill>
                  <a:srgbClr val="4374B7"/>
                </a:solidFill>
                <a:latin typeface="Helvetica Neue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1032" name="Picture 2" descr="Creative Commons License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287" y="6164473"/>
              <a:ext cx="83820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68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2pPr>
      <a:lvl3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3pPr>
      <a:lvl4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4pPr>
      <a:lvl5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HelveticaNeueLT Pro 77 BdCn" charset="0"/>
          <a:ea typeface="Osaka" charset="0"/>
          <a:cs typeface="Osaka" charset="0"/>
        </a:defRPr>
      </a:lvl9pPr>
    </p:titleStyle>
    <p:bodyStyle>
      <a:lvl1pPr marL="342900" indent="-342900" algn="l" defTabSz="457200" rtl="0" fontAlgn="base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HelveticaNeueLT Pro 57 Cn" charset="0"/>
          <a:ea typeface="+mn-ea"/>
          <a:cs typeface="+mn-cs"/>
        </a:defRPr>
      </a:lvl2pPr>
      <a:lvl3pPr marL="1143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HelveticaNeueLT Pro 57 C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FFFFFF"/>
                </a:solidFill>
                <a:latin typeface="+mn-lt"/>
              </a:rPr>
              <a:t>ECEN 361</a:t>
            </a:r>
            <a:endParaRPr lang="en-US" sz="4800" dirty="0">
              <a:solidFill>
                <a:srgbClr val="FFFFFF"/>
              </a:solidFill>
              <a:latin typeface="+mn-lt"/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  <a:latin typeface="+mn-lt"/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>
                <a:latin typeface="+mn-lt"/>
              </a:rPr>
              <a:t>Lecture 3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– </a:t>
            </a:r>
            <a:r>
              <a:rPr lang="en-US" sz="3200" dirty="0" smtClean="0">
                <a:latin typeface="+mn-lt"/>
              </a:rPr>
              <a:t>Interfaces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524000" y="3657600"/>
            <a:ext cx="1447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072" y="1676400"/>
            <a:ext cx="78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3.3 Volts and are given 5?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5 Volts and are give 3.3?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195350" y="3962400"/>
            <a:ext cx="7207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222"/>
          <p:cNvGrpSpPr>
            <a:grpSpLocks/>
          </p:cNvGrpSpPr>
          <p:nvPr/>
        </p:nvGrpSpPr>
        <p:grpSpPr bwMode="auto">
          <a:xfrm>
            <a:off x="4046456" y="4688207"/>
            <a:ext cx="304800" cy="381000"/>
            <a:chOff x="4272" y="3072"/>
            <a:chExt cx="192" cy="240"/>
          </a:xfrm>
        </p:grpSpPr>
        <p:sp>
          <p:nvSpPr>
            <p:cNvPr id="3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39"/>
          <p:cNvSpPr>
            <a:spLocks noChangeAspect="1"/>
          </p:cNvSpPr>
          <p:nvPr/>
        </p:nvSpPr>
        <p:spPr bwMode="auto">
          <a:xfrm>
            <a:off x="2119150" y="3962400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"/>
          <p:cNvSpPr>
            <a:spLocks noChangeAspect="1"/>
          </p:cNvSpPr>
          <p:nvPr/>
        </p:nvSpPr>
        <p:spPr bwMode="auto">
          <a:xfrm rot="16200000">
            <a:off x="3741656" y="3581400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206"/>
          <p:cNvGrpSpPr>
            <a:grpSpLocks/>
          </p:cNvGrpSpPr>
          <p:nvPr/>
        </p:nvGrpSpPr>
        <p:grpSpPr bwMode="auto">
          <a:xfrm>
            <a:off x="4046456" y="3962400"/>
            <a:ext cx="304800" cy="762000"/>
            <a:chOff x="4224" y="2400"/>
            <a:chExt cx="192" cy="480"/>
          </a:xfrm>
        </p:grpSpPr>
        <p:sp>
          <p:nvSpPr>
            <p:cNvPr id="43" name="Oval 20"/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44" name="Line 21"/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2"/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3"/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4"/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5"/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22"/>
          <p:cNvGrpSpPr>
            <a:grpSpLocks/>
          </p:cNvGrpSpPr>
          <p:nvPr/>
        </p:nvGrpSpPr>
        <p:grpSpPr bwMode="auto">
          <a:xfrm>
            <a:off x="2039774" y="4717778"/>
            <a:ext cx="304800" cy="381000"/>
            <a:chOff x="4272" y="3072"/>
            <a:chExt cx="192" cy="240"/>
          </a:xfrm>
        </p:grpSpPr>
        <p:sp>
          <p:nvSpPr>
            <p:cNvPr id="5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6" name="Straight Connector 55"/>
          <p:cNvCxnSpPr/>
          <p:nvPr/>
        </p:nvCxnSpPr>
        <p:spPr bwMode="auto">
          <a:xfrm flipH="1">
            <a:off x="2916074" y="3962399"/>
            <a:ext cx="5207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Freeform 30"/>
          <p:cNvSpPr>
            <a:spLocks noChangeAspect="1"/>
          </p:cNvSpPr>
          <p:nvPr/>
        </p:nvSpPr>
        <p:spPr bwMode="auto">
          <a:xfrm>
            <a:off x="3268795" y="3962400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222"/>
          <p:cNvGrpSpPr>
            <a:grpSpLocks/>
          </p:cNvGrpSpPr>
          <p:nvPr/>
        </p:nvGrpSpPr>
        <p:grpSpPr bwMode="auto">
          <a:xfrm>
            <a:off x="3190163" y="4717778"/>
            <a:ext cx="304800" cy="381000"/>
            <a:chOff x="4272" y="3072"/>
            <a:chExt cx="192" cy="240"/>
          </a:xfrm>
        </p:grpSpPr>
        <p:sp>
          <p:nvSpPr>
            <p:cNvPr id="58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9" y="3529012"/>
            <a:ext cx="2695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514600"/>
            <a:ext cx="78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input voltage?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3.3 Volts and are given 5?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5 Volts and are give 3.3?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MSP432 – 5 Volts input will damage the part!</a:t>
            </a:r>
          </a:p>
        </p:txBody>
      </p:sp>
    </p:spTree>
    <p:extLst>
      <p:ext uri="{BB962C8B-B14F-4D97-AF65-F5344CB8AC3E}">
        <p14:creationId xmlns:p14="http://schemas.microsoft.com/office/powerpoint/2010/main" val="9452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072" y="1676400"/>
            <a:ext cx="78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3.3 Volts and are given 5?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need 5 Volts and are give 3.3?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8-channel Bi-directional Logic Level Converter - TXB0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93678"/>
            <a:ext cx="4289425" cy="32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7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048000"/>
            <a:ext cx="78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Software perspective we can either use a low level or a high level driver to configure and access the hardware.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8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910512" cy="41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386762" cy="44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662987" cy="49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5591175" cy="50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7852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input synchronous or asynchronous?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– We will read a value at a specific time in the program.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– We can either poll or use an interrupt.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 - Synchronous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453437" cy="442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6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4695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Accessing the Processor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072" y="1676400"/>
            <a:ext cx="71339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get information in/out of 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is Digital – 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is Analog – A continuous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might come synchronously or asynchronously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that information comes in the form of Standard Communications Busses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I2C/SPI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Bluetooth/WIFI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63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 - Synchronous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615362" cy="44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 - Synchronous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GPIOPinTypeGPIOInput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(GPIO_PORTA_BASE, GPIO_PIN_2);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GPIOPinTypeGPIOInput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(GPIO_PORTA_BASE, GPIO_PIN_3);</a:t>
            </a:r>
          </a:p>
        </p:txBody>
      </p:sp>
    </p:spTree>
    <p:extLst>
      <p:ext uri="{BB962C8B-B14F-4D97-AF65-F5344CB8AC3E}">
        <p14:creationId xmlns:p14="http://schemas.microsoft.com/office/powerpoint/2010/main" val="47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3810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 – Asynchronous using Polling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Polling loop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90800" y="2209800"/>
            <a:ext cx="4504759" cy="452431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&lt;msp430.h&gt;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WDTCTL = WDTPW + WDTHOLD;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// Stop watchdog timer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P1DIR |= 0x01;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P1.0 to output direction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// Test P1.3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((BIT3 &amp; P1IN))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P1OUT |= 0x01;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P1.3 set, set P1.0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P1OUT &amp;= ~0x01;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else reset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5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8600" y="1600200"/>
            <a:ext cx="8763000" cy="510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0" y="3810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Input – Asynchronous using Interrupts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Board_initGeneral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Board_initGPIO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Board_initUART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GPIO_write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(Board_LED0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Board_LED_ON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"Starting the GPIO Interrupt example\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nSystem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provider is set"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to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SysMin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. Halt the target to view any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SysMin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contents in"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ROV.\n"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System_flush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install Button callback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GPIO_setCallback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(Board_BUTTON0, gpioButtonFxn0);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Enable interrupts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GPIO_enableInt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(Board_BUTTON0);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(Board_BUTTON0 != Board_BUTTON1)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install Button callback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GPIO_setCallback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(Board_BUTTON1, gpioButtonFxn1);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GPIO_enableInt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(Board_BUTTON1);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Start BIOS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BIOS_start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45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I/O - Standard Communications Busses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098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in the form of Standard Communications Busses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/Bluetooth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2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Data Transmission Tree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981200" y="2133600"/>
            <a:ext cx="472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Data Transmission</a:t>
            </a:r>
          </a:p>
        </p:txBody>
      </p:sp>
      <p:sp>
        <p:nvSpPr>
          <p:cNvPr id="727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0" y="3276600"/>
            <a:ext cx="2819400" cy="8382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sz="2400" smtClean="0">
                <a:solidFill>
                  <a:schemeClr val="bg2"/>
                </a:solidFill>
                <a:ea typeface="+mn-ea"/>
              </a:rPr>
              <a:t>Parallel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648200" y="33528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defRPr/>
            </a:pPr>
            <a:r>
              <a:rPr lang="en-US" sz="240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Serial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971800" y="47244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defRPr/>
            </a:pPr>
            <a:r>
              <a:rPr lang="en-US" sz="240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Synchronous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096000" y="47244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defRPr/>
            </a:pPr>
            <a:r>
              <a:rPr lang="en-US" sz="2400">
                <a:solidFill>
                  <a:schemeClr val="bg2"/>
                </a:solidFill>
                <a:latin typeface="Times New Roman" charset="0"/>
                <a:ea typeface="ＭＳ Ｐゴシック" charset="0"/>
              </a:rPr>
              <a:t>Asynchronous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2209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60960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4876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7162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Parallel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1"/>
            <a:ext cx="8229600" cy="2362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Data is sent and received more than one bit at a time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Transmission on multiple wires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0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Parallel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7724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ea typeface="+mn-ea"/>
              </a:rPr>
              <a:t>Many lines of communication, synchronized bursts of data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83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1600200" y="2819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828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209800" y="2819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3622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3200400" y="2819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429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810000" y="2819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962400" y="2819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191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572000" y="2819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4724400" y="2819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953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334000" y="2819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5486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38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V="1">
            <a:off x="15240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17526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1336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286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V="1">
            <a:off x="3124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3528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7338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V="1">
            <a:off x="3886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48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4958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4648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48768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52578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4102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838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V="1">
            <a:off x="15240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1752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2133600" y="4343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2860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1242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33528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733800" y="4343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8862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41148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4495800" y="4343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 flipV="1">
            <a:off x="46482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48768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5257800" y="4343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54102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830263" y="5556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 flipV="1">
            <a:off x="15240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>
            <a:off x="17526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2133600" y="5105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2278063" y="5556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 flipV="1">
            <a:off x="31242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33528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>
            <a:off x="3733800" y="5105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 flipV="1">
            <a:off x="38862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41148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4495800" y="5105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 flipV="1">
            <a:off x="46482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48768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>
            <a:off x="5257800" y="5105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>
            <a:off x="5402263" y="55562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>
            <a:off x="838200" y="3581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 flipV="1">
            <a:off x="6781800" y="3581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830263" y="616585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 flipH="1" flipV="1">
            <a:off x="6621463" y="608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 flipH="1">
            <a:off x="6621463" y="61658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3100388" y="61261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Time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433388" y="5516563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Transmitter</a:t>
            </a:r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6300788" y="55165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0761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Endianness, how it relates to communication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Big Endian- MSB first, less significant bytes in descending order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Little Endian- MSB last, data in ascending order</a:t>
            </a: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Endian type determines how the data is interpreted, and how it should be sent in both serial and parallel communication.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5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Serial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1"/>
            <a:ext cx="8229600" cy="2667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Data is sent and received one bit at a time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Transmission on single wire*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9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SP432p401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104509" cy="50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6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Serial Communication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ea typeface="+mn-ea"/>
              </a:rPr>
              <a:t>One line of communication, long string of data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62000" y="5638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336925" y="5675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Time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 flipV="1">
            <a:off x="8001000" y="5562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8001000" y="5638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7620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5240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7526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133600" y="4114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2860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1242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3352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733800" y="4114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38862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114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495800" y="4114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46482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876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5257800" y="4114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5410200" y="4876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3184525" y="49133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0140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033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Why Serial?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6200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Fewer wires translates to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Lower cost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4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Simpler set-up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28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34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– Synchronous Serial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2369655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Sender and receiver have their clocks synchronized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Transmissions occur at specified intervals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Advantage</a:t>
            </a:r>
            <a:r>
              <a:rPr lang="en-US" dirty="0" smtClean="0"/>
              <a:t> – </a:t>
            </a:r>
            <a:r>
              <a:rPr lang="en-US" dirty="0" smtClean="0">
                <a:ea typeface="+mn-ea"/>
              </a:rPr>
              <a:t>Faster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7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– Serial Asynchronous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Devices are not synchronized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Transmissions happen at unpredicted intervals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Advantages</a:t>
            </a:r>
            <a:endParaRPr lang="en-US" dirty="0"/>
          </a:p>
          <a:p>
            <a:pPr lvl="1" eaLnBrk="1" hangingPunct="1">
              <a:buFontTx/>
              <a:buChar char="-"/>
              <a:defRPr/>
            </a:pPr>
            <a:r>
              <a:rPr lang="en-US" dirty="0" smtClean="0">
                <a:ea typeface="+mn-ea"/>
              </a:rPr>
              <a:t>Simpler</a:t>
            </a:r>
          </a:p>
          <a:p>
            <a:pPr lvl="1" eaLnBrk="1" hangingPunct="1">
              <a:buFontTx/>
              <a:buChar char="-"/>
              <a:defRPr/>
            </a:pPr>
            <a:r>
              <a:rPr lang="en-US" dirty="0" smtClean="0">
                <a:ea typeface="+mn-ea"/>
              </a:rPr>
              <a:t>More robust</a:t>
            </a:r>
          </a:p>
          <a:p>
            <a:pPr lvl="1" eaLnBrk="1" hangingPunct="1">
              <a:buFontTx/>
              <a:buChar char="-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98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</a:t>
            </a:r>
          </a:p>
        </p:txBody>
      </p:sp>
      <p:sp>
        <p:nvSpPr>
          <p:cNvPr id="78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1"/>
            <a:ext cx="8229600" cy="2362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Both synchronous and asynchronous must have agreed upon bit transfer rate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Digital I/O - Why Asynchronous?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696200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Disadvantage:</a:t>
            </a:r>
          </a:p>
          <a:p>
            <a:pPr marL="457200" lvl="1" indent="0" eaLnBrk="1" hangingPunct="1">
              <a:buNone/>
              <a:defRPr/>
            </a:pPr>
            <a:r>
              <a:rPr lang="en-US" dirty="0" smtClean="0">
                <a:ea typeface="+mn-ea"/>
              </a:rPr>
              <a:t>- </a:t>
            </a:r>
            <a:r>
              <a:rPr lang="en-US" sz="2400" dirty="0" smtClean="0">
                <a:ea typeface="+mn-ea"/>
              </a:rPr>
              <a:t>Slower due to overhead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Advantages: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smtClean="0">
                <a:ea typeface="+mn-ea"/>
              </a:rPr>
              <a:t>- Simpler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smtClean="0">
                <a:ea typeface="+mn-ea"/>
              </a:rPr>
              <a:t>- Cheaper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smtClean="0">
                <a:ea typeface="+mn-ea"/>
              </a:rPr>
              <a:t>- Information can be sent when ready</a:t>
            </a:r>
          </a:p>
        </p:txBody>
      </p:sp>
    </p:spTree>
    <p:extLst>
      <p:ext uri="{BB962C8B-B14F-4D97-AF65-F5344CB8AC3E}">
        <p14:creationId xmlns:p14="http://schemas.microsoft.com/office/powerpoint/2010/main" val="33277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FYI Term: </a:t>
            </a:r>
            <a:r>
              <a:rPr lang="ja-JP" altLang="en-US" smtClean="0">
                <a:latin typeface="Arial" panose="020B0604020202020204" pitchFamily="34" charset="0"/>
              </a:rPr>
              <a:t>“</a:t>
            </a:r>
            <a:r>
              <a:rPr lang="en-US" altLang="ja-JP" smtClean="0"/>
              <a:t>UART</a:t>
            </a:r>
            <a:r>
              <a:rPr lang="ja-JP" altLang="en-US" smtClean="0">
                <a:latin typeface="Arial" panose="020B0604020202020204" pitchFamily="34" charset="0"/>
              </a:rPr>
              <a:t>”</a:t>
            </a:r>
            <a:endParaRPr lang="en-US" altLang="en-US" smtClean="0"/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6691" y="2209800"/>
            <a:ext cx="4038600" cy="4525963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dirty="0" smtClean="0">
                <a:ea typeface="+mn-ea"/>
              </a:rPr>
              <a:t>Universal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dirty="0" smtClean="0">
                <a:ea typeface="+mn-ea"/>
              </a:rPr>
              <a:t>Asynchronous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dirty="0" smtClean="0">
                <a:ea typeface="+mn-ea"/>
              </a:rPr>
              <a:t>Receiver-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dirty="0" smtClean="0">
                <a:ea typeface="+mn-ea"/>
              </a:rPr>
              <a:t>Transmitter</a:t>
            </a:r>
          </a:p>
        </p:txBody>
      </p:sp>
      <p:sp>
        <p:nvSpPr>
          <p:cNvPr id="809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332037"/>
            <a:ext cx="4038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ja-JP" altLang="en-US" dirty="0" smtClean="0">
                <a:latin typeface="Arial" panose="020B0604020202020204" pitchFamily="34" charset="0"/>
              </a:rPr>
              <a:t>“</a:t>
            </a:r>
            <a:r>
              <a:rPr lang="en-US" altLang="ja-JP" dirty="0" smtClean="0"/>
              <a:t>…a computer component that handles asynchronous serial communication.</a:t>
            </a:r>
            <a:r>
              <a:rPr lang="ja-JP" altLang="en-US" dirty="0" smtClean="0">
                <a:latin typeface="Arial" panose="020B0604020202020204" pitchFamily="34" charset="0"/>
              </a:rPr>
              <a:t>”</a:t>
            </a:r>
            <a:endParaRPr lang="en-US" altLang="ja-JP" dirty="0" smtClean="0"/>
          </a:p>
          <a:p>
            <a:pPr eaLnBrk="1" hangingPunct="1"/>
            <a:endParaRPr lang="en-US" altLang="en-US" dirty="0" smtClean="0"/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www.webopedia.com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C:\Documents and Settings\Brad Butcher\Desktop\Start, Stop, &amp; Parity B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7272"/>
          <a:stretch>
            <a:fillRect/>
          </a:stretch>
        </p:blipFill>
        <p:spPr bwMode="auto">
          <a:xfrm>
            <a:off x="0" y="1524000"/>
            <a:ext cx="91440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5140" y="609600"/>
            <a:ext cx="141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C:\Documents and Settings\Brad Butcher\Desktop\pulse t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3333"/>
          <a:stretch>
            <a:fillRect/>
          </a:stretch>
        </p:blipFill>
        <p:spPr bwMode="auto">
          <a:xfrm>
            <a:off x="34565" y="14478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65140" y="609600"/>
            <a:ext cx="141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Definitions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800" smtClean="0">
                <a:ea typeface="+mn-ea"/>
              </a:rPr>
              <a:t>Start Bit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Signals the beginning of the data word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A low bit after a series of high bits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800" smtClean="0">
                <a:ea typeface="+mn-ea"/>
              </a:rPr>
              <a:t>Data Bits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The meat of the transmission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Usually 7 or 8 bits</a:t>
            </a:r>
          </a:p>
        </p:txBody>
      </p:sp>
    </p:spTree>
    <p:extLst>
      <p:ext uri="{BB962C8B-B14F-4D97-AF65-F5344CB8AC3E}">
        <p14:creationId xmlns:p14="http://schemas.microsoft.com/office/powerpoint/2010/main" val="25710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Digital I/O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072" y="1676400"/>
            <a:ext cx="78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signals are either On or Off – Or are they?</a:t>
            </a:r>
          </a:p>
          <a:p>
            <a:endParaRPr lang="en-US" sz="2800" dirty="0"/>
          </a:p>
          <a:p>
            <a:r>
              <a:rPr lang="en-US" sz="2800" dirty="0" smtClean="0"/>
              <a:t>What does On mean?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Voltage – 5 Volts? 3.3 Volts? 1.8 Volts?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Current – How much current?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95600" y="4495800"/>
            <a:ext cx="1447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43400" y="4784943"/>
            <a:ext cx="129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222"/>
          <p:cNvGrpSpPr>
            <a:grpSpLocks/>
          </p:cNvGrpSpPr>
          <p:nvPr/>
        </p:nvGrpSpPr>
        <p:grpSpPr bwMode="auto">
          <a:xfrm>
            <a:off x="5478544" y="5562151"/>
            <a:ext cx="304800" cy="381000"/>
            <a:chOff x="4272" y="3072"/>
            <a:chExt cx="192" cy="240"/>
          </a:xfrm>
        </p:grpSpPr>
        <p:sp>
          <p:nvSpPr>
            <p:cNvPr id="8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5554744" y="4784943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"/>
          <p:cNvSpPr>
            <a:spLocks noChangeAspect="1"/>
          </p:cNvSpPr>
          <p:nvPr/>
        </p:nvSpPr>
        <p:spPr bwMode="auto">
          <a:xfrm rot="16200000">
            <a:off x="3924300" y="4403944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206"/>
          <p:cNvGrpSpPr>
            <a:grpSpLocks/>
          </p:cNvGrpSpPr>
          <p:nvPr/>
        </p:nvGrpSpPr>
        <p:grpSpPr bwMode="auto">
          <a:xfrm>
            <a:off x="3467100" y="4784943"/>
            <a:ext cx="304800" cy="762000"/>
            <a:chOff x="4224" y="2400"/>
            <a:chExt cx="192" cy="480"/>
          </a:xfrm>
        </p:grpSpPr>
        <p:sp>
          <p:nvSpPr>
            <p:cNvPr id="17" name="Oval 20"/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8" name="Line 21"/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2"/>
          <p:cNvGrpSpPr>
            <a:grpSpLocks/>
          </p:cNvGrpSpPr>
          <p:nvPr/>
        </p:nvGrpSpPr>
        <p:grpSpPr bwMode="auto">
          <a:xfrm>
            <a:off x="3467100" y="5524051"/>
            <a:ext cx="304800" cy="381000"/>
            <a:chOff x="4272" y="3072"/>
            <a:chExt cx="192" cy="240"/>
          </a:xfrm>
        </p:grpSpPr>
        <p:sp>
          <p:nvSpPr>
            <p:cNvPr id="2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66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Definitions Continued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800" smtClean="0">
                <a:ea typeface="+mn-ea"/>
              </a:rPr>
              <a:t>Parity Bit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An error check bit placed after the data bits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Can be high or low depending on whether odd parity or even parity is specified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800" smtClean="0">
                <a:ea typeface="+mn-ea"/>
              </a:rPr>
              <a:t>Stop Bit/s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One or two high bits that signal the end or the data word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800" smtClean="0">
                <a:ea typeface="+mn-ea"/>
              </a:rPr>
              <a:t>Data Word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smtClean="0">
                <a:ea typeface="+mn-ea"/>
              </a:rPr>
              <a:t>Start Bit, Data Bits, Parity Bit, &amp; Stop Bit/s</a:t>
            </a:r>
          </a:p>
        </p:txBody>
      </p:sp>
    </p:spTree>
    <p:extLst>
      <p:ext uri="{BB962C8B-B14F-4D97-AF65-F5344CB8AC3E}">
        <p14:creationId xmlns:p14="http://schemas.microsoft.com/office/powerpoint/2010/main" val="39468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2400" y="2971800"/>
            <a:ext cx="8077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BAUD RATE </a:t>
            </a:r>
          </a:p>
          <a:p>
            <a:pPr algn="ctr">
              <a:spcBef>
                <a:spcPct val="50000"/>
              </a:spcBef>
              <a:buFont typeface="Symbol" charset="0"/>
              <a:buChar char="¹"/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 </a:t>
            </a:r>
          </a:p>
          <a:p>
            <a:pPr algn="ctr">
              <a:spcBef>
                <a:spcPct val="50000"/>
              </a:spcBef>
              <a:buFont typeface="Symbol" charset="0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BIT RATE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5140" y="609600"/>
            <a:ext cx="141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Baud Rate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Baud Rate = bits transferred/second</a:t>
            </a:r>
          </a:p>
          <a:p>
            <a:pPr eaLnBrk="1" hangingPunct="1"/>
            <a:r>
              <a:rPr lang="en-US" altLang="en-US" smtClean="0"/>
              <a:t>baud rate INCLUDES start, stop, and parity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ja-JP" altLang="en-US" smtClean="0">
                <a:latin typeface="Arial" panose="020B0604020202020204" pitchFamily="34" charset="0"/>
              </a:rPr>
              <a:t>“</a:t>
            </a:r>
            <a:r>
              <a:rPr lang="en-US" altLang="ja-JP" smtClean="0"/>
              <a:t>bit rate</a:t>
            </a:r>
            <a:r>
              <a:rPr lang="ja-JP" altLang="en-US" smtClean="0">
                <a:latin typeface="Arial" panose="020B0604020202020204" pitchFamily="34" charset="0"/>
              </a:rPr>
              <a:t>”</a:t>
            </a:r>
            <a:r>
              <a:rPr lang="en-US" altLang="ja-JP" smtClean="0"/>
              <a:t> refers to JUST data bits transferred per second (may include parity)</a:t>
            </a:r>
          </a:p>
          <a:p>
            <a:pPr eaLnBrk="1" hangingPunct="1"/>
            <a:r>
              <a:rPr lang="en-US" altLang="en-US" smtClean="0"/>
              <a:t>baud rate &gt; bit rate</a:t>
            </a:r>
          </a:p>
        </p:txBody>
      </p:sp>
    </p:spTree>
    <p:extLst>
      <p:ext uri="{BB962C8B-B14F-4D97-AF65-F5344CB8AC3E}">
        <p14:creationId xmlns:p14="http://schemas.microsoft.com/office/powerpoint/2010/main" val="30368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Baud Rate Example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mtClean="0">
                <a:ea typeface="+mn-ea"/>
              </a:rPr>
              <a:t>Calculate baud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ea typeface="+mn-ea"/>
              </a:rPr>
              <a:t>1/bit time = 1/9.09ms = 110 baud</a:t>
            </a:r>
          </a:p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mtClean="0">
                <a:ea typeface="+mn-ea"/>
              </a:rPr>
              <a:t>Time to transmit word: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ea typeface="+mn-ea"/>
              </a:rPr>
              <a:t>(11 bits) x (9.09ms) = 0.1 s</a:t>
            </a:r>
          </a:p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mtClean="0">
                <a:ea typeface="+mn-ea"/>
              </a:rPr>
              <a:t>Word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ea typeface="+mn-ea"/>
              </a:rPr>
              <a:t>1/0.1s = 10 char/s</a:t>
            </a:r>
          </a:p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mtClean="0">
                <a:ea typeface="+mn-ea"/>
              </a:rPr>
              <a:t>Bit rate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ea typeface="+mn-ea"/>
              </a:rPr>
              <a:t>(10 char/s) x (8 bits/char) = 80 bits/s</a:t>
            </a:r>
          </a:p>
        </p:txBody>
      </p:sp>
    </p:spTree>
    <p:extLst>
      <p:ext uri="{BB962C8B-B14F-4D97-AF65-F5344CB8AC3E}">
        <p14:creationId xmlns:p14="http://schemas.microsoft.com/office/powerpoint/2010/main" val="1985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7739"/>
            <a:ext cx="78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signals are either On or Off – Or are they?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– 3.3 Volts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 – 6/20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Is this enough?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 on a short circuit?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76500" y="4191000"/>
            <a:ext cx="1447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24300" y="4480143"/>
            <a:ext cx="129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222"/>
          <p:cNvGrpSpPr>
            <a:grpSpLocks/>
          </p:cNvGrpSpPr>
          <p:nvPr/>
        </p:nvGrpSpPr>
        <p:grpSpPr bwMode="auto">
          <a:xfrm>
            <a:off x="5059444" y="5257351"/>
            <a:ext cx="304800" cy="381000"/>
            <a:chOff x="4272" y="3072"/>
            <a:chExt cx="192" cy="240"/>
          </a:xfrm>
        </p:grpSpPr>
        <p:sp>
          <p:nvSpPr>
            <p:cNvPr id="8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2"/>
          <p:cNvSpPr>
            <a:spLocks noChangeAspect="1"/>
          </p:cNvSpPr>
          <p:nvPr/>
        </p:nvSpPr>
        <p:spPr bwMode="auto">
          <a:xfrm>
            <a:off x="5135644" y="4480143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"/>
          <p:cNvSpPr>
            <a:spLocks noChangeAspect="1"/>
          </p:cNvSpPr>
          <p:nvPr/>
        </p:nvSpPr>
        <p:spPr bwMode="auto">
          <a:xfrm rot="16200000">
            <a:off x="3505200" y="4099144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206"/>
          <p:cNvGrpSpPr>
            <a:grpSpLocks/>
          </p:cNvGrpSpPr>
          <p:nvPr/>
        </p:nvGrpSpPr>
        <p:grpSpPr bwMode="auto">
          <a:xfrm>
            <a:off x="3048000" y="4480143"/>
            <a:ext cx="304800" cy="762000"/>
            <a:chOff x="4224" y="2400"/>
            <a:chExt cx="192" cy="480"/>
          </a:xfrm>
        </p:grpSpPr>
        <p:sp>
          <p:nvSpPr>
            <p:cNvPr id="17" name="Oval 20"/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8" name="Line 21"/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2"/>
          <p:cNvGrpSpPr>
            <a:grpSpLocks/>
          </p:cNvGrpSpPr>
          <p:nvPr/>
        </p:nvGrpSpPr>
        <p:grpSpPr bwMode="auto">
          <a:xfrm>
            <a:off x="3048000" y="5219251"/>
            <a:ext cx="304800" cy="381000"/>
            <a:chOff x="4272" y="3072"/>
            <a:chExt cx="192" cy="240"/>
          </a:xfrm>
        </p:grpSpPr>
        <p:sp>
          <p:nvSpPr>
            <p:cNvPr id="2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50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8110537" cy="40654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609600"/>
            <a:ext cx="3215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</a:p>
        </p:txBody>
      </p:sp>
    </p:spTree>
    <p:extLst>
      <p:ext uri="{BB962C8B-B14F-4D97-AF65-F5344CB8AC3E}">
        <p14:creationId xmlns:p14="http://schemas.microsoft.com/office/powerpoint/2010/main" val="34850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7739"/>
            <a:ext cx="78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this is not enough?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5" name="Freeform 12"/>
          <p:cNvSpPr>
            <a:spLocks noChangeAspect="1"/>
          </p:cNvSpPr>
          <p:nvPr/>
        </p:nvSpPr>
        <p:spPr bwMode="auto">
          <a:xfrm rot="16200000">
            <a:off x="2019300" y="3361497"/>
            <a:ext cx="152400" cy="762000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206"/>
          <p:cNvGrpSpPr>
            <a:grpSpLocks/>
          </p:cNvGrpSpPr>
          <p:nvPr/>
        </p:nvGrpSpPr>
        <p:grpSpPr bwMode="auto">
          <a:xfrm>
            <a:off x="1562100" y="3742496"/>
            <a:ext cx="304800" cy="762000"/>
            <a:chOff x="4224" y="2400"/>
            <a:chExt cx="192" cy="480"/>
          </a:xfrm>
        </p:grpSpPr>
        <p:sp>
          <p:nvSpPr>
            <p:cNvPr id="17" name="Oval 20"/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8" name="Line 21"/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2"/>
          <p:cNvGrpSpPr>
            <a:grpSpLocks/>
          </p:cNvGrpSpPr>
          <p:nvPr/>
        </p:nvGrpSpPr>
        <p:grpSpPr bwMode="auto">
          <a:xfrm>
            <a:off x="1562100" y="4481604"/>
            <a:ext cx="304800" cy="381000"/>
            <a:chOff x="4272" y="3072"/>
            <a:chExt cx="192" cy="240"/>
          </a:xfrm>
        </p:grpSpPr>
        <p:sp>
          <p:nvSpPr>
            <p:cNvPr id="2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57" y="2775708"/>
            <a:ext cx="5191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09600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I/O Output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a.pololu-files.com/picture/0J7351.1200.jpg?3b844d6c7153a0be5c093b9ffc3dfc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956175" cy="40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39138"/>
      </p:ext>
    </p:extLst>
  </p:cSld>
  <p:clrMapOvr>
    <a:masterClrMapping/>
  </p:clrMapOvr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arkfun Template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Office Theme">
      <a:majorFont>
        <a:latin typeface="HelveticaNeueLT Pro 77 BdCn"/>
        <a:ea typeface="Osaka"/>
        <a:cs typeface="Osaka"/>
      </a:majorFont>
      <a:minorFont>
        <a:latin typeface="HelveticaNeueLT Pro 77 BdC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dirty="0">
            <a:solidFill>
              <a:schemeClr val="tx1"/>
            </a:solidFill>
          </a:defRPr>
        </a:defPPr>
      </a:lstStyle>
    </a:spDef>
    <a:lnDef>
      <a:spPr bwMode="auto">
        <a:solidFill>
          <a:srgbClr val="00B8F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22306</TotalTime>
  <Words>995</Words>
  <Application>Microsoft Office PowerPoint</Application>
  <PresentationFormat>On-screen Show (4:3)</PresentationFormat>
  <Paragraphs>217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MS PGothic</vt:lpstr>
      <vt:lpstr>MS PGothic</vt:lpstr>
      <vt:lpstr>Arial</vt:lpstr>
      <vt:lpstr>Calibri</vt:lpstr>
      <vt:lpstr>Consolas</vt:lpstr>
      <vt:lpstr>Courier New</vt:lpstr>
      <vt:lpstr>Galliard BT</vt:lpstr>
      <vt:lpstr>Helvetica Neue</vt:lpstr>
      <vt:lpstr>HelveticaNeueLT Pro 57 Cn</vt:lpstr>
      <vt:lpstr>HelveticaNeueLT Pro 77 BdCn</vt:lpstr>
      <vt:lpstr>Osaka</vt:lpstr>
      <vt:lpstr>Symbol</vt:lpstr>
      <vt:lpstr>Tahoma</vt:lpstr>
      <vt:lpstr>Times</vt:lpstr>
      <vt:lpstr>Times New Roman</vt:lpstr>
      <vt:lpstr>Wingdings</vt:lpstr>
      <vt:lpstr>James' Default</vt:lpstr>
      <vt:lpstr>Sparkfun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I/O - Standard Communications Busses</vt:lpstr>
      <vt:lpstr>Digital I/O - Data Transmission Tree</vt:lpstr>
      <vt:lpstr>Digital I/O - Parallel</vt:lpstr>
      <vt:lpstr>Digital I/O - Parallel</vt:lpstr>
      <vt:lpstr>Endianness, how it relates to communication</vt:lpstr>
      <vt:lpstr>Digital I/O - Serial</vt:lpstr>
      <vt:lpstr>Digital I/O - Serial Communication</vt:lpstr>
      <vt:lpstr>Digital I/O - Why Serial?</vt:lpstr>
      <vt:lpstr>Digital I/O – Synchronous Serial</vt:lpstr>
      <vt:lpstr>Digital I/O – Serial Asynchronous</vt:lpstr>
      <vt:lpstr>Digital I/O</vt:lpstr>
      <vt:lpstr>Digital I/O - Why Asynchronous?</vt:lpstr>
      <vt:lpstr>FYI Term: “UART”</vt:lpstr>
      <vt:lpstr>PowerPoint Presentation</vt:lpstr>
      <vt:lpstr>PowerPoint Presentation</vt:lpstr>
      <vt:lpstr>Definitions</vt:lpstr>
      <vt:lpstr>Definitions Continued</vt:lpstr>
      <vt:lpstr>PowerPoint Presentation</vt:lpstr>
      <vt:lpstr>Baud Rate</vt:lpstr>
      <vt:lpstr>Baud Rate Example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148</cp:revision>
  <dcterms:created xsi:type="dcterms:W3CDTF">2004-08-30T22:58:14Z</dcterms:created>
  <dcterms:modified xsi:type="dcterms:W3CDTF">2018-08-04T17:28:53Z</dcterms:modified>
</cp:coreProperties>
</file>