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1"/>
  </p:notesMasterIdLst>
  <p:handoutMasterIdLst>
    <p:handoutMasterId r:id="rId32"/>
  </p:handoutMasterIdLst>
  <p:sldIdLst>
    <p:sldId id="306" r:id="rId2"/>
    <p:sldId id="307" r:id="rId3"/>
    <p:sldId id="343" r:id="rId4"/>
    <p:sldId id="344" r:id="rId5"/>
    <p:sldId id="346" r:id="rId6"/>
    <p:sldId id="348" r:id="rId7"/>
    <p:sldId id="349" r:id="rId8"/>
    <p:sldId id="350" r:id="rId9"/>
    <p:sldId id="356" r:id="rId10"/>
    <p:sldId id="378" r:id="rId11"/>
    <p:sldId id="373" r:id="rId12"/>
    <p:sldId id="379" r:id="rId13"/>
    <p:sldId id="375" r:id="rId14"/>
    <p:sldId id="376" r:id="rId15"/>
    <p:sldId id="380" r:id="rId16"/>
    <p:sldId id="381" r:id="rId17"/>
    <p:sldId id="374" r:id="rId18"/>
    <p:sldId id="382" r:id="rId19"/>
    <p:sldId id="383" r:id="rId20"/>
    <p:sldId id="384" r:id="rId21"/>
    <p:sldId id="385" r:id="rId22"/>
    <p:sldId id="387" r:id="rId23"/>
    <p:sldId id="388" r:id="rId24"/>
    <p:sldId id="389" r:id="rId25"/>
    <p:sldId id="390" r:id="rId26"/>
    <p:sldId id="391" r:id="rId27"/>
    <p:sldId id="393" r:id="rId28"/>
    <p:sldId id="394" r:id="rId29"/>
    <p:sldId id="392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C7D0"/>
    <a:srgbClr val="EFFC46"/>
    <a:srgbClr val="DDE0BC"/>
    <a:srgbClr val="96969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373" y="31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154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3DD0962-8872-4866-8C5F-6A210BE7B8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579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4F6D4-4816-4A12-BF3B-4D3AE58F3F39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A01F6-8DCD-4569-844A-31D45CCF7F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26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362200" y="381000"/>
            <a:ext cx="6781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eaLnBrk="1" hangingPunct="1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3746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" pitchFamily="18" charset="0"/>
            </a:endParaRPr>
          </a:p>
        </p:txBody>
      </p:sp>
      <p:pic>
        <p:nvPicPr>
          <p:cNvPr id="6" name="Picture 4" descr="PPTlogo copy"/>
          <p:cNvPicPr>
            <a:picLocks noChangeAspect="1" noChangeArrowheads="1"/>
          </p:cNvPicPr>
          <p:nvPr/>
        </p:nvPicPr>
        <p:blipFill>
          <a:blip r:embed="rId2" cstate="print"/>
          <a:srcRect l="667" t="868" r="601" b="2171"/>
          <a:stretch>
            <a:fillRect/>
          </a:stretch>
        </p:blipFill>
        <p:spPr bwMode="auto">
          <a:xfrm>
            <a:off x="0" y="381000"/>
            <a:ext cx="2347913" cy="106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352675" y="381000"/>
            <a:ext cx="6791325" cy="10699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2343150" y="304800"/>
            <a:ext cx="0" cy="1143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336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362200" y="381000"/>
            <a:ext cx="6781800" cy="990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336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600200"/>
            <a:ext cx="8382000" cy="4343400"/>
          </a:xfrm>
        </p:spPr>
        <p:txBody>
          <a:bodyPr/>
          <a:lstStyle>
            <a:lvl1pPr marL="0" indent="0" algn="ctr">
              <a:buFont typeface="Galliard BT" pitchFamily="18" charset="0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F25A538-47C1-4EB7-848A-53F2C4EE20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FAABE7-B847-4D08-A6B2-DEE2256BB2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457200"/>
            <a:ext cx="2171700" cy="5668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362700" cy="5668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101EAF-C3E2-4F10-BC58-49AF7E353C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230AC2-BFBD-4644-81B2-8D0267B3D7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FD6B62-C796-41E8-B77C-87ECA7F0EB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1E7B0-6CE7-40E7-89FC-DDBECA32DF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7A4C4D-9964-46C0-AE48-9214AECFC4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AC7E20-AAE0-446B-B85D-56262CAE94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D40309-F5D9-4AAA-A9CA-A066D20741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8F2C0-F591-4601-BA09-7D25FA268F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DF9E34-42A3-4F6B-839E-52C297BE48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ChangeArrowheads="1"/>
          </p:cNvSpPr>
          <p:nvPr/>
        </p:nvSpPr>
        <p:spPr bwMode="auto">
          <a:xfrm>
            <a:off x="2362200" y="381000"/>
            <a:ext cx="6781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 eaLnBrk="1" hangingPunct="1">
              <a:defRPr/>
            </a:pPr>
            <a:r>
              <a:rPr lang="en-US" sz="3600">
                <a:solidFill>
                  <a:schemeClr val="tx2"/>
                </a:solidFill>
                <a:latin typeface="Galliard BT" pitchFamily="18" charset="0"/>
              </a:rPr>
              <a:t>Click to edit Master title style</a:t>
            </a:r>
          </a:p>
        </p:txBody>
      </p:sp>
      <p:sp>
        <p:nvSpPr>
          <p:cNvPr id="142339" name="Rectangle 3"/>
          <p:cNvSpPr>
            <a:spLocks noChangeArrowheads="1"/>
          </p:cNvSpPr>
          <p:nvPr/>
        </p:nvSpPr>
        <p:spPr bwMode="auto">
          <a:xfrm>
            <a:off x="0" y="0"/>
            <a:ext cx="9144000" cy="3746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" pitchFamily="18" charset="0"/>
            </a:endParaRPr>
          </a:p>
        </p:txBody>
      </p:sp>
      <p:pic>
        <p:nvPicPr>
          <p:cNvPr id="1028" name="Picture 4" descr="PPTlogo copy"/>
          <p:cNvPicPr>
            <a:picLocks noChangeAspect="1" noChangeArrowheads="1"/>
          </p:cNvPicPr>
          <p:nvPr/>
        </p:nvPicPr>
        <p:blipFill>
          <a:blip r:embed="rId14" cstate="print"/>
          <a:srcRect l="667" t="868" r="601" b="2171"/>
          <a:stretch>
            <a:fillRect/>
          </a:stretch>
        </p:blipFill>
        <p:spPr bwMode="auto">
          <a:xfrm>
            <a:off x="0" y="381000"/>
            <a:ext cx="2347913" cy="106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2341" name="Rectangle 5"/>
          <p:cNvSpPr>
            <a:spLocks noChangeArrowheads="1"/>
          </p:cNvSpPr>
          <p:nvPr/>
        </p:nvSpPr>
        <p:spPr bwMode="auto">
          <a:xfrm>
            <a:off x="2352675" y="381000"/>
            <a:ext cx="6791325" cy="10699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2342" name="Line 6"/>
          <p:cNvSpPr>
            <a:spLocks noChangeShapeType="1"/>
          </p:cNvSpPr>
          <p:nvPr/>
        </p:nvSpPr>
        <p:spPr bwMode="auto">
          <a:xfrm>
            <a:off x="2343150" y="304800"/>
            <a:ext cx="0" cy="1143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457200"/>
            <a:ext cx="6705600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234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234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234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689B6F59-608B-435B-B3D6-5B5173A3EA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8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Galliard BT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Arial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457200" y="1981200"/>
            <a:ext cx="7467600" cy="228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4800" dirty="0" smtClean="0">
                <a:solidFill>
                  <a:srgbClr val="FFFFFF"/>
                </a:solidFill>
                <a:latin typeface="+mn-lt"/>
              </a:rPr>
              <a:t>ECEN 361</a:t>
            </a:r>
            <a:endParaRPr lang="en-US" sz="4800" dirty="0">
              <a:solidFill>
                <a:srgbClr val="FFFFFF"/>
              </a:solidFill>
              <a:latin typeface="+mn-lt"/>
            </a:endParaRPr>
          </a:p>
          <a:p>
            <a:pPr eaLnBrk="1" hangingPunct="1"/>
            <a:r>
              <a:rPr lang="en-US" sz="4800" dirty="0">
                <a:solidFill>
                  <a:srgbClr val="FFFFFF"/>
                </a:solidFill>
                <a:latin typeface="+mn-lt"/>
              </a:rPr>
              <a:t>Real-Time and Embedded Systems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981200" y="4830763"/>
            <a:ext cx="6324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63550" indent="-463550"/>
            <a:r>
              <a:rPr lang="en-US" sz="3200" dirty="0">
                <a:latin typeface="+mn-lt"/>
              </a:rPr>
              <a:t>Lecture 3</a:t>
            </a:r>
            <a:r>
              <a:rPr lang="en-US" sz="3200" dirty="0" smtClean="0">
                <a:latin typeface="+mn-lt"/>
              </a:rPr>
              <a:t> </a:t>
            </a:r>
            <a:r>
              <a:rPr lang="en-US" sz="3200" dirty="0">
                <a:latin typeface="+mn-lt"/>
              </a:rPr>
              <a:t>– </a:t>
            </a:r>
            <a:r>
              <a:rPr lang="en-US" sz="3200" dirty="0" smtClean="0">
                <a:latin typeface="+mn-lt"/>
              </a:rPr>
              <a:t>Interfaces</a:t>
            </a:r>
            <a:endParaRPr lang="en-US" sz="32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Wireless Communications</a:t>
            </a:r>
            <a:endParaRPr lang="en-US" alt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305029"/>
            <a:ext cx="8229600" cy="3257571"/>
          </a:xfrm>
        </p:spPr>
        <p:txBody>
          <a:bodyPr/>
          <a:lstStyle/>
          <a:p>
            <a:r>
              <a:rPr lang="en-US" altLang="en-US" dirty="0" smtClean="0"/>
              <a:t>Simple Point-to-Point communications</a:t>
            </a:r>
            <a:endParaRPr lang="en-US" altLang="en-US" dirty="0"/>
          </a:p>
          <a:p>
            <a:r>
              <a:rPr lang="en-US" altLang="en-US" dirty="0" smtClean="0"/>
              <a:t>Bluetooth</a:t>
            </a:r>
            <a:endParaRPr lang="en-US" altLang="en-US" dirty="0"/>
          </a:p>
          <a:p>
            <a:r>
              <a:rPr lang="en-US" altLang="en-US" dirty="0" smtClean="0"/>
              <a:t>WIFI</a:t>
            </a:r>
            <a:endParaRPr lang="en-US" altLang="en-US" dirty="0"/>
          </a:p>
          <a:p>
            <a:r>
              <a:rPr lang="en-US" altLang="en-US" dirty="0" err="1" smtClean="0"/>
              <a:t>Xbee</a:t>
            </a:r>
            <a:r>
              <a:rPr lang="en-US" altLang="en-US" dirty="0" smtClean="0"/>
              <a:t> – Other mesh networks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23259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Simple RF</a:t>
            </a:r>
            <a:endParaRPr lang="en-US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2286000"/>
            <a:ext cx="7391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Point-to-Point communication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Normally works in an unlicensed band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Connects to the UART – The device sees a UART terminal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some sort of configuration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218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Simple RF</a:t>
            </a:r>
            <a:endParaRPr lang="en-US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00200"/>
            <a:ext cx="875347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792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Simple RF</a:t>
            </a: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362200"/>
            <a:ext cx="53244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051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76400"/>
            <a:ext cx="8329612" cy="4576617"/>
          </a:xfrm>
          <a:prstGeom prst="rect">
            <a:avLst/>
          </a:prstGeom>
        </p:spPr>
      </p:pic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Simple RF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3694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Bluetooth</a:t>
            </a:r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1981200"/>
            <a:ext cx="7391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Short range communication in the 2.4 GHz band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Initially designed as a cable replacement technology – Connecting keyboards, mice, speakers.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up mostly in a single master, many slave configuration.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407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Bluetooth</a:t>
            </a:r>
            <a:endParaRPr lang="en-US" altLang="en-US" dirty="0"/>
          </a:p>
        </p:txBody>
      </p:sp>
      <p:pic>
        <p:nvPicPr>
          <p:cNvPr id="5124" name="Picture 4" descr="Image result for CC2650MO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590800"/>
            <a:ext cx="4629150" cy="297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916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WIFI - What </a:t>
            </a:r>
            <a:r>
              <a:rPr lang="en-US" altLang="en-US" dirty="0"/>
              <a:t>is IEEE 802.11?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609600" y="2133600"/>
            <a:ext cx="8077200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800" dirty="0">
                <a:latin typeface="Times New Roman" panose="02020603050405020304" pitchFamily="18" charset="0"/>
              </a:rPr>
              <a:t>Standard for wireless local area networks (wireless LANs) developed in 1990 by IEEE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800" dirty="0">
                <a:latin typeface="Times New Roman" panose="02020603050405020304" pitchFamily="18" charset="0"/>
              </a:rPr>
              <a:t>Intended for home or office use (primarily indoor)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800" dirty="0">
                <a:latin typeface="Times New Roman" panose="02020603050405020304" pitchFamily="18" charset="0"/>
              </a:rPr>
              <a:t>802.11 standard describes the MAC layer, while other </a:t>
            </a:r>
            <a:r>
              <a:rPr lang="en-US" altLang="en-US" sz="2800" dirty="0" err="1">
                <a:latin typeface="Times New Roman" panose="02020603050405020304" pitchFamily="18" charset="0"/>
              </a:rPr>
              <a:t>substandards</a:t>
            </a:r>
            <a:r>
              <a:rPr lang="en-US" altLang="en-US" sz="2800" dirty="0">
                <a:latin typeface="Times New Roman" panose="02020603050405020304" pitchFamily="18" charset="0"/>
              </a:rPr>
              <a:t> (802.11a, 802.11b) describe the physical layer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800" dirty="0">
                <a:latin typeface="Times New Roman" panose="02020603050405020304" pitchFamily="18" charset="0"/>
              </a:rPr>
              <a:t>Wireless version of the Ethernet (802.3) standard</a:t>
            </a:r>
          </a:p>
        </p:txBody>
      </p:sp>
    </p:spTree>
    <p:extLst>
      <p:ext uri="{BB962C8B-B14F-4D97-AF65-F5344CB8AC3E}">
        <p14:creationId xmlns:p14="http://schemas.microsoft.com/office/powerpoint/2010/main" val="3913860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Wifi</a:t>
            </a:r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5800" y="2133600"/>
            <a:ext cx="7391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Short range communication in the 2.4/5.8 GHz band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to replace LAN cables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up in mostly a peer network – however one of the devices has to provide the IP addresses (DHCP). This is the access point.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195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Wifi</a:t>
            </a:r>
            <a:endParaRPr lang="en-US" altLang="en-US" dirty="0"/>
          </a:p>
        </p:txBody>
      </p:sp>
      <p:pic>
        <p:nvPicPr>
          <p:cNvPr id="8194" name="Picture 2" descr="Image result for cc31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438400"/>
            <a:ext cx="4229100" cy="319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844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0400" y="609600"/>
            <a:ext cx="46955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</a:rPr>
              <a:t>Accessing the Processor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8072" y="1676400"/>
            <a:ext cx="713391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need to get information in/out of our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that information is Digital – On/off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that information is Analog – A continuous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Both of these might come synchronously or asynchronously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that information comes in the form of Standard Communications Busses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I2C/SPI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Bluetooth/WIFI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27636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Wifi</a:t>
            </a:r>
            <a:endParaRPr lang="en-US" altLang="en-US" dirty="0"/>
          </a:p>
        </p:txBody>
      </p:sp>
      <p:pic>
        <p:nvPicPr>
          <p:cNvPr id="9218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7620000" cy="464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720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Wifi</a:t>
            </a:r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90600" y="1905000"/>
            <a:ext cx="712246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Range of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endParaRPr lang="en-US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Range – 30 meters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Range with Antenna</a:t>
            </a:r>
          </a:p>
          <a:p>
            <a:pPr lvl="1"/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Several hundreds of meters </a:t>
            </a:r>
          </a:p>
          <a:p>
            <a:endParaRPr lang="en-US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776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Zigbee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Based on IEEE 802.15.4 Standard</a:t>
            </a:r>
          </a:p>
          <a:p>
            <a:r>
              <a:rPr lang="en-US" sz="3600" dirty="0" smtClean="0"/>
              <a:t>Designed for sensor and control networks</a:t>
            </a:r>
          </a:p>
          <a:p>
            <a:r>
              <a:rPr lang="en-US" sz="3600" dirty="0" smtClean="0"/>
              <a:t>Used for applications that require:</a:t>
            </a:r>
          </a:p>
          <a:p>
            <a:pPr lvl="1"/>
            <a:r>
              <a:rPr lang="en-US" sz="3600" dirty="0" smtClean="0"/>
              <a:t>Low Power Consumption</a:t>
            </a:r>
          </a:p>
          <a:p>
            <a:pPr lvl="1"/>
            <a:r>
              <a:rPr lang="en-US" sz="3600" dirty="0" smtClean="0"/>
              <a:t>Low Data Rate</a:t>
            </a:r>
          </a:p>
          <a:p>
            <a:pPr lvl="1"/>
            <a:r>
              <a:rPr lang="en-US" sz="3600" dirty="0" smtClean="0"/>
              <a:t>Network Security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01345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Zigbee</a:t>
            </a:r>
            <a:r>
              <a:rPr lang="en-US" dirty="0" smtClean="0"/>
              <a:t> Layers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825" y="2338387"/>
            <a:ext cx="5238750" cy="3324225"/>
          </a:xfrm>
        </p:spPr>
      </p:pic>
    </p:spTree>
    <p:extLst>
      <p:ext uri="{BB962C8B-B14F-4D97-AF65-F5344CB8AC3E}">
        <p14:creationId xmlns:p14="http://schemas.microsoft.com/office/powerpoint/2010/main" val="3822621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Zigbee</a:t>
            </a:r>
            <a:r>
              <a:rPr lang="en-US" dirty="0" smtClean="0"/>
              <a:t> Network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825" y="2338387"/>
            <a:ext cx="5238750" cy="3324225"/>
          </a:xfrm>
        </p:spPr>
      </p:pic>
    </p:spTree>
    <p:extLst>
      <p:ext uri="{BB962C8B-B14F-4D97-AF65-F5344CB8AC3E}">
        <p14:creationId xmlns:p14="http://schemas.microsoft.com/office/powerpoint/2010/main" val="5854304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Xbee</a:t>
            </a:r>
            <a:r>
              <a:rPr lang="en-US" dirty="0" smtClean="0"/>
              <a:t> Wireless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Features/Benefits</a:t>
            </a:r>
          </a:p>
          <a:p>
            <a:r>
              <a:rPr lang="en-US" dirty="0"/>
              <a:t>www.digi.com</a:t>
            </a:r>
          </a:p>
          <a:p>
            <a:r>
              <a:rPr lang="en-US" sz="2800" dirty="0" smtClean="0"/>
              <a:t>802.15.4/Multipoint </a:t>
            </a:r>
            <a:r>
              <a:rPr lang="en-US" sz="2800" dirty="0"/>
              <a:t>network </a:t>
            </a:r>
            <a:r>
              <a:rPr lang="en-US" sz="2800" dirty="0" smtClean="0"/>
              <a:t>topologies</a:t>
            </a:r>
            <a:endParaRPr lang="en-US" sz="2800" dirty="0"/>
          </a:p>
          <a:p>
            <a:r>
              <a:rPr lang="en-US" sz="2800" dirty="0" smtClean="0"/>
              <a:t>2.4 </a:t>
            </a:r>
            <a:r>
              <a:rPr lang="en-US" sz="2800" dirty="0"/>
              <a:t>GHz for </a:t>
            </a:r>
            <a:r>
              <a:rPr lang="en-US" sz="2800" dirty="0" smtClean="0"/>
              <a:t>worldwide deployment</a:t>
            </a:r>
            <a:endParaRPr lang="en-US" sz="2800" dirty="0"/>
          </a:p>
          <a:p>
            <a:r>
              <a:rPr lang="en-US" sz="2800" dirty="0" smtClean="0"/>
              <a:t>900 </a:t>
            </a:r>
            <a:r>
              <a:rPr lang="en-US" sz="2800" dirty="0"/>
              <a:t>MHz for </a:t>
            </a:r>
            <a:r>
              <a:rPr lang="en-US" sz="2800" dirty="0" smtClean="0"/>
              <a:t>long-range deployment </a:t>
            </a:r>
            <a:endParaRPr lang="en-US" sz="2800" dirty="0"/>
          </a:p>
          <a:p>
            <a:r>
              <a:rPr lang="en-US" sz="2800" dirty="0" smtClean="0"/>
              <a:t>Low-power </a:t>
            </a:r>
            <a:r>
              <a:rPr lang="en-US" sz="2800" dirty="0"/>
              <a:t>sleep modes</a:t>
            </a:r>
          </a:p>
          <a:p>
            <a:r>
              <a:rPr lang="en-US" sz="2800" dirty="0" smtClean="0"/>
              <a:t>Multiple </a:t>
            </a:r>
            <a:r>
              <a:rPr lang="en-US" sz="2800" dirty="0"/>
              <a:t>antenna options</a:t>
            </a:r>
          </a:p>
          <a:p>
            <a:r>
              <a:rPr lang="en-US" sz="2800" dirty="0" smtClean="0"/>
              <a:t>Low </a:t>
            </a:r>
            <a:r>
              <a:rPr lang="en-US" sz="2800" dirty="0"/>
              <a:t>power and long range </a:t>
            </a:r>
            <a:r>
              <a:rPr lang="en-US" sz="2800" dirty="0" smtClean="0"/>
              <a:t>variants </a:t>
            </a:r>
            <a:r>
              <a:rPr lang="en-US" sz="2800" dirty="0"/>
              <a:t>available</a:t>
            </a:r>
          </a:p>
        </p:txBody>
      </p:sp>
    </p:spTree>
    <p:extLst>
      <p:ext uri="{BB962C8B-B14F-4D97-AF65-F5344CB8AC3E}">
        <p14:creationId xmlns:p14="http://schemas.microsoft.com/office/powerpoint/2010/main" val="681077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Xbee</a:t>
            </a:r>
            <a:r>
              <a:rPr lang="en-US" dirty="0" smtClean="0"/>
              <a:t> Wireless Modules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771650"/>
            <a:ext cx="6096000" cy="4457700"/>
          </a:xfrm>
        </p:spPr>
      </p:pic>
    </p:spTree>
    <p:extLst>
      <p:ext uri="{BB962C8B-B14F-4D97-AF65-F5344CB8AC3E}">
        <p14:creationId xmlns:p14="http://schemas.microsoft.com/office/powerpoint/2010/main" val="1318109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Cellular Connection</a:t>
            </a:r>
            <a:endParaRPr lang="en-US" altLang="en-US" dirty="0"/>
          </a:p>
        </p:txBody>
      </p:sp>
      <p:pic>
        <p:nvPicPr>
          <p:cNvPr id="10242" name="Picture 2" descr="Adafruit FONA 800 Shield - Voice/Data Cellular GSM for Ardui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81200"/>
            <a:ext cx="563880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5181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600200"/>
            <a:ext cx="7848600" cy="5029200"/>
          </a:xfrm>
        </p:spPr>
        <p:txBody>
          <a:bodyPr numCol="2">
            <a:normAutofit/>
          </a:bodyPr>
          <a:lstStyle/>
          <a:p>
            <a:pPr marL="111125" indent="457200" defTabSz="1303338">
              <a:lnSpc>
                <a:spcPct val="110000"/>
              </a:lnSpc>
              <a:tabLst>
                <a:tab pos="2854325" algn="l"/>
                <a:tab pos="3367088" algn="l"/>
                <a:tab pos="3657600" algn="l"/>
              </a:tabLst>
            </a:pPr>
            <a:r>
              <a:rPr lang="en-US" sz="2400" dirty="0"/>
              <a:t>The Arduino GSM Shield connects our Arduino to the </a:t>
            </a:r>
            <a:r>
              <a:rPr lang="en-US" sz="2400" dirty="0" smtClean="0"/>
              <a:t>network. </a:t>
            </a:r>
            <a:r>
              <a:rPr lang="en-US" sz="2400" dirty="0"/>
              <a:t>Plug in a SIM card from an operator offering GPRS coverage and also you can also make/receive voice calls </a:t>
            </a:r>
            <a:r>
              <a:rPr lang="en-US" sz="2400" dirty="0" smtClean="0"/>
              <a:t>and </a:t>
            </a:r>
            <a:r>
              <a:rPr lang="en-US" sz="2400" dirty="0"/>
              <a:t>send/receive SMS </a:t>
            </a:r>
            <a:r>
              <a:rPr lang="en-US" sz="2400" dirty="0" smtClean="0"/>
              <a:t>messages.</a:t>
            </a:r>
          </a:p>
          <a:p>
            <a:pPr marL="111125" indent="457200" defTabSz="1303338">
              <a:lnSpc>
                <a:spcPct val="110000"/>
              </a:lnSpc>
              <a:tabLst>
                <a:tab pos="2854325" algn="l"/>
                <a:tab pos="3367088" algn="l"/>
                <a:tab pos="3657600" algn="l"/>
              </a:tabLst>
            </a:pPr>
            <a:endParaRPr lang="en-US" sz="2400" dirty="0" smtClean="0"/>
          </a:p>
          <a:p>
            <a:pPr marL="111125" indent="457200">
              <a:lnSpc>
                <a:spcPct val="110000"/>
              </a:lnSpc>
              <a:tabLst>
                <a:tab pos="2854325" algn="l"/>
              </a:tabLst>
            </a:pPr>
            <a:r>
              <a:rPr lang="en-US" sz="2400" dirty="0" smtClean="0"/>
              <a:t>Quad-band </a:t>
            </a:r>
            <a:r>
              <a:rPr lang="en-US" sz="2400" dirty="0"/>
              <a:t>GSM/GPRS modem that works </a:t>
            </a:r>
            <a:r>
              <a:rPr lang="en-US" sz="2400" dirty="0" smtClean="0"/>
              <a:t>at frequencies</a:t>
            </a:r>
            <a:r>
              <a:rPr lang="en-US" sz="2400" dirty="0"/>
              <a:t> GSM850MHz, GSM900MHz, DCS1800MHz andPCS1900MHz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124200"/>
            <a:ext cx="3038184" cy="3295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962400" y="609600"/>
            <a:ext cx="35028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Cellular Connection</a:t>
            </a:r>
            <a:endParaRPr lang="en-US" sz="3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80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Various Protocols</a:t>
            </a:r>
            <a:endParaRPr lang="en-US" dirty="0"/>
          </a:p>
        </p:txBody>
      </p:sp>
      <p:pic>
        <p:nvPicPr>
          <p:cNvPr id="4" name="Content Placeholder 3" descr="How does ZigBee compare to other wireless standards?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9775" y="2371725"/>
            <a:ext cx="4514850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6200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Inter-Integrated Circuit (I</a:t>
            </a:r>
            <a:r>
              <a:rPr lang="en-US" altLang="en-US" baseline="30000" dirty="0"/>
              <a:t>2</a:t>
            </a:r>
            <a:r>
              <a:rPr lang="en-US" altLang="en-US" dirty="0"/>
              <a:t>C)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2-Wire Serial Communication Bus</a:t>
            </a:r>
          </a:p>
          <a:p>
            <a:r>
              <a:rPr lang="en-US" altLang="en-US"/>
              <a:t>Introduced By Philips In 1992</a:t>
            </a:r>
          </a:p>
          <a:p>
            <a:r>
              <a:rPr lang="en-US" altLang="en-US"/>
              <a:t>Communication Protocol Between Microcontroller And Peripherals</a:t>
            </a:r>
          </a:p>
          <a:p>
            <a:pPr lvl="1"/>
            <a:r>
              <a:rPr lang="en-US" altLang="en-US"/>
              <a:t>Real Time Clocks (RTCs)</a:t>
            </a:r>
          </a:p>
          <a:p>
            <a:pPr lvl="1"/>
            <a:r>
              <a:rPr lang="en-US" altLang="en-US"/>
              <a:t>Analog to Digital Converters (ADCs)</a:t>
            </a:r>
          </a:p>
          <a:p>
            <a:pPr lvl="1"/>
            <a:r>
              <a:rPr lang="en-US" altLang="en-US"/>
              <a:t>Various Sensors</a:t>
            </a:r>
          </a:p>
          <a:p>
            <a:pPr lvl="1"/>
            <a:r>
              <a:rPr lang="en-US" altLang="en-US"/>
              <a:t>Many, many, more</a:t>
            </a:r>
          </a:p>
        </p:txBody>
      </p:sp>
    </p:spTree>
    <p:extLst>
      <p:ext uri="{BB962C8B-B14F-4D97-AF65-F5344CB8AC3E}">
        <p14:creationId xmlns:p14="http://schemas.microsoft.com/office/powerpoint/2010/main" val="2593250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</a:t>
            </a:r>
            <a:r>
              <a:rPr lang="en-US" altLang="en-US" baseline="30000" dirty="0"/>
              <a:t>2</a:t>
            </a:r>
            <a:r>
              <a:rPr lang="en-US" altLang="en-US" dirty="0"/>
              <a:t>C Characteristics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Only 2 Wires Needed On Bus</a:t>
            </a:r>
          </a:p>
          <a:p>
            <a:pPr lvl="1"/>
            <a:r>
              <a:rPr lang="en-US" altLang="en-US"/>
              <a:t>Serial Data (SDA)</a:t>
            </a:r>
          </a:p>
          <a:p>
            <a:pPr lvl="1"/>
            <a:r>
              <a:rPr lang="en-US" altLang="en-US"/>
              <a:t>Serial Clock (SCL)</a:t>
            </a:r>
          </a:p>
          <a:p>
            <a:r>
              <a:rPr lang="en-US" altLang="en-US"/>
              <a:t>Multiple Devices Connected On Bus</a:t>
            </a:r>
          </a:p>
          <a:p>
            <a:pPr lvl="1"/>
            <a:r>
              <a:rPr lang="en-US" altLang="en-US"/>
              <a:t>Typically Limited (i.e. 8, 20, 2</a:t>
            </a:r>
            <a:r>
              <a:rPr lang="en-US" altLang="en-US" baseline="30000"/>
              <a:t>7</a:t>
            </a:r>
            <a:r>
              <a:rPr lang="en-US" altLang="en-US"/>
              <a:t>, 2</a:t>
            </a:r>
            <a:r>
              <a:rPr lang="en-US" altLang="en-US" baseline="30000"/>
              <a:t>10</a:t>
            </a:r>
            <a:r>
              <a:rPr lang="en-US" altLang="en-US"/>
              <a:t>,...?)</a:t>
            </a:r>
          </a:p>
          <a:p>
            <a:r>
              <a:rPr lang="en-US" altLang="en-US"/>
              <a:t>Similar Code For All I</a:t>
            </a:r>
            <a:r>
              <a:rPr lang="en-US" altLang="en-US" baseline="30000"/>
              <a:t>2</a:t>
            </a:r>
            <a:r>
              <a:rPr lang="en-US" altLang="en-US"/>
              <a:t>C Peripherals</a:t>
            </a:r>
          </a:p>
          <a:p>
            <a:r>
              <a:rPr lang="en-US" altLang="en-US"/>
              <a:t>Supports Various Data Transfer Rates</a:t>
            </a:r>
          </a:p>
        </p:txBody>
      </p:sp>
    </p:spTree>
    <p:extLst>
      <p:ext uri="{BB962C8B-B14F-4D97-AF65-F5344CB8AC3E}">
        <p14:creationId xmlns:p14="http://schemas.microsoft.com/office/powerpoint/2010/main" val="710779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Does It Work?</a:t>
            </a:r>
          </a:p>
        </p:txBody>
      </p:sp>
      <p:pic>
        <p:nvPicPr>
          <p:cNvPr id="23555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13859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Serial Peripheral Interface (SPI)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Synchronous Communication Protocol</a:t>
            </a:r>
          </a:p>
          <a:p>
            <a:pPr lvl="1"/>
            <a:r>
              <a:rPr lang="en-US" altLang="en-US"/>
              <a:t>3-Wire (Plus 1 Chip-Select Pin/Device)</a:t>
            </a:r>
          </a:p>
          <a:p>
            <a:pPr lvl="1"/>
            <a:r>
              <a:rPr lang="en-US" altLang="en-US"/>
              <a:t>Hardware On Microcontroller</a:t>
            </a:r>
          </a:p>
          <a:p>
            <a:r>
              <a:rPr lang="en-US" altLang="en-US"/>
              <a:t>Developed By Motorola </a:t>
            </a:r>
          </a:p>
          <a:p>
            <a:pPr lvl="1"/>
            <a:r>
              <a:rPr lang="en-US" altLang="en-US"/>
              <a:t>“Loose” Standard</a:t>
            </a:r>
          </a:p>
          <a:p>
            <a:r>
              <a:rPr lang="en-US" altLang="en-US"/>
              <a:t>Broad Range of Devices Supported</a:t>
            </a:r>
          </a:p>
          <a:p>
            <a:pPr lvl="1"/>
            <a:r>
              <a:rPr lang="en-US" altLang="en-US"/>
              <a:t>Memory (i.e. EEPROM, RAM, Etc.)</a:t>
            </a:r>
          </a:p>
          <a:p>
            <a:pPr lvl="1"/>
            <a:r>
              <a:rPr lang="en-US" altLang="en-US"/>
              <a:t>Sensors</a:t>
            </a:r>
          </a:p>
        </p:txBody>
      </p:sp>
    </p:spTree>
    <p:extLst>
      <p:ext uri="{BB962C8B-B14F-4D97-AF65-F5344CB8AC3E}">
        <p14:creationId xmlns:p14="http://schemas.microsoft.com/office/powerpoint/2010/main" val="237596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SPI Characteristics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3 Wires (Plus Chip Select Pin/Device)</a:t>
            </a:r>
          </a:p>
          <a:p>
            <a:pPr lvl="1"/>
            <a:r>
              <a:rPr lang="en-US" altLang="en-US"/>
              <a:t>Master Out Slave In (MOSI)</a:t>
            </a:r>
          </a:p>
          <a:p>
            <a:pPr lvl="1"/>
            <a:r>
              <a:rPr lang="en-US" altLang="en-US"/>
              <a:t>Master In Slave Out (MISO)</a:t>
            </a:r>
          </a:p>
          <a:p>
            <a:pPr lvl="1"/>
            <a:r>
              <a:rPr lang="en-US" altLang="en-US"/>
              <a:t>Master/Slave Clock Output/Input (SCK)</a:t>
            </a:r>
          </a:p>
          <a:p>
            <a:pPr lvl="1"/>
            <a:r>
              <a:rPr lang="en-US" altLang="en-US"/>
              <a:t>Chip/Slave Select (SS)</a:t>
            </a:r>
          </a:p>
          <a:p>
            <a:r>
              <a:rPr lang="en-US" altLang="en-US"/>
              <a:t>Multiple Devices Connected On Bus</a:t>
            </a:r>
          </a:p>
          <a:p>
            <a:pPr lvl="1"/>
            <a:r>
              <a:rPr lang="en-US" altLang="en-US"/>
              <a:t>Limited Only By Number Of uC Pins</a:t>
            </a:r>
          </a:p>
          <a:p>
            <a:r>
              <a:rPr lang="en-US" altLang="en-US"/>
              <a:t>Supports Various Data Transfer Rates</a:t>
            </a:r>
          </a:p>
        </p:txBody>
      </p:sp>
    </p:spTree>
    <p:extLst>
      <p:ext uri="{BB962C8B-B14F-4D97-AF65-F5344CB8AC3E}">
        <p14:creationId xmlns:p14="http://schemas.microsoft.com/office/powerpoint/2010/main" val="1187474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Does It Work?</a:t>
            </a:r>
          </a:p>
        </p:txBody>
      </p:sp>
      <p:pic>
        <p:nvPicPr>
          <p:cNvPr id="32771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52245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SPI Summary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305029"/>
            <a:ext cx="8229600" cy="4525963"/>
          </a:xfrm>
        </p:spPr>
        <p:txBody>
          <a:bodyPr/>
          <a:lstStyle/>
          <a:p>
            <a:r>
              <a:rPr lang="en-US" altLang="en-US" dirty="0"/>
              <a:t>3-Wire (+ SS/Device)</a:t>
            </a:r>
          </a:p>
          <a:p>
            <a:r>
              <a:rPr lang="en-US" altLang="en-US" dirty="0"/>
              <a:t>1.5 MHz Bit Frequency (AT89S53)</a:t>
            </a:r>
          </a:p>
          <a:p>
            <a:r>
              <a:rPr lang="en-US" altLang="en-US" dirty="0"/>
              <a:t>Microcontroller Hardware</a:t>
            </a:r>
          </a:p>
          <a:p>
            <a:r>
              <a:rPr lang="en-US" altLang="en-US" dirty="0"/>
              <a:t>Supports Many Devices</a:t>
            </a:r>
          </a:p>
        </p:txBody>
      </p:sp>
    </p:spTree>
    <p:extLst>
      <p:ext uri="{BB962C8B-B14F-4D97-AF65-F5344CB8AC3E}">
        <p14:creationId xmlns:p14="http://schemas.microsoft.com/office/powerpoint/2010/main" val="2247731528"/>
      </p:ext>
    </p:extLst>
  </p:cSld>
  <p:clrMapOvr>
    <a:masterClrMapping/>
  </p:clrMapOvr>
</p:sld>
</file>

<file path=ppt/theme/theme1.xml><?xml version="1.0" encoding="utf-8"?>
<a:theme xmlns:a="http://schemas.openxmlformats.org/drawingml/2006/main" name="James' Default">
  <a:themeElements>
    <a:clrScheme name="James' Default 15">
      <a:dk1>
        <a:srgbClr val="003366"/>
      </a:dk1>
      <a:lt1>
        <a:srgbClr val="FFFFFF"/>
      </a:lt1>
      <a:dk2>
        <a:srgbClr val="466BA6"/>
      </a:dk2>
      <a:lt2>
        <a:srgbClr val="000000"/>
      </a:lt2>
      <a:accent1>
        <a:srgbClr val="CACFD1"/>
      </a:accent1>
      <a:accent2>
        <a:srgbClr val="CACFD1"/>
      </a:accent2>
      <a:accent3>
        <a:srgbClr val="B0BAD0"/>
      </a:accent3>
      <a:accent4>
        <a:srgbClr val="DADADA"/>
      </a:accent4>
      <a:accent5>
        <a:srgbClr val="E1E4E5"/>
      </a:accent5>
      <a:accent6>
        <a:srgbClr val="B7BBBD"/>
      </a:accent6>
      <a:hlink>
        <a:srgbClr val="FFFFCC"/>
      </a:hlink>
      <a:folHlink>
        <a:srgbClr val="FFCC99"/>
      </a:folHlink>
    </a:clrScheme>
    <a:fontScheme name="James' Default">
      <a:majorFont>
        <a:latin typeface="Galliard BT"/>
        <a:ea typeface=""/>
        <a:cs typeface=""/>
      </a:majorFont>
      <a:minorFont>
        <a:latin typeface="Galliard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James' 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mes' Defaul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mes' Defaul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mes' Defaul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mes' Defaul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mes' Defaul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3">
        <a:dk1>
          <a:srgbClr val="003366"/>
        </a:dk1>
        <a:lt1>
          <a:srgbClr val="FFFFFF"/>
        </a:lt1>
        <a:dk2>
          <a:srgbClr val="466BA6"/>
        </a:dk2>
        <a:lt2>
          <a:srgbClr val="000000"/>
        </a:lt2>
        <a:accent1>
          <a:srgbClr val="CACFD1"/>
        </a:accent1>
        <a:accent2>
          <a:srgbClr val="CACFD1"/>
        </a:accent2>
        <a:accent3>
          <a:srgbClr val="B0BAD0"/>
        </a:accent3>
        <a:accent4>
          <a:srgbClr val="DADADA"/>
        </a:accent4>
        <a:accent5>
          <a:srgbClr val="E1E4E5"/>
        </a:accent5>
        <a:accent6>
          <a:srgbClr val="B7BBBD"/>
        </a:accent6>
        <a:hlink>
          <a:srgbClr val="0000FF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4">
        <a:dk1>
          <a:srgbClr val="003366"/>
        </a:dk1>
        <a:lt1>
          <a:srgbClr val="FFFFFF"/>
        </a:lt1>
        <a:dk2>
          <a:srgbClr val="466BA6"/>
        </a:dk2>
        <a:lt2>
          <a:srgbClr val="000000"/>
        </a:lt2>
        <a:accent1>
          <a:srgbClr val="CACFD1"/>
        </a:accent1>
        <a:accent2>
          <a:srgbClr val="CACFD1"/>
        </a:accent2>
        <a:accent3>
          <a:srgbClr val="B0BAD0"/>
        </a:accent3>
        <a:accent4>
          <a:srgbClr val="DADADA"/>
        </a:accent4>
        <a:accent5>
          <a:srgbClr val="E1E4E5"/>
        </a:accent5>
        <a:accent6>
          <a:srgbClr val="B7BBBD"/>
        </a:accent6>
        <a:hlink>
          <a:srgbClr val="FFFFCC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5">
        <a:dk1>
          <a:srgbClr val="003366"/>
        </a:dk1>
        <a:lt1>
          <a:srgbClr val="FFFFFF"/>
        </a:lt1>
        <a:dk2>
          <a:srgbClr val="466BA6"/>
        </a:dk2>
        <a:lt2>
          <a:srgbClr val="000000"/>
        </a:lt2>
        <a:accent1>
          <a:srgbClr val="CACFD1"/>
        </a:accent1>
        <a:accent2>
          <a:srgbClr val="CACFD1"/>
        </a:accent2>
        <a:accent3>
          <a:srgbClr val="B0BAD0"/>
        </a:accent3>
        <a:accent4>
          <a:srgbClr val="DADADA"/>
        </a:accent4>
        <a:accent5>
          <a:srgbClr val="E1E4E5"/>
        </a:accent5>
        <a:accent6>
          <a:srgbClr val="B7BBBD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45406</TotalTime>
  <Words>593</Words>
  <Application>Microsoft Office PowerPoint</Application>
  <PresentationFormat>On-screen Show (4:3)</PresentationFormat>
  <Paragraphs>122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Galliard BT</vt:lpstr>
      <vt:lpstr>Times</vt:lpstr>
      <vt:lpstr>Times New Roman</vt:lpstr>
      <vt:lpstr>James' Default</vt:lpstr>
      <vt:lpstr>PowerPoint Presentation</vt:lpstr>
      <vt:lpstr>PowerPoint Presentation</vt:lpstr>
      <vt:lpstr>Inter-Integrated Circuit (I2C)</vt:lpstr>
      <vt:lpstr>I2C Characteristics</vt:lpstr>
      <vt:lpstr>How Does It Work?</vt:lpstr>
      <vt:lpstr>Serial Peripheral Interface (SPI)</vt:lpstr>
      <vt:lpstr>SPI Characteristics</vt:lpstr>
      <vt:lpstr>How Does It Work?</vt:lpstr>
      <vt:lpstr>SPI Summary</vt:lpstr>
      <vt:lpstr>Wireless Communications</vt:lpstr>
      <vt:lpstr>Simple RF</vt:lpstr>
      <vt:lpstr>Simple RF</vt:lpstr>
      <vt:lpstr>Simple RF</vt:lpstr>
      <vt:lpstr>Simple RF</vt:lpstr>
      <vt:lpstr>Bluetooth</vt:lpstr>
      <vt:lpstr>Bluetooth</vt:lpstr>
      <vt:lpstr>WIFI - What is IEEE 802.11?</vt:lpstr>
      <vt:lpstr>Wifi</vt:lpstr>
      <vt:lpstr>Wifi</vt:lpstr>
      <vt:lpstr>Wifi</vt:lpstr>
      <vt:lpstr>Wifi</vt:lpstr>
      <vt:lpstr>What is Zigbee?</vt:lpstr>
      <vt:lpstr>Zigbee Layers</vt:lpstr>
      <vt:lpstr>A Zigbee Network</vt:lpstr>
      <vt:lpstr>Xbee Wireless Modules</vt:lpstr>
      <vt:lpstr>Xbee Wireless Modules</vt:lpstr>
      <vt:lpstr>Cellular Connection</vt:lpstr>
      <vt:lpstr>PowerPoint Presentation</vt:lpstr>
      <vt:lpstr>The Various Protocols</vt:lpstr>
    </vt:vector>
  </TitlesOfParts>
  <Company>BYU-Idaho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Engineering 360 – Microprocessors and Microcontrollers</dc:title>
  <dc:creator>College of Physical Sciences &amp; Engineering</dc:creator>
  <cp:lastModifiedBy>Grimmett, Richard</cp:lastModifiedBy>
  <cp:revision>155</cp:revision>
  <dcterms:created xsi:type="dcterms:W3CDTF">2004-08-30T22:58:14Z</dcterms:created>
  <dcterms:modified xsi:type="dcterms:W3CDTF">2018-08-20T18:27:09Z</dcterms:modified>
</cp:coreProperties>
</file>