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7"/>
  </p:notesMasterIdLst>
  <p:handoutMasterIdLst>
    <p:handoutMasterId r:id="rId38"/>
  </p:handoutMasterIdLst>
  <p:sldIdLst>
    <p:sldId id="306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91" r:id="rId12"/>
    <p:sldId id="390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4" r:id="rId33"/>
    <p:sldId id="415" r:id="rId34"/>
    <p:sldId id="416" r:id="rId35"/>
    <p:sldId id="417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7D0"/>
    <a:srgbClr val="DDE0BC"/>
    <a:srgbClr val="EFFC46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>
      <p:cViewPr varScale="1">
        <p:scale>
          <a:sx n="78" d="100"/>
          <a:sy n="78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3139DE-C8BE-4CE9-B1FC-C64588001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39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9E5D-DEEF-4FD1-B870-F35C3623DE26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6BEC2-1DC1-41A3-B2CF-5A8B220B4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66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C86CD-D077-464B-9BE3-03D189DE1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15A6-30D8-4CFE-AC6C-2E657907D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89710-FEF7-4A5B-A2B6-46B11F861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7E92F-6C99-4A4F-9634-5E8F16F48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22F01-0468-46F0-B342-378477B0C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3B4D5-FE64-409D-882D-8FF579951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00963-DCC4-4432-A283-FE25DFA7D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83A-10DB-4818-8BA1-F796AF5AA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2072D-7A37-4BD4-A7F2-EEBE5F4B8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8733F-173C-4A6E-8209-C282463B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802C3-3512-4820-ABC9-FB5B91423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32B646-68A2-4157-B714-A59739E1E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6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ECEN 361</a:t>
            </a:r>
            <a:endParaRPr lang="en-US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and Lab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5943600" cy="1139825"/>
          </a:xfrm>
        </p:spPr>
        <p:txBody>
          <a:bodyPr/>
          <a:lstStyle/>
          <a:p>
            <a:r>
              <a:rPr lang="en-US" sz="3200" dirty="0" smtClean="0"/>
              <a:t>Round Robin with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4114800" cy="45259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while(1)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if (flagA)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flagA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handle_eventA();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if (flagB){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flagB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handle_eventB();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if (flagC){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flagC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handle_eventC();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800600" y="1646238"/>
            <a:ext cx="4114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ISR_A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i="1" dirty="0">
                <a:latin typeface="+mn-lt"/>
              </a:rPr>
              <a:t>	// do some A stuff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flagA</a:t>
            </a:r>
            <a:r>
              <a:rPr lang="en-US" sz="1600" dirty="0">
                <a:latin typeface="+mn-lt"/>
              </a:rPr>
              <a:t> = 1;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dirty="0">
              <a:latin typeface="+mn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ISR_B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i="1" dirty="0">
                <a:latin typeface="+mn-lt"/>
              </a:rPr>
              <a:t>	// do some B stuff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flagB</a:t>
            </a:r>
            <a:r>
              <a:rPr lang="en-US" sz="1600" dirty="0">
                <a:latin typeface="+mn-lt"/>
              </a:rPr>
              <a:t> = 1;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dirty="0">
              <a:latin typeface="+mn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ISR_C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i="1" dirty="0">
                <a:latin typeface="+mn-lt"/>
              </a:rPr>
              <a:t>	// do some C stuff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flagC</a:t>
            </a:r>
            <a:r>
              <a:rPr lang="en-US" sz="1600" dirty="0">
                <a:latin typeface="+mn-lt"/>
              </a:rPr>
              <a:t> = 1;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676400" y="5454650"/>
            <a:ext cx="2895600" cy="6413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Work split between ISR</a:t>
            </a:r>
          </a:p>
          <a:p>
            <a:pPr algn="ctr"/>
            <a:r>
              <a:rPr lang="en-US" dirty="0"/>
              <a:t>and task code.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2743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is </a:t>
            </a:r>
            <a:r>
              <a:rPr lang="en-US" dirty="0" err="1" smtClean="0">
                <a:latin typeface="+mn-lt"/>
              </a:rPr>
              <a:t>flagA</a:t>
            </a:r>
            <a:r>
              <a:rPr lang="en-US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rot="10800000">
            <a:off x="5791200" y="2743200"/>
            <a:ext cx="1524000" cy="323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38200" y="6172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advantages/disadvantages of Round Robin w/ Interrupts?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z="3200" dirty="0" smtClean="0"/>
              <a:t>Characteristics of</a:t>
            </a:r>
            <a:br>
              <a:rPr lang="en-US" sz="3200" dirty="0" smtClean="0"/>
            </a:br>
            <a:r>
              <a:rPr lang="en-US" sz="3200" dirty="0" smtClean="0"/>
              <a:t>Round-Robin with Interrupts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Work performed in ISRs has higher priority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ISR response time stable through most code changes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ISRs and handlers will share data, shared data problems will appear (will discuss next week)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Handler response time not stable when code changes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Priorities available: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interrupts are serviced in priority order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all other actions have equal priority (none more important than rest)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Worst-case response time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 ISR - execution time for higher priority ISRs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 handler - sum of all other handlers + execution time for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943600" cy="1139825"/>
          </a:xfrm>
        </p:spPr>
        <p:txBody>
          <a:bodyPr/>
          <a:lstStyle/>
          <a:p>
            <a:r>
              <a:rPr lang="en-US" sz="3200" dirty="0" smtClean="0"/>
              <a:t>Application of RR w/ Interrupts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38200" y="1874838"/>
            <a:ext cx="7315200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latin typeface="+mn-lt"/>
              </a:rPr>
              <a:t>Hand-Held Spectrum Analyzer – Gen 2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81000" y="4572000"/>
            <a:ext cx="716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latin typeface="+mn-lt"/>
              </a:rPr>
              <a:t>RR w/ Interrupts good for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>
                <a:latin typeface="+mn-lt"/>
              </a:rPr>
              <a:t>Med # input devices/events to respond to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>
                <a:latin typeface="+mn-lt"/>
              </a:rPr>
              <a:t>Response time constraints not too demanding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>
                <a:latin typeface="+mn-lt"/>
              </a:rPr>
              <a:t>No lengthy processing required</a:t>
            </a:r>
          </a:p>
        </p:txBody>
      </p:sp>
      <p:pic>
        <p:nvPicPr>
          <p:cNvPr id="17413" name="Picture 5" descr="MS272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590800"/>
            <a:ext cx="3048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943600" cy="1371600"/>
          </a:xfrm>
        </p:spPr>
        <p:txBody>
          <a:bodyPr/>
          <a:lstStyle/>
          <a:p>
            <a:r>
              <a:rPr lang="en-US" sz="3200" dirty="0" smtClean="0"/>
              <a:t>Architecture 3:</a:t>
            </a:r>
            <a:br>
              <a:rPr lang="en-US" sz="3200" dirty="0" smtClean="0"/>
            </a:br>
            <a:r>
              <a:rPr lang="en-US" sz="3200" dirty="0" smtClean="0"/>
              <a:t>Function-queue scheduling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32718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What is a function pointer?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Work split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between ISR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and task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Order of tasks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is dynamic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Queue can be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FIFO or sorted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by priority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ISR_A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{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i="1" dirty="0">
                <a:latin typeface="+mn-lt"/>
              </a:rPr>
              <a:t>// do some work relating to A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queue_put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handle_eventA</a:t>
            </a:r>
            <a:r>
              <a:rPr lang="en-US" dirty="0">
                <a:latin typeface="+mn-lt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ISR_B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{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i="1" dirty="0">
                <a:latin typeface="+mn-lt"/>
              </a:rPr>
              <a:t>// do some work relating to B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queue_put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handle_eventB</a:t>
            </a:r>
            <a:r>
              <a:rPr lang="en-US" dirty="0">
                <a:latin typeface="+mn-lt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+mn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while(1)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	while(</a:t>
            </a:r>
            <a:r>
              <a:rPr lang="en-US" dirty="0" err="1">
                <a:latin typeface="+mn-lt"/>
              </a:rPr>
              <a:t>queue_empty</a:t>
            </a:r>
            <a:r>
              <a:rPr lang="en-US" dirty="0">
                <a:latin typeface="+mn-lt"/>
              </a:rPr>
              <a:t>()) // wait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	task = </a:t>
            </a:r>
            <a:r>
              <a:rPr lang="en-US" dirty="0" err="1">
                <a:latin typeface="+mn-lt"/>
              </a:rPr>
              <a:t>get_queue</a:t>
            </a:r>
            <a:r>
              <a:rPr lang="en-US" dirty="0">
                <a:latin typeface="+mn-lt"/>
              </a:rPr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	task();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5943600" cy="1371600"/>
          </a:xfrm>
        </p:spPr>
        <p:txBody>
          <a:bodyPr/>
          <a:lstStyle/>
          <a:p>
            <a:r>
              <a:rPr lang="en-US" sz="3200" dirty="0" smtClean="0"/>
              <a:t>Characteristics of</a:t>
            </a:r>
            <a:br>
              <a:rPr lang="en-US" sz="3200" dirty="0" smtClean="0"/>
            </a:br>
            <a:r>
              <a:rPr lang="en-US" sz="3200" dirty="0" smtClean="0"/>
              <a:t>Function-queue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improved response-time stability when code changes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increased complexity: must implement a function queue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Priorities available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interrupts are serviced in priority order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tasks can be run in priority order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Worst-case response time for task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just started executing another task, have to wait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longest task time + execution time for ISRs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5943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Just FYI - I have never seen this architecture used in industry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019800" cy="1371600"/>
          </a:xfrm>
        </p:spPr>
        <p:txBody>
          <a:bodyPr/>
          <a:lstStyle/>
          <a:p>
            <a:r>
              <a:rPr lang="en-US" sz="2800" smtClean="0"/>
              <a:t>Architecture 4:</a:t>
            </a:r>
            <a:br>
              <a:rPr lang="en-US" sz="2800" smtClean="0"/>
            </a:br>
            <a:r>
              <a:rPr lang="en-US" sz="2800" smtClean="0"/>
              <a:t>Real-time operating system (RTOS)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What is an OS?  What does it really do?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RTOS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Work is split between ISRs and tasks</a:t>
            </a:r>
          </a:p>
          <a:p>
            <a:pPr lvl="1">
              <a:lnSpc>
                <a:spcPct val="90000"/>
              </a:lnSpc>
            </a:pPr>
            <a:r>
              <a:rPr lang="en-US" sz="2400" u="sng" dirty="0" smtClean="0"/>
              <a:t>Tasks</a:t>
            </a:r>
            <a:r>
              <a:rPr lang="en-US" sz="2400" dirty="0" smtClean="0"/>
              <a:t> are prioritized and run by a scheduler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Highest priority task is always the “running” task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higher priority task becomes ready to run, other tasks are preempted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ISRs can cause tasks to become unblocked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Tasks can block when they are waiting for events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Tasks can delay themselves for fixed time intervals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RTOS contains code to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Create tasks, block and unblock tasks, schedule tasks, allow tasks and ISRs to communicate,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z="3200" dirty="0" smtClean="0"/>
              <a:t>RTOS Architecture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962400" y="27432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038600" y="3200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RTOS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38200" y="1752600"/>
            <a:ext cx="1676400" cy="914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38200" y="1981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A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838200" y="2971800"/>
            <a:ext cx="1676400" cy="914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838200" y="3200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B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838200" y="4191000"/>
            <a:ext cx="1676400" cy="914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838200" y="4419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60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: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: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629400" y="1752600"/>
            <a:ext cx="16764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629400" y="1811338"/>
            <a:ext cx="1676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ISR for </a:t>
            </a:r>
          </a:p>
          <a:p>
            <a:pPr algn="ctr">
              <a:spcBef>
                <a:spcPct val="50000"/>
              </a:spcBef>
            </a:pPr>
            <a:r>
              <a:rPr lang="en-US"/>
              <a:t>Event 1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629400" y="2971800"/>
            <a:ext cx="16764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629400" y="4191000"/>
            <a:ext cx="16764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315200" y="5181600"/>
            <a:ext cx="60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: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: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629400" y="3048000"/>
            <a:ext cx="1676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ISR for </a:t>
            </a:r>
          </a:p>
          <a:p>
            <a:pPr algn="ctr">
              <a:spcBef>
                <a:spcPct val="50000"/>
              </a:spcBef>
            </a:pPr>
            <a:r>
              <a:rPr lang="en-US"/>
              <a:t>Event 2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6629400" y="4249738"/>
            <a:ext cx="1676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ISR for </a:t>
            </a:r>
          </a:p>
          <a:p>
            <a:pPr algn="ctr">
              <a:spcBef>
                <a:spcPct val="50000"/>
              </a:spcBef>
            </a:pPr>
            <a:r>
              <a:rPr lang="en-US"/>
              <a:t>Event 3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2514600" y="38100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25908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2590800" y="22098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5257800" y="2209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5334000" y="3429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 flipV="1">
            <a:off x="5181600" y="38862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943600" cy="1371600"/>
          </a:xfrm>
        </p:spPr>
        <p:txBody>
          <a:bodyPr/>
          <a:lstStyle/>
          <a:p>
            <a:r>
              <a:rPr lang="en-US" sz="3200" dirty="0" smtClean="0"/>
              <a:t>RTOS Characteristics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Stability when code changes: adding a lower-priority task will not affect response time of tasks with higher priorities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Many commercial RTOSs available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Software complexity (but much of complexity in RTOS)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Runtime overhead of RTOS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Priorities available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interrupts are serviced in priority order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tasks are serviced in priority order - lower priority tasks are preempted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Worst-case response time for highest-priority task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sum of interrupt execution times (other tasks preempted)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z="3200" dirty="0" smtClean="0"/>
              <a:t>Priority Levels of Different Architectures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600200" y="22098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High Priority Processing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Low Priority Processing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819400" y="3352800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Everything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495800" y="2362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A ISR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495800" y="2747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B ISR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495800" y="3128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... ISR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495800" y="3509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x ISR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495800" y="3886200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All Task Code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705600" y="1981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A ISR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705600" y="2366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B ISR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705600" y="2747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... ISR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6705600" y="3128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Device x ISR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6705600" y="3505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Code 1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705600" y="3886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Code 2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705600" y="42672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Code ...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705600" y="4652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Task Code x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2590800" y="5334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Round-Robin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419600" y="53340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Round-Robin w/ Interrupts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705600" y="5334000"/>
            <a:ext cx="1676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Real Time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r>
              <a:rPr lang="en-US" sz="3200" dirty="0" smtClean="0"/>
              <a:t>Factors in choosing a SW Architecture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much control do you need over system response time?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absolute response time requirements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 processing requirements (speed of </a:t>
            </a:r>
            <a:r>
              <a:rPr lang="en-US" dirty="0" err="1" smtClean="0"/>
              <a:t>uproc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 many different events do you have to respond to?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deadlines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priorities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 Architectures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embedded systems are designed to handle different kinds of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press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reading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data traffic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 expires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867400" cy="1371600"/>
          </a:xfrm>
        </p:spPr>
        <p:txBody>
          <a:bodyPr/>
          <a:lstStyle/>
          <a:p>
            <a:r>
              <a:rPr lang="en-US" sz="3200" dirty="0" smtClean="0"/>
              <a:t>Selecting an Architecture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Select the simplest architecture that will meet your current </a:t>
            </a:r>
            <a:r>
              <a:rPr lang="en-US" sz="2800" i="1" smtClean="0"/>
              <a:t>and future </a:t>
            </a:r>
            <a:r>
              <a:rPr lang="en-US" sz="2800" smtClean="0"/>
              <a:t>response time requirements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800" smtClean="0"/>
              <a:t>If you have difficult response-time requirements, you should lean toward using an RTOS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Many to choose from, debugging support, etc.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800" smtClean="0"/>
              <a:t>You can also construct architectural hybrids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 RTOS where one task does polling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RR w/ interrupts: main loop polls slower HW directly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Pointers 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ECEN </a:t>
            </a:r>
            <a:r>
              <a:rPr lang="en-US" dirty="0" smtClean="0"/>
              <a:t>260</a:t>
            </a:r>
            <a:r>
              <a:rPr lang="en-US" dirty="0" smtClean="0"/>
              <a:t>, how did we send data to a particular memory/IO location?</a:t>
            </a:r>
          </a:p>
          <a:p>
            <a:r>
              <a:rPr lang="en-US" dirty="0" smtClean="0"/>
              <a:t>How can you do this in C?</a:t>
            </a:r>
          </a:p>
          <a:p>
            <a:pPr lvl="1"/>
            <a:r>
              <a:rPr lang="en-US" dirty="0" smtClean="0"/>
              <a:t>More specific, how can you get a pointer to point to a particular memory location?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	uint32 *p = (uint32 *)0x400000;</a:t>
            </a:r>
          </a:p>
          <a:p>
            <a:pPr algn="ctr"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 Pointers</a:t>
            </a:r>
            <a:endParaRPr lang="en-US" alt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altLang="en-US" sz="2800" dirty="0"/>
              <a:t>While many programming languages support the concept of pointers to data, only a few enable you to define pointers to code -- that is, pointers that point to functions.</a:t>
            </a:r>
          </a:p>
          <a:p>
            <a:r>
              <a:rPr lang="en-US" altLang="en-US" sz="2800" dirty="0"/>
              <a:t>Originally introduced in C, pointers to functions are widely used in C++</a:t>
            </a:r>
          </a:p>
          <a:p>
            <a:r>
              <a:rPr lang="en-US" altLang="en-US" sz="2800" dirty="0"/>
              <a:t>Unfortunately, their cumbersome syntax baffles both novices and experienced programmers. </a:t>
            </a:r>
          </a:p>
        </p:txBody>
      </p:sp>
    </p:spTree>
    <p:extLst>
      <p:ext uri="{BB962C8B-B14F-4D97-AF65-F5344CB8AC3E}">
        <p14:creationId xmlns:p14="http://schemas.microsoft.com/office/powerpoint/2010/main" val="33248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function Pointers?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C does not require that pointers only point to data, it is possible to have pointers to functions</a:t>
            </a:r>
          </a:p>
          <a:p>
            <a:r>
              <a:rPr lang="en-US" altLang="en-US"/>
              <a:t>Functions occupy memory locations therefore every function has an address just like each variable</a:t>
            </a:r>
          </a:p>
        </p:txBody>
      </p:sp>
    </p:spTree>
    <p:extLst>
      <p:ext uri="{BB962C8B-B14F-4D97-AF65-F5344CB8AC3E}">
        <p14:creationId xmlns:p14="http://schemas.microsoft.com/office/powerpoint/2010/main" val="2841728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Define a Function Pointer</a:t>
            </a:r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r>
              <a:rPr lang="en-US" altLang="en-US" sz="2800" dirty="0"/>
              <a:t>A function pointer is nothing else than a variable, it must be defined as usual.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err="1"/>
              <a:t>Eg</a:t>
            </a:r>
            <a:r>
              <a:rPr lang="en-US" altLang="en-US" sz="2800" dirty="0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(*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, char,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err="1"/>
              <a:t>funcPointer</a:t>
            </a:r>
            <a:r>
              <a:rPr lang="en-US" altLang="en-US" sz="2800" dirty="0"/>
              <a:t> is a pointer to a function.</a:t>
            </a:r>
          </a:p>
          <a:p>
            <a:r>
              <a:rPr lang="en-US" altLang="en-US" sz="2800" dirty="0"/>
              <a:t>The extra parentheses around (*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is needed because there are precedence relationships in declaration just as there are in expressions </a:t>
            </a:r>
          </a:p>
        </p:txBody>
      </p:sp>
    </p:spTree>
    <p:extLst>
      <p:ext uri="{BB962C8B-B14F-4D97-AF65-F5344CB8AC3E}">
        <p14:creationId xmlns:p14="http://schemas.microsoft.com/office/powerpoint/2010/main" val="155344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4406900" cy="1431925"/>
          </a:xfrm>
        </p:spPr>
        <p:txBody>
          <a:bodyPr/>
          <a:lstStyle/>
          <a:p>
            <a:r>
              <a:rPr lang="en-US" altLang="en-US" dirty="0"/>
              <a:t>Assign an address to a Function Pointer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//assign an address to the function pointer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(*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, char,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firstExample</a:t>
            </a:r>
            <a:r>
              <a:rPr lang="en-US" altLang="en-US" sz="2800" dirty="0"/>
              <a:t> (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a, char b,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c){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(“ Welcome to the first example”);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return </a:t>
            </a:r>
            <a:r>
              <a:rPr lang="en-US" altLang="en-US" sz="2800" dirty="0" err="1"/>
              <a:t>a+b+c</a:t>
            </a:r>
            <a:r>
              <a:rPr lang="en-US" altLang="en-US" sz="28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funcPointer</a:t>
            </a:r>
            <a:r>
              <a:rPr lang="en-US" altLang="en-US" sz="2800" dirty="0"/>
              <a:t>= </a:t>
            </a:r>
            <a:r>
              <a:rPr lang="en-US" altLang="en-US" sz="2800" dirty="0" err="1"/>
              <a:t>firstExample</a:t>
            </a:r>
            <a:r>
              <a:rPr lang="en-US" altLang="en-US" sz="2800" dirty="0"/>
              <a:t>; //assignment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funcPointer</a:t>
            </a:r>
            <a:r>
              <a:rPr lang="en-US" altLang="en-US" sz="2800" dirty="0"/>
              <a:t>=&amp;</a:t>
            </a:r>
            <a:r>
              <a:rPr lang="en-US" altLang="en-US" sz="2800" dirty="0" err="1"/>
              <a:t>firstExample</a:t>
            </a:r>
            <a:r>
              <a:rPr lang="en-US" altLang="en-US" sz="2800" dirty="0"/>
              <a:t>; //alternative using address operator</a:t>
            </a:r>
          </a:p>
        </p:txBody>
      </p:sp>
    </p:spTree>
    <p:extLst>
      <p:ext uri="{BB962C8B-B14F-4D97-AF65-F5344CB8AC3E}">
        <p14:creationId xmlns:p14="http://schemas.microsoft.com/office/powerpoint/2010/main" val="125392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5168900" cy="1431925"/>
          </a:xfrm>
        </p:spPr>
        <p:txBody>
          <a:bodyPr/>
          <a:lstStyle/>
          <a:p>
            <a:r>
              <a:rPr lang="en-US" altLang="en-US" dirty="0"/>
              <a:t>Calling a function using a Function Pointer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There are two alternatives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/>
              <a:t>Use the name of the function pointer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/>
              <a:t>Can explicitly dereference it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/>
              <a:t>int (*funcPointer) (int, char, int);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/>
              <a:t>// calling a function using function pointer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/>
              <a:t> int answer= funcPointer (7, ’A’ , 2 );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/>
              <a:t> int answer=(* funcPointer) (7, ’A’ , 2 );</a:t>
            </a:r>
          </a:p>
        </p:txBody>
      </p:sp>
    </p:spTree>
    <p:extLst>
      <p:ext uri="{BB962C8B-B14F-4D97-AF65-F5344CB8AC3E}">
        <p14:creationId xmlns:p14="http://schemas.microsoft.com/office/powerpoint/2010/main" val="190334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of Function Pointers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 treats pointers to functions just like pointers to data therefore we can have arrays of pointers to functions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This offers the possibility to select a function using an index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Eg</a:t>
            </a:r>
            <a:r>
              <a:rPr lang="en-US" altLang="en-US" sz="2800" dirty="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suppose that we’re writing a program that displays a menu of commands for the user to choose from. We can write functions that implement these commands, then store pointers to the functions in an array: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333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668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file_cmd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(void) =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new_cmd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open_cmd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close_cmd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save_cmd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save_as_cmd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print_cmd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exit_cmd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selects a command between 0 and 6, then we can subscript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file_cmd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to find out which function to call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file_cmd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	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38400" y="3810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alliard BT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alliard BT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alliard BT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alliard BT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alliard BT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alliard BT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alliard BT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alliard BT" pitchFamily="18" charset="0"/>
              </a:defRPr>
            </a:lvl9pPr>
          </a:lstStyle>
          <a:p>
            <a:r>
              <a:rPr lang="en-US" altLang="en-US" kern="0" smtClean="0"/>
              <a:t>Arrays of Function Pointers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81037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and Debugging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electrical details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Wideband, accurate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&lt; 4 inputs; triggering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analyzer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0/1 - according to some threshold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Many channels, trigger on patterns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Idealized waveforms, insufficient access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Embedded test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in built-in test features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Only way to test large chips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Uses chip area, incomplete scan, difficult design</a:t>
            </a:r>
          </a:p>
        </p:txBody>
      </p:sp>
    </p:spTree>
    <p:extLst>
      <p:ext uri="{BB962C8B-B14F-4D97-AF65-F5344CB8AC3E}">
        <p14:creationId xmlns:p14="http://schemas.microsoft.com/office/powerpoint/2010/main" val="34137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867400" cy="1371600"/>
          </a:xfrm>
        </p:spPr>
        <p:txBody>
          <a:bodyPr/>
          <a:lstStyle/>
          <a:p>
            <a:r>
              <a:rPr lang="en-US" sz="3200" dirty="0" err="1" smtClean="0"/>
              <a:t>Defn</a:t>
            </a:r>
            <a:r>
              <a:rPr lang="en-US" sz="3200" dirty="0" smtClean="0"/>
              <a:t> - Event Handlers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sz="2400" smtClean="0"/>
              <a:t>Event handlers are procedures or functions (typically written in C) that do the “work” to respond to these events</a:t>
            </a:r>
          </a:p>
          <a:p>
            <a:pPr lvl="4"/>
            <a:endParaRPr lang="en-US" sz="1600" smtClean="0"/>
          </a:p>
          <a:p>
            <a:r>
              <a:rPr lang="en-US" sz="2400" smtClean="0"/>
              <a:t>The Embedded Software Architecture determines how</a:t>
            </a:r>
          </a:p>
          <a:p>
            <a:pPr lvl="1"/>
            <a:r>
              <a:rPr lang="en-US" sz="2000" smtClean="0"/>
              <a:t>the event is detected</a:t>
            </a:r>
          </a:p>
          <a:p>
            <a:pPr lvl="1"/>
            <a:r>
              <a:rPr lang="en-US" sz="2000" smtClean="0"/>
              <a:t>the event handler is called</a:t>
            </a:r>
          </a:p>
          <a:p>
            <a:endParaRPr lang="en-US" sz="2400" smtClean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5867400" y="4648200"/>
            <a:ext cx="1752600" cy="1371600"/>
          </a:xfrm>
          <a:prstGeom prst="cloudCallout">
            <a:avLst>
              <a:gd name="adj1" fmla="val -34722"/>
              <a:gd name="adj2" fmla="val 50694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Handlers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1524000" y="4648200"/>
            <a:ext cx="1600200" cy="1371600"/>
          </a:xfrm>
          <a:prstGeom prst="cloudCallout">
            <a:avLst>
              <a:gd name="adj1" fmla="val 34227"/>
              <a:gd name="adj2" fmla="val 43403"/>
            </a:avLst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Events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124200" y="5029200"/>
            <a:ext cx="2743200" cy="6858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733800" y="5181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Oscilloscope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signal voltage over time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signal as a waveform, one voltage value per time step\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when to start sampling the signals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Slope: rising voltage/falling voltage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Threshold: trigger when signal reaches this value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signal is periodic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triggering captures the same signal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You’ll never see a glitch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mode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only once, stores waveform in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You’ll be very lucky to catch a glitch</a:t>
            </a:r>
          </a:p>
        </p:txBody>
      </p:sp>
    </p:spTree>
    <p:extLst>
      <p:ext uri="{BB962C8B-B14F-4D97-AF65-F5344CB8AC3E}">
        <p14:creationId xmlns:p14="http://schemas.microsoft.com/office/powerpoint/2010/main" val="41006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analyzers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 for acquiring digital data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data “bus” - capture many signals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stores bus data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triggering decides what data to store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computer processes the data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Logitech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channels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32k memory per channel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100MHz state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2GSPS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5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Clocking a logic analyzer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17663"/>
            <a:ext cx="3957637" cy="4500562"/>
          </a:xfrm>
        </p:spPr>
        <p:txBody>
          <a:bodyPr/>
          <a:lstStyle/>
          <a:p>
            <a:r>
              <a:rPr lang="en-US" altLang="en-US" sz="2000"/>
              <a:t>Samples data every clock cycle</a:t>
            </a:r>
          </a:p>
          <a:p>
            <a:r>
              <a:rPr lang="en-US" altLang="en-US" sz="2000"/>
              <a:t>External/synchronous clocking</a:t>
            </a:r>
          </a:p>
          <a:p>
            <a:pPr lvl="1"/>
            <a:r>
              <a:rPr lang="en-US" altLang="en-US" sz="1800"/>
              <a:t>You supply the clock</a:t>
            </a:r>
          </a:p>
          <a:p>
            <a:pPr lvl="1"/>
            <a:r>
              <a:rPr lang="en-US" altLang="en-US" sz="1800"/>
              <a:t>Use when you need to see long data records</a:t>
            </a:r>
          </a:p>
          <a:p>
            <a:pPr lvl="2"/>
            <a:r>
              <a:rPr lang="en-US" altLang="en-US" sz="1800"/>
              <a:t>Analyzer stores one sample per clock period</a:t>
            </a:r>
          </a:p>
          <a:p>
            <a:r>
              <a:rPr lang="en-US" altLang="en-US" sz="2000"/>
              <a:t>Internal/asynchronous clocking</a:t>
            </a:r>
          </a:p>
          <a:p>
            <a:pPr lvl="1"/>
            <a:r>
              <a:rPr lang="en-US" altLang="en-US" sz="1800"/>
              <a:t>Analyzer supplies the clock</a:t>
            </a:r>
          </a:p>
          <a:p>
            <a:pPr lvl="2"/>
            <a:r>
              <a:rPr lang="en-US" altLang="en-US" sz="1800"/>
              <a:t>4ns to 50ms</a:t>
            </a:r>
          </a:p>
          <a:p>
            <a:pPr lvl="1"/>
            <a:r>
              <a:rPr lang="en-US" altLang="en-US" sz="1800"/>
              <a:t>Use when you need to see precise timing</a:t>
            </a:r>
          </a:p>
          <a:p>
            <a:pPr lvl="2"/>
            <a:r>
              <a:rPr lang="en-US" altLang="en-US" sz="1800"/>
              <a:t>Find glitches</a:t>
            </a:r>
          </a:p>
        </p:txBody>
      </p:sp>
      <p:pic>
        <p:nvPicPr>
          <p:cNvPr id="791556" name="Picture 4" descr="E:\Classes\CSE 467\Autumn 99\Slides\Week3\Lecture1 figures\Clocking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213225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Triggering and acquisition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trigger from sampled data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values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from another module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counters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is continuous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 a circular buffer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samples continually overwrite oldest samples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tells the acquisition to stop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can qualify acquisition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only selected data</a:t>
            </a:r>
          </a:p>
        </p:txBody>
      </p:sp>
    </p:spTree>
    <p:extLst>
      <p:ext uri="{BB962C8B-B14F-4D97-AF65-F5344CB8AC3E}">
        <p14:creationId xmlns:p14="http://schemas.microsoft.com/office/powerpoint/2010/main" val="27443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windows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17663"/>
            <a:ext cx="4030662" cy="4500562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types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window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 window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window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Source-data window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common to all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</a:t>
            </a:r>
          </a:p>
          <a:p>
            <a:pPr lvl="1"/>
            <a:r>
              <a:rPr lang="en-US" altLang="en-US" dirty="0"/>
              <a:t>Search</a:t>
            </a:r>
          </a:p>
        </p:txBody>
      </p:sp>
      <p:pic>
        <p:nvPicPr>
          <p:cNvPr id="802822" name="Picture 6" descr="E:\Classes\CSE 467\Autumn 99\Slides\Week3\Lecture1 figures\Waveform data window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4006850"/>
            <a:ext cx="35893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2823" name="Picture 7" descr="E:\Classes\CSE 467\Autumn 99\Slides\Week3\Lecture1 figures\List data window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1625600"/>
            <a:ext cx="2968625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Capturing glitches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3597275" cy="4500562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on the glitch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looks for multiple transitions in a clock cycle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 hazards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trigger on setup and hold violations</a:t>
            </a:r>
          </a:p>
        </p:txBody>
      </p:sp>
      <p:pic>
        <p:nvPicPr>
          <p:cNvPr id="803846" name="Picture 6" descr="E:\Classes\CSE 467\Autumn 99\Slides\Week3\Lecture1 figures\Glitch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95600"/>
            <a:ext cx="41783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z="2800" dirty="0" smtClean="0"/>
              <a:t>Embedded Software Architectures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There are 4 main SW architectures used in embedded systems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Round Robin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Round Robin with Interrupts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Function Queue Scheduling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Real Time Operating System</a:t>
            </a:r>
          </a:p>
          <a:p>
            <a:pPr lvl="3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Each of these architectures handle the events differently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943600" cy="1139825"/>
          </a:xfrm>
        </p:spPr>
        <p:txBody>
          <a:bodyPr/>
          <a:lstStyle/>
          <a:p>
            <a:r>
              <a:rPr lang="en-US" sz="2800" dirty="0" smtClean="0"/>
              <a:t>Architecture 1: Round-Robin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i="1" dirty="0" smtClean="0"/>
              <a:t>No interrupts required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9624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u="sng" dirty="0" smtClean="0"/>
              <a:t>One Event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while(1)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if (event)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handle_event</a:t>
            </a:r>
            <a:r>
              <a:rPr lang="en-US" sz="2400" dirty="0" smtClean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solidFill>
                <a:srgbClr val="00E80B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solidFill>
                <a:srgbClr val="00E80B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solidFill>
                <a:srgbClr val="00E80B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00E80B"/>
                </a:solidFill>
              </a:rPr>
              <a:t> 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5257800" y="1600200"/>
            <a:ext cx="396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u="sng" dirty="0">
                <a:latin typeface="+mn-lt"/>
              </a:rPr>
              <a:t>Multiple Events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+mn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while(1)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    if (event_1)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        handle_event1();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    if (event_2)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        handle_event2();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   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     if (</a:t>
            </a:r>
            <a:r>
              <a:rPr lang="en-US" sz="2400" dirty="0" err="1">
                <a:latin typeface="+mn-lt"/>
              </a:rPr>
              <a:t>event_n</a:t>
            </a:r>
            <a:r>
              <a:rPr lang="en-US" sz="2400" dirty="0">
                <a:latin typeface="+mn-lt"/>
              </a:rPr>
              <a:t>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        </a:t>
            </a:r>
            <a:r>
              <a:rPr lang="en-US" sz="2400" dirty="0" err="1">
                <a:latin typeface="+mn-lt"/>
              </a:rPr>
              <a:t>handle_eventn</a:t>
            </a:r>
            <a:r>
              <a:rPr lang="en-US" sz="2400" dirty="0">
                <a:latin typeface="+mn-lt"/>
              </a:rPr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990600" y="4724400"/>
            <a:ext cx="3505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E80B"/>
                </a:solidFill>
                <a:latin typeface="+mn-lt"/>
              </a:rPr>
              <a:t>This is also called polling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61838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advantages/disadvantages of Round Robin?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  <p:bldP spid="41062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r>
              <a:rPr lang="en-US" sz="3200" dirty="0" smtClean="0"/>
              <a:t>Characteristics of Round-Robin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Advantage: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Simplicity: really just a single task, no shared data, no ISRs, no OS’s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Worst-case response time - one full iteration of loop (possibly handling all other events first)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Response time for </a:t>
            </a:r>
            <a:r>
              <a:rPr lang="en-US" sz="2400" i="1" dirty="0" smtClean="0"/>
              <a:t>every </a:t>
            </a:r>
            <a:r>
              <a:rPr lang="en-US" sz="2400" dirty="0" smtClean="0"/>
              <a:t>event is terrible if </a:t>
            </a:r>
            <a:r>
              <a:rPr lang="en-US" sz="2400" i="1" dirty="0" smtClean="0"/>
              <a:t>any </a:t>
            </a:r>
            <a:r>
              <a:rPr lang="en-US" sz="2400" dirty="0" smtClean="0"/>
              <a:t>single event requires lengthy processing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System is fragile: adding a single new event handler may cause deadlines to be missed for other events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Priorities available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None: actions are all equal; each handler must wait its turn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7975"/>
            <a:ext cx="5943600" cy="1139825"/>
          </a:xfrm>
        </p:spPr>
        <p:txBody>
          <a:bodyPr/>
          <a:lstStyle/>
          <a:p>
            <a:r>
              <a:rPr lang="en-US" sz="3200" dirty="0" smtClean="0"/>
              <a:t>How to decrease response time?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35052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while(1)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  if (event1)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      handle_event1();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  if (event2)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      handle_event2();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if (event3)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      handle_event3();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if (event4)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       handle_event4();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}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5410200" y="1646238"/>
            <a:ext cx="3505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while(1)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    </a:t>
            </a:r>
            <a:r>
              <a:rPr lang="en-US" sz="2000">
                <a:solidFill>
                  <a:srgbClr val="FF9966"/>
                </a:solidFill>
              </a:rPr>
              <a:t>if (event1)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rgbClr val="FF9966"/>
                </a:solidFill>
              </a:rPr>
              <a:t>        handle_event1();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    if (event2)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        handle_event2();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 	</a:t>
            </a:r>
            <a:r>
              <a:rPr lang="en-US" sz="2000">
                <a:solidFill>
                  <a:srgbClr val="FF9966"/>
                </a:solidFill>
              </a:rPr>
              <a:t>if (event1)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rgbClr val="FF9966"/>
                </a:solidFill>
              </a:rPr>
              <a:t>        handle_event1();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	if (event3)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        handle_event3();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9966"/>
                </a:solidFill>
              </a:rPr>
              <a:t>if (event1)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rgbClr val="FF9966"/>
                </a:solidFill>
              </a:rPr>
              <a:t>        handle_event1();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	if (event4)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        handle_event4();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}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43000" y="5638800"/>
            <a:ext cx="3352800" cy="7016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How can I reduce the response time for event 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7975"/>
            <a:ext cx="5867400" cy="1139825"/>
          </a:xfrm>
        </p:spPr>
        <p:txBody>
          <a:bodyPr/>
          <a:lstStyle/>
          <a:p>
            <a:r>
              <a:rPr lang="en-US" sz="3200" dirty="0" smtClean="0"/>
              <a:t>Application of Round-Robin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2900"/>
            <a:ext cx="6096000" cy="2667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Digital Multimeter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755900"/>
            <a:ext cx="34290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1612900"/>
            <a:ext cx="47244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3200"/>
              <a:t>Hand-Held Spectrum Analyzer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22500"/>
            <a:ext cx="18573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81000" y="4419600"/>
            <a:ext cx="693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Round Robin good for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/>
              <a:t>Few input devices/events to respond to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/>
              <a:t>Response time constraints not demanding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/>
              <a:t>No lengthy processing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4175"/>
            <a:ext cx="5867400" cy="1139825"/>
          </a:xfrm>
        </p:spPr>
        <p:txBody>
          <a:bodyPr/>
          <a:lstStyle/>
          <a:p>
            <a:r>
              <a:rPr lang="en-US" sz="3200" dirty="0" smtClean="0"/>
              <a:t>Architecture 2:</a:t>
            </a:r>
            <a:br>
              <a:rPr lang="en-US" sz="3200" dirty="0" smtClean="0"/>
            </a:br>
            <a:r>
              <a:rPr lang="en-US" sz="3200" dirty="0" smtClean="0"/>
              <a:t>Round-Robin with Interrupts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dirty="0" smtClean="0"/>
              <a:t>Add interrupts to single polling loop</a:t>
            </a:r>
          </a:p>
          <a:p>
            <a:pPr lvl="1"/>
            <a:r>
              <a:rPr lang="en-US" dirty="0" smtClean="0"/>
              <a:t>Have ISRs do some work</a:t>
            </a:r>
          </a:p>
          <a:p>
            <a:pPr lvl="1"/>
            <a:r>
              <a:rPr lang="en-US" dirty="0" smtClean="0"/>
              <a:t>Remainder done by functions called in loop</a:t>
            </a:r>
          </a:p>
          <a:p>
            <a:pPr lvl="1"/>
            <a:r>
              <a:rPr lang="en-US" dirty="0" smtClean="0"/>
              <a:t>ISR sets flag to indicate that processing is required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Offers greater flexibility</a:t>
            </a:r>
          </a:p>
          <a:p>
            <a:pPr lvl="1"/>
            <a:r>
              <a:rPr lang="en-US" dirty="0" smtClean="0"/>
              <a:t>Time critical response can be done in ISR</a:t>
            </a:r>
          </a:p>
          <a:p>
            <a:pPr lvl="1"/>
            <a:r>
              <a:rPr lang="en-US" dirty="0" smtClean="0"/>
              <a:t>Longer-running code can be done in handlers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1781</Words>
  <Application>Microsoft Office PowerPoint</Application>
  <PresentationFormat>On-screen Show (4:3)</PresentationFormat>
  <Paragraphs>417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Galliard BT</vt:lpstr>
      <vt:lpstr>Times</vt:lpstr>
      <vt:lpstr>Times New Roman</vt:lpstr>
      <vt:lpstr>Wingdings</vt:lpstr>
      <vt:lpstr>James' Default</vt:lpstr>
      <vt:lpstr>PowerPoint Presentation</vt:lpstr>
      <vt:lpstr>Embedded Software Architectures</vt:lpstr>
      <vt:lpstr>Defn - Event Handlers</vt:lpstr>
      <vt:lpstr>Embedded Software Architectures</vt:lpstr>
      <vt:lpstr>Architecture 1: Round-Robin No interrupts required</vt:lpstr>
      <vt:lpstr>Characteristics of Round-Robin</vt:lpstr>
      <vt:lpstr>How to decrease response time?</vt:lpstr>
      <vt:lpstr>Application of Round-Robin</vt:lpstr>
      <vt:lpstr>Architecture 2: Round-Robin with Interrupts</vt:lpstr>
      <vt:lpstr>Round Robin with Interrupts</vt:lpstr>
      <vt:lpstr>Characteristics of Round-Robin with Interrupts</vt:lpstr>
      <vt:lpstr>Application of RR w/ Interrupts</vt:lpstr>
      <vt:lpstr>Architecture 3: Function-queue scheduling</vt:lpstr>
      <vt:lpstr>Characteristics of Function-queue scheduling</vt:lpstr>
      <vt:lpstr>Architecture 4: Real-time operating system (RTOS)</vt:lpstr>
      <vt:lpstr>RTOS Architecture</vt:lpstr>
      <vt:lpstr>RTOS Characteristics</vt:lpstr>
      <vt:lpstr>Priority Levels of Different Architectures</vt:lpstr>
      <vt:lpstr>Factors in choosing a SW Architecture</vt:lpstr>
      <vt:lpstr>Selecting an Architecture</vt:lpstr>
      <vt:lpstr>Pointers </vt:lpstr>
      <vt:lpstr>Function Pointers</vt:lpstr>
      <vt:lpstr>What are function Pointers?</vt:lpstr>
      <vt:lpstr>Define a Function Pointer</vt:lpstr>
      <vt:lpstr>Assign an address to a Function Pointer</vt:lpstr>
      <vt:lpstr>Calling a function using a Function Pointer</vt:lpstr>
      <vt:lpstr>Arrays of Function Pointers</vt:lpstr>
      <vt:lpstr>   </vt:lpstr>
      <vt:lpstr>Testing and Debugging</vt:lpstr>
      <vt:lpstr>Oscilloscope</vt:lpstr>
      <vt:lpstr>Logic analyzers</vt:lpstr>
      <vt:lpstr>Clocking a logic analyzer</vt:lpstr>
      <vt:lpstr>Triggering and acquisition</vt:lpstr>
      <vt:lpstr>Data windows</vt:lpstr>
      <vt:lpstr>Capturing glitches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171</cp:revision>
  <dcterms:created xsi:type="dcterms:W3CDTF">2004-08-30T22:58:14Z</dcterms:created>
  <dcterms:modified xsi:type="dcterms:W3CDTF">2018-08-24T16:58:21Z</dcterms:modified>
</cp:coreProperties>
</file>