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handoutMasterIdLst>
    <p:handoutMasterId r:id="rId50"/>
  </p:handoutMasterIdLst>
  <p:sldIdLst>
    <p:sldId id="306" r:id="rId2"/>
    <p:sldId id="421" r:id="rId3"/>
    <p:sldId id="425" r:id="rId4"/>
    <p:sldId id="426" r:id="rId5"/>
    <p:sldId id="449" r:id="rId6"/>
    <p:sldId id="428" r:id="rId7"/>
    <p:sldId id="423" r:id="rId8"/>
    <p:sldId id="429" r:id="rId9"/>
    <p:sldId id="471" r:id="rId10"/>
    <p:sldId id="474" r:id="rId11"/>
    <p:sldId id="472" r:id="rId12"/>
    <p:sldId id="473" r:id="rId13"/>
    <p:sldId id="432" r:id="rId14"/>
    <p:sldId id="430" r:id="rId15"/>
    <p:sldId id="431" r:id="rId16"/>
    <p:sldId id="433" r:id="rId17"/>
    <p:sldId id="434" r:id="rId18"/>
    <p:sldId id="451" r:id="rId19"/>
    <p:sldId id="452" r:id="rId20"/>
    <p:sldId id="453" r:id="rId21"/>
    <p:sldId id="454" r:id="rId22"/>
    <p:sldId id="455" r:id="rId23"/>
    <p:sldId id="470" r:id="rId24"/>
    <p:sldId id="457" r:id="rId25"/>
    <p:sldId id="459" r:id="rId26"/>
    <p:sldId id="460" r:id="rId27"/>
    <p:sldId id="461" r:id="rId28"/>
    <p:sldId id="332" r:id="rId29"/>
    <p:sldId id="462" r:id="rId30"/>
    <p:sldId id="463" r:id="rId31"/>
    <p:sldId id="464" r:id="rId32"/>
    <p:sldId id="465" r:id="rId33"/>
    <p:sldId id="466" r:id="rId34"/>
    <p:sldId id="467" r:id="rId35"/>
    <p:sldId id="468" r:id="rId36"/>
    <p:sldId id="436" r:id="rId37"/>
    <p:sldId id="445" r:id="rId38"/>
    <p:sldId id="446" r:id="rId39"/>
    <p:sldId id="447" r:id="rId40"/>
    <p:sldId id="438" r:id="rId41"/>
    <p:sldId id="411" r:id="rId42"/>
    <p:sldId id="439" r:id="rId43"/>
    <p:sldId id="440" r:id="rId44"/>
    <p:sldId id="444" r:id="rId45"/>
    <p:sldId id="415" r:id="rId46"/>
    <p:sldId id="437" r:id="rId47"/>
    <p:sldId id="448" r:id="rId48"/>
    <p:sldId id="469" r:id="rId4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C7D0"/>
    <a:srgbClr val="DDE0BC"/>
    <a:srgbClr val="EFFC46"/>
    <a:srgbClr val="96969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3" autoAdjust="0"/>
    <p:restoredTop sz="94660"/>
  </p:normalViewPr>
  <p:slideViewPr>
    <p:cSldViewPr>
      <p:cViewPr varScale="1">
        <p:scale>
          <a:sx n="78" d="100"/>
          <a:sy n="78" d="100"/>
        </p:scale>
        <p:origin x="979" y="62"/>
      </p:cViewPr>
      <p:guideLst>
        <p:guide orient="horz" pos="2160"/>
        <p:guide pos="2880"/>
      </p:guideLst>
    </p:cSldViewPr>
  </p:slideViewPr>
  <p:notesTextViewPr>
    <p:cViewPr>
      <p:scale>
        <a:sx n="100" d="100"/>
        <a:sy n="100" d="100"/>
      </p:scale>
      <p:origin x="0" y="0"/>
    </p:cViewPr>
  </p:notesTextViewPr>
  <p:notesViewPr>
    <p:cSldViewPr>
      <p:cViewPr varScale="1">
        <p:scale>
          <a:sx n="40" d="100"/>
          <a:sy n="40" d="100"/>
        </p:scale>
        <p:origin x="-154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2560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560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2560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D659774-F344-449A-89BB-1EBE0FB815EA}" type="slidenum">
              <a:rPr lang="en-US"/>
              <a:pPr>
                <a:defRPr/>
              </a:pPr>
              <a:t>‹#›</a:t>
            </a:fld>
            <a:endParaRPr lang="en-US"/>
          </a:p>
        </p:txBody>
      </p:sp>
    </p:spTree>
    <p:extLst>
      <p:ext uri="{BB962C8B-B14F-4D97-AF65-F5344CB8AC3E}">
        <p14:creationId xmlns:p14="http://schemas.microsoft.com/office/powerpoint/2010/main" val="35225220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2362200" y="381000"/>
            <a:ext cx="6781800" cy="1066800"/>
          </a:xfrm>
          <a:prstGeom prst="rect">
            <a:avLst/>
          </a:prstGeom>
          <a:noFill/>
          <a:ln w="9525">
            <a:noFill/>
            <a:miter lim="800000"/>
            <a:headEnd/>
            <a:tailEnd/>
          </a:ln>
          <a:effectLst/>
        </p:spPr>
        <p:txBody>
          <a:bodyPr anchor="ctr" anchorCtr="1"/>
          <a:lstStyle/>
          <a:p>
            <a:pPr eaLnBrk="1" hangingPunct="1">
              <a:defRPr/>
            </a:pPr>
            <a:r>
              <a:rPr lang="en-US"/>
              <a:t>Click to edit Master title style</a:t>
            </a:r>
          </a:p>
        </p:txBody>
      </p:sp>
      <p:sp>
        <p:nvSpPr>
          <p:cNvPr id="5" name="Rectangle 3"/>
          <p:cNvSpPr>
            <a:spLocks noChangeArrowheads="1"/>
          </p:cNvSpPr>
          <p:nvPr/>
        </p:nvSpPr>
        <p:spPr bwMode="auto">
          <a:xfrm>
            <a:off x="0" y="0"/>
            <a:ext cx="9144000" cy="374650"/>
          </a:xfrm>
          <a:prstGeom prst="rect">
            <a:avLst/>
          </a:prstGeom>
          <a:solidFill>
            <a:schemeClr val="bg2"/>
          </a:solidFill>
          <a:ln w="9525">
            <a:noFill/>
            <a:miter lim="800000"/>
            <a:headEnd/>
            <a:tailEnd/>
          </a:ln>
          <a:effectLst/>
        </p:spPr>
        <p:txBody>
          <a:bodyPr wrap="none" anchor="ctr"/>
          <a:lstStyle/>
          <a:p>
            <a:pPr algn="ctr">
              <a:defRPr/>
            </a:pPr>
            <a:endParaRPr lang="en-US" sz="2400">
              <a:latin typeface="Times" pitchFamily="18" charset="0"/>
            </a:endParaRPr>
          </a:p>
        </p:txBody>
      </p:sp>
      <p:pic>
        <p:nvPicPr>
          <p:cNvPr id="6" name="Picture 4" descr="PPTlogo copy"/>
          <p:cNvPicPr>
            <a:picLocks noChangeAspect="1" noChangeArrowheads="1"/>
          </p:cNvPicPr>
          <p:nvPr/>
        </p:nvPicPr>
        <p:blipFill>
          <a:blip r:embed="rId2" cstate="print"/>
          <a:srcRect l="667" t="868" r="601" b="2171"/>
          <a:stretch>
            <a:fillRect/>
          </a:stretch>
        </p:blipFill>
        <p:spPr bwMode="auto">
          <a:xfrm>
            <a:off x="0" y="381000"/>
            <a:ext cx="2347913" cy="1063625"/>
          </a:xfrm>
          <a:prstGeom prst="rect">
            <a:avLst/>
          </a:prstGeom>
          <a:noFill/>
          <a:ln w="9525">
            <a:noFill/>
            <a:miter lim="800000"/>
            <a:headEnd/>
            <a:tailEnd/>
          </a:ln>
        </p:spPr>
      </p:pic>
      <p:sp>
        <p:nvSpPr>
          <p:cNvPr id="7" name="Rectangle 5"/>
          <p:cNvSpPr>
            <a:spLocks noChangeArrowheads="1"/>
          </p:cNvSpPr>
          <p:nvPr/>
        </p:nvSpPr>
        <p:spPr bwMode="auto">
          <a:xfrm>
            <a:off x="2352675" y="381000"/>
            <a:ext cx="6791325" cy="1069975"/>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8" name="Line 6"/>
          <p:cNvSpPr>
            <a:spLocks noChangeShapeType="1"/>
          </p:cNvSpPr>
          <p:nvPr/>
        </p:nvSpPr>
        <p:spPr bwMode="auto">
          <a:xfrm>
            <a:off x="2343150" y="304800"/>
            <a:ext cx="0" cy="1143000"/>
          </a:xfrm>
          <a:prstGeom prst="line">
            <a:avLst/>
          </a:prstGeom>
          <a:noFill/>
          <a:ln w="9525">
            <a:solidFill>
              <a:schemeClr val="bg1"/>
            </a:solidFill>
            <a:round/>
            <a:headEnd/>
            <a:tailEnd/>
          </a:ln>
          <a:effectLst/>
        </p:spPr>
        <p:txBody>
          <a:bodyPr/>
          <a:lstStyle/>
          <a:p>
            <a:pPr>
              <a:defRPr/>
            </a:pPr>
            <a:endParaRPr lang="en-US"/>
          </a:p>
        </p:txBody>
      </p:sp>
      <p:sp>
        <p:nvSpPr>
          <p:cNvPr id="143367" name="Rectangle 7"/>
          <p:cNvSpPr>
            <a:spLocks noGrp="1" noChangeArrowheads="1"/>
          </p:cNvSpPr>
          <p:nvPr>
            <p:ph type="ctrTitle"/>
          </p:nvPr>
        </p:nvSpPr>
        <p:spPr>
          <a:xfrm>
            <a:off x="2362200" y="381000"/>
            <a:ext cx="6781800" cy="990600"/>
          </a:xfrm>
        </p:spPr>
        <p:txBody>
          <a:bodyPr/>
          <a:lstStyle>
            <a:lvl1pPr>
              <a:defRPr/>
            </a:lvl1pPr>
          </a:lstStyle>
          <a:p>
            <a:r>
              <a:rPr lang="en-US"/>
              <a:t>Click to edit Master title style</a:t>
            </a:r>
          </a:p>
        </p:txBody>
      </p:sp>
      <p:sp>
        <p:nvSpPr>
          <p:cNvPr id="143368" name="Rectangle 8"/>
          <p:cNvSpPr>
            <a:spLocks noGrp="1" noChangeArrowheads="1"/>
          </p:cNvSpPr>
          <p:nvPr>
            <p:ph type="subTitle" idx="1"/>
          </p:nvPr>
        </p:nvSpPr>
        <p:spPr>
          <a:xfrm>
            <a:off x="533400" y="1600200"/>
            <a:ext cx="8382000" cy="4343400"/>
          </a:xfrm>
        </p:spPr>
        <p:txBody>
          <a:bodyPr/>
          <a:lstStyle>
            <a:lvl1pPr marL="0" indent="0" algn="ctr">
              <a:buFont typeface="Galliard BT" pitchFamily="18" charset="0"/>
              <a:buNone/>
              <a:defRPr/>
            </a:lvl1pPr>
          </a:lstStyle>
          <a:p>
            <a:r>
              <a:rPr lang="en-US"/>
              <a:t>Click to edit Master subtitle style</a:t>
            </a:r>
          </a:p>
        </p:txBody>
      </p:sp>
      <p:sp>
        <p:nvSpPr>
          <p:cNvPr id="9" name="Rectangle 9"/>
          <p:cNvSpPr>
            <a:spLocks noGrp="1" noChangeArrowheads="1"/>
          </p:cNvSpPr>
          <p:nvPr>
            <p:ph type="dt" sz="half" idx="10"/>
          </p:nvPr>
        </p:nvSpPr>
        <p:spPr/>
        <p:txBody>
          <a:bodyPr/>
          <a:lstStyle>
            <a:lvl1pPr>
              <a:defRPr/>
            </a:lvl1pPr>
          </a:lstStyle>
          <a:p>
            <a:pPr>
              <a:defRPr/>
            </a:pPr>
            <a:endParaRPr lang="en-US"/>
          </a:p>
        </p:txBody>
      </p:sp>
      <p:sp>
        <p:nvSpPr>
          <p:cNvPr id="10" name="Rectangle 10"/>
          <p:cNvSpPr>
            <a:spLocks noGrp="1" noChangeArrowheads="1"/>
          </p:cNvSpPr>
          <p:nvPr>
            <p:ph type="ftr" sz="quarter" idx="11"/>
          </p:nvPr>
        </p:nvSpPr>
        <p:spPr/>
        <p:txBody>
          <a:bodyPr/>
          <a:lstStyle>
            <a:lvl1pPr>
              <a:defRPr/>
            </a:lvl1pPr>
          </a:lstStyle>
          <a:p>
            <a:pPr>
              <a:defRPr/>
            </a:pPr>
            <a:endParaRPr lang="en-US"/>
          </a:p>
        </p:txBody>
      </p:sp>
      <p:sp>
        <p:nvSpPr>
          <p:cNvPr id="11" name="Rectangle 11"/>
          <p:cNvSpPr>
            <a:spLocks noGrp="1" noChangeArrowheads="1"/>
          </p:cNvSpPr>
          <p:nvPr>
            <p:ph type="sldNum" sz="quarter" idx="12"/>
          </p:nvPr>
        </p:nvSpPr>
        <p:spPr/>
        <p:txBody>
          <a:bodyPr/>
          <a:lstStyle>
            <a:lvl1pPr>
              <a:defRPr/>
            </a:lvl1pPr>
          </a:lstStyle>
          <a:p>
            <a:pPr>
              <a:defRPr/>
            </a:pPr>
            <a:fld id="{ACD3C0A8-846D-484B-BFEA-E2CD9C8629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2D65A628-F6D9-496B-9AFF-9759FBB808D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457200"/>
            <a:ext cx="2171700" cy="5668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362700" cy="5668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CCEB5761-0C9B-43F9-9637-0864C590773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3C24C343-C3FC-407D-A381-67F07ABDDF7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32EA4A05-1995-4DD9-B86E-8637318082D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8A711D98-AECD-4FD0-9398-5A2FB316E2C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0290C785-88FF-47E8-822C-41E3845CE23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099F064F-CB37-464A-99FE-F871CB8233C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pPr>
              <a:defRPr/>
            </a:pPr>
            <a:fld id="{5641A1C1-99E5-488D-B23D-C2FB3E8DC41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D067610E-DA49-4CB9-B389-64D37F61499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562D6296-AFB5-4AFE-A6E8-6E2C4D77DD9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42338" name="Rectangle 2"/>
          <p:cNvSpPr>
            <a:spLocks noChangeArrowheads="1"/>
          </p:cNvSpPr>
          <p:nvPr/>
        </p:nvSpPr>
        <p:spPr bwMode="auto">
          <a:xfrm>
            <a:off x="2362200" y="381000"/>
            <a:ext cx="6781800" cy="1066800"/>
          </a:xfrm>
          <a:prstGeom prst="rect">
            <a:avLst/>
          </a:prstGeom>
          <a:noFill/>
          <a:ln w="9525">
            <a:noFill/>
            <a:miter lim="800000"/>
            <a:headEnd/>
            <a:tailEnd/>
          </a:ln>
          <a:effectLst/>
        </p:spPr>
        <p:txBody>
          <a:bodyPr anchor="ctr" anchorCtr="1"/>
          <a:lstStyle/>
          <a:p>
            <a:pPr algn="ctr" eaLnBrk="1" hangingPunct="1">
              <a:defRPr/>
            </a:pPr>
            <a:r>
              <a:rPr lang="en-US" sz="3600">
                <a:solidFill>
                  <a:schemeClr val="tx2"/>
                </a:solidFill>
                <a:latin typeface="Galliard BT" pitchFamily="18" charset="0"/>
              </a:rPr>
              <a:t>Click to edit Master title style</a:t>
            </a:r>
          </a:p>
        </p:txBody>
      </p:sp>
      <p:sp>
        <p:nvSpPr>
          <p:cNvPr id="142339" name="Rectangle 3"/>
          <p:cNvSpPr>
            <a:spLocks noChangeArrowheads="1"/>
          </p:cNvSpPr>
          <p:nvPr/>
        </p:nvSpPr>
        <p:spPr bwMode="auto">
          <a:xfrm>
            <a:off x="0" y="0"/>
            <a:ext cx="9144000" cy="374650"/>
          </a:xfrm>
          <a:prstGeom prst="rect">
            <a:avLst/>
          </a:prstGeom>
          <a:solidFill>
            <a:schemeClr val="bg2"/>
          </a:solidFill>
          <a:ln w="9525">
            <a:noFill/>
            <a:miter lim="800000"/>
            <a:headEnd/>
            <a:tailEnd/>
          </a:ln>
          <a:effectLst/>
        </p:spPr>
        <p:txBody>
          <a:bodyPr wrap="none" anchor="ctr"/>
          <a:lstStyle/>
          <a:p>
            <a:pPr algn="ctr">
              <a:defRPr/>
            </a:pPr>
            <a:endParaRPr lang="en-US" sz="2400">
              <a:latin typeface="Times" pitchFamily="18" charset="0"/>
            </a:endParaRPr>
          </a:p>
        </p:txBody>
      </p:sp>
      <p:pic>
        <p:nvPicPr>
          <p:cNvPr id="1028" name="Picture 4" descr="PPTlogo copy"/>
          <p:cNvPicPr>
            <a:picLocks noChangeAspect="1" noChangeArrowheads="1"/>
          </p:cNvPicPr>
          <p:nvPr/>
        </p:nvPicPr>
        <p:blipFill>
          <a:blip r:embed="rId14" cstate="print"/>
          <a:srcRect l="667" t="868" r="601" b="2171"/>
          <a:stretch>
            <a:fillRect/>
          </a:stretch>
        </p:blipFill>
        <p:spPr bwMode="auto">
          <a:xfrm>
            <a:off x="0" y="381000"/>
            <a:ext cx="2347913" cy="1063625"/>
          </a:xfrm>
          <a:prstGeom prst="rect">
            <a:avLst/>
          </a:prstGeom>
          <a:noFill/>
          <a:ln w="9525">
            <a:noFill/>
            <a:miter lim="800000"/>
            <a:headEnd/>
            <a:tailEnd/>
          </a:ln>
        </p:spPr>
      </p:pic>
      <p:sp>
        <p:nvSpPr>
          <p:cNvPr id="142341" name="Rectangle 5"/>
          <p:cNvSpPr>
            <a:spLocks noChangeArrowheads="1"/>
          </p:cNvSpPr>
          <p:nvPr/>
        </p:nvSpPr>
        <p:spPr bwMode="auto">
          <a:xfrm>
            <a:off x="2352675" y="381000"/>
            <a:ext cx="6791325" cy="1069975"/>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142342" name="Line 6"/>
          <p:cNvSpPr>
            <a:spLocks noChangeShapeType="1"/>
          </p:cNvSpPr>
          <p:nvPr/>
        </p:nvSpPr>
        <p:spPr bwMode="auto">
          <a:xfrm>
            <a:off x="2343150" y="304800"/>
            <a:ext cx="0" cy="1143000"/>
          </a:xfrm>
          <a:prstGeom prst="line">
            <a:avLst/>
          </a:prstGeom>
          <a:noFill/>
          <a:ln w="9525">
            <a:solidFill>
              <a:schemeClr val="bg1"/>
            </a:solidFill>
            <a:round/>
            <a:headEnd/>
            <a:tailEnd/>
          </a:ln>
          <a:effectLst/>
        </p:spPr>
        <p:txBody>
          <a:bodyPr/>
          <a:lstStyle/>
          <a:p>
            <a:pPr>
              <a:defRPr/>
            </a:pPr>
            <a:endParaRPr lang="en-US"/>
          </a:p>
        </p:txBody>
      </p:sp>
      <p:sp>
        <p:nvSpPr>
          <p:cNvPr id="1031" name="Rectangle 7"/>
          <p:cNvSpPr>
            <a:spLocks noGrp="1" noChangeArrowheads="1"/>
          </p:cNvSpPr>
          <p:nvPr>
            <p:ph type="title"/>
          </p:nvPr>
        </p:nvSpPr>
        <p:spPr bwMode="auto">
          <a:xfrm>
            <a:off x="2438400" y="457200"/>
            <a:ext cx="6705600" cy="960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2345" name="Rectangle 9"/>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42346" name="Rectangle 1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42347" name="Rectangle 1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C8765CE-FE57-4330-8CD2-A3162E4296EF}"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860"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Galliard BT" pitchFamily="18" charset="0"/>
        </a:defRPr>
      </a:lvl2pPr>
      <a:lvl3pPr algn="ctr" rtl="0" eaLnBrk="0" fontAlgn="base" hangingPunct="0">
        <a:spcBef>
          <a:spcPct val="0"/>
        </a:spcBef>
        <a:spcAft>
          <a:spcPct val="0"/>
        </a:spcAft>
        <a:defRPr sz="3600">
          <a:solidFill>
            <a:schemeClr val="tx2"/>
          </a:solidFill>
          <a:latin typeface="Galliard BT" pitchFamily="18" charset="0"/>
        </a:defRPr>
      </a:lvl3pPr>
      <a:lvl4pPr algn="ctr" rtl="0" eaLnBrk="0" fontAlgn="base" hangingPunct="0">
        <a:spcBef>
          <a:spcPct val="0"/>
        </a:spcBef>
        <a:spcAft>
          <a:spcPct val="0"/>
        </a:spcAft>
        <a:defRPr sz="3600">
          <a:solidFill>
            <a:schemeClr val="tx2"/>
          </a:solidFill>
          <a:latin typeface="Galliard BT" pitchFamily="18" charset="0"/>
        </a:defRPr>
      </a:lvl4pPr>
      <a:lvl5pPr algn="ctr" rtl="0" eaLnBrk="0" fontAlgn="base" hangingPunct="0">
        <a:spcBef>
          <a:spcPct val="0"/>
        </a:spcBef>
        <a:spcAft>
          <a:spcPct val="0"/>
        </a:spcAft>
        <a:defRPr sz="3600">
          <a:solidFill>
            <a:schemeClr val="tx2"/>
          </a:solidFill>
          <a:latin typeface="Galliard BT" pitchFamily="18" charset="0"/>
        </a:defRPr>
      </a:lvl5pPr>
      <a:lvl6pPr marL="457200" algn="ctr" rtl="0" fontAlgn="base">
        <a:spcBef>
          <a:spcPct val="0"/>
        </a:spcBef>
        <a:spcAft>
          <a:spcPct val="0"/>
        </a:spcAft>
        <a:defRPr sz="3600">
          <a:solidFill>
            <a:schemeClr val="tx2"/>
          </a:solidFill>
          <a:latin typeface="Galliard BT" pitchFamily="18" charset="0"/>
        </a:defRPr>
      </a:lvl6pPr>
      <a:lvl7pPr marL="914400" algn="ctr" rtl="0" fontAlgn="base">
        <a:spcBef>
          <a:spcPct val="0"/>
        </a:spcBef>
        <a:spcAft>
          <a:spcPct val="0"/>
        </a:spcAft>
        <a:defRPr sz="3600">
          <a:solidFill>
            <a:schemeClr val="tx2"/>
          </a:solidFill>
          <a:latin typeface="Galliard BT" pitchFamily="18" charset="0"/>
        </a:defRPr>
      </a:lvl7pPr>
      <a:lvl8pPr marL="1371600" algn="ctr" rtl="0" fontAlgn="base">
        <a:spcBef>
          <a:spcPct val="0"/>
        </a:spcBef>
        <a:spcAft>
          <a:spcPct val="0"/>
        </a:spcAft>
        <a:defRPr sz="3600">
          <a:solidFill>
            <a:schemeClr val="tx2"/>
          </a:solidFill>
          <a:latin typeface="Galliard BT" pitchFamily="18" charset="0"/>
        </a:defRPr>
      </a:lvl8pPr>
      <a:lvl9pPr marL="1828800" algn="ctr" rtl="0" fontAlgn="base">
        <a:spcBef>
          <a:spcPct val="0"/>
        </a:spcBef>
        <a:spcAft>
          <a:spcPct val="0"/>
        </a:spcAft>
        <a:defRPr sz="3600">
          <a:solidFill>
            <a:schemeClr val="tx2"/>
          </a:solidFill>
          <a:latin typeface="Galliard BT" pitchFamily="18" charset="0"/>
        </a:defRPr>
      </a:lvl9pPr>
    </p:titleStyle>
    <p:bodyStyle>
      <a:lvl1pPr marL="342900" indent="-342900" algn="l" rtl="0" eaLnBrk="0" fontAlgn="base" hangingPunct="0">
        <a:spcBef>
          <a:spcPct val="20000"/>
        </a:spcBef>
        <a:spcAft>
          <a:spcPct val="0"/>
        </a:spcAft>
        <a:buClr>
          <a:schemeClr val="accent1"/>
        </a:buClr>
        <a:buFont typeface="Galliard BT"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457200" y="1981200"/>
            <a:ext cx="7467600" cy="2287588"/>
          </a:xfrm>
          <a:prstGeom prst="rect">
            <a:avLst/>
          </a:prstGeom>
          <a:noFill/>
          <a:ln w="9525">
            <a:noFill/>
            <a:miter lim="800000"/>
            <a:headEnd/>
            <a:tailEnd/>
          </a:ln>
        </p:spPr>
        <p:txBody>
          <a:bodyPr>
            <a:spAutoFit/>
          </a:bodyPr>
          <a:lstStyle/>
          <a:p>
            <a:pPr eaLnBrk="1" hangingPunct="1"/>
            <a:r>
              <a:rPr lang="en-US" sz="4800" dirty="0">
                <a:solidFill>
                  <a:srgbClr val="FFFFFF"/>
                </a:solidFill>
              </a:rPr>
              <a:t>ECEN </a:t>
            </a:r>
            <a:r>
              <a:rPr lang="en-US" sz="4800" dirty="0" smtClean="0">
                <a:solidFill>
                  <a:srgbClr val="FFFFFF"/>
                </a:solidFill>
              </a:rPr>
              <a:t>361</a:t>
            </a:r>
            <a:endParaRPr lang="en-US" sz="4800" dirty="0">
              <a:solidFill>
                <a:srgbClr val="FFFFFF"/>
              </a:solidFill>
            </a:endParaRPr>
          </a:p>
          <a:p>
            <a:pPr eaLnBrk="1" hangingPunct="1"/>
            <a:r>
              <a:rPr lang="en-US" sz="4800" dirty="0">
                <a:solidFill>
                  <a:srgbClr val="FFFFFF"/>
                </a:solidFill>
              </a:rPr>
              <a:t>Real-Time and Embedded Systems</a:t>
            </a:r>
          </a:p>
        </p:txBody>
      </p:sp>
      <p:sp>
        <p:nvSpPr>
          <p:cNvPr id="3075" name="Text Box 3"/>
          <p:cNvSpPr txBox="1">
            <a:spLocks noChangeArrowheads="1"/>
          </p:cNvSpPr>
          <p:nvPr/>
        </p:nvSpPr>
        <p:spPr bwMode="auto">
          <a:xfrm>
            <a:off x="1981200" y="4830763"/>
            <a:ext cx="6324600" cy="584200"/>
          </a:xfrm>
          <a:prstGeom prst="rect">
            <a:avLst/>
          </a:prstGeom>
          <a:noFill/>
          <a:ln w="9525">
            <a:noFill/>
            <a:miter lim="800000"/>
            <a:headEnd/>
            <a:tailEnd/>
          </a:ln>
        </p:spPr>
        <p:txBody>
          <a:bodyPr>
            <a:spAutoFit/>
          </a:bodyPr>
          <a:lstStyle/>
          <a:p>
            <a:pPr marL="463550" indent="-463550"/>
            <a:r>
              <a:rPr lang="en-US" sz="3200" dirty="0" smtClean="0"/>
              <a:t>Interrupts</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533400"/>
            <a:ext cx="3787383" cy="584775"/>
          </a:xfrm>
          <a:prstGeom prst="rect">
            <a:avLst/>
          </a:prstGeom>
          <a:noFill/>
        </p:spPr>
        <p:txBody>
          <a:bodyPr wrap="none" rtlCol="0">
            <a:spAutoFit/>
          </a:bodyPr>
          <a:lstStyle/>
          <a:p>
            <a:r>
              <a:rPr lang="en-US" sz="3200" dirty="0" smtClean="0">
                <a:solidFill>
                  <a:schemeClr val="bg2"/>
                </a:solidFill>
                <a:latin typeface="Times New Roman" panose="02020603050405020304" pitchFamily="18" charset="0"/>
                <a:cs typeface="Times New Roman" panose="02020603050405020304" pitchFamily="18" charset="0"/>
              </a:rPr>
              <a:t>Interrupt Vector Table</a:t>
            </a:r>
            <a:endParaRPr lang="en-US" sz="3200" dirty="0">
              <a:solidFill>
                <a:schemeClr val="bg2"/>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85800" y="1828800"/>
            <a:ext cx="6172200" cy="2062103"/>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Interrupt Vector Table</a:t>
            </a:r>
          </a:p>
          <a:p>
            <a:endParaRPr lang="en-US" sz="32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What function runs when which </a:t>
            </a:r>
            <a:r>
              <a:rPr lang="en-US" sz="3200" dirty="0" err="1" smtClean="0">
                <a:latin typeface="Times New Roman" panose="02020603050405020304" pitchFamily="18" charset="0"/>
                <a:cs typeface="Times New Roman" panose="02020603050405020304" pitchFamily="18" charset="0"/>
              </a:rPr>
              <a:t>interrup</a:t>
            </a:r>
            <a:r>
              <a:rPr lang="en-US" sz="3200" dirty="0" smtClean="0">
                <a:latin typeface="Times New Roman" panose="02020603050405020304" pitchFamily="18" charset="0"/>
                <a:cs typeface="Times New Roman" panose="02020603050405020304" pitchFamily="18" charset="0"/>
              </a:rPr>
              <a:t> occurs?</a:t>
            </a:r>
            <a:endParaRPr lang="en-US" sz="3200" dirty="0">
              <a:latin typeface="Times New Roman" panose="02020603050405020304" pitchFamily="18" charset="0"/>
              <a:cs typeface="Times New Roman" panose="02020603050405020304" pitchFamily="18" charset="0"/>
            </a:endParaRPr>
          </a:p>
        </p:txBody>
      </p:sp>
      <p:pic>
        <p:nvPicPr>
          <p:cNvPr id="1028" name="Picture 4" descr="Image result for interrupt vector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505200"/>
            <a:ext cx="3775075" cy="3051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969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533400"/>
            <a:ext cx="4355680" cy="584775"/>
          </a:xfrm>
          <a:prstGeom prst="rect">
            <a:avLst/>
          </a:prstGeom>
          <a:noFill/>
        </p:spPr>
        <p:txBody>
          <a:bodyPr wrap="none" rtlCol="0">
            <a:spAutoFit/>
          </a:bodyPr>
          <a:lstStyle/>
          <a:p>
            <a:r>
              <a:rPr lang="en-US" sz="3200" dirty="0" smtClean="0">
                <a:solidFill>
                  <a:schemeClr val="bg2"/>
                </a:solidFill>
                <a:latin typeface="Times New Roman" panose="02020603050405020304" pitchFamily="18" charset="0"/>
                <a:cs typeface="Times New Roman" panose="02020603050405020304" pitchFamily="18" charset="0"/>
              </a:rPr>
              <a:t>Interrupt Service Routine</a:t>
            </a:r>
            <a:endParaRPr lang="en-US" sz="3200" dirty="0">
              <a:solidFill>
                <a:schemeClr val="bg2"/>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295400" y="1752600"/>
            <a:ext cx="6172200" cy="452431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Stack Pointer – So we know how we got there</a:t>
            </a:r>
          </a:p>
          <a:p>
            <a:endParaRPr lang="en-US" sz="32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	Call Stack</a:t>
            </a:r>
          </a:p>
          <a:p>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main()</a:t>
            </a:r>
          </a:p>
          <a:p>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int value1</a:t>
            </a:r>
          </a:p>
          <a:p>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int value2</a:t>
            </a:r>
          </a:p>
          <a:p>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foo()</a:t>
            </a:r>
          </a:p>
          <a:p>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foo1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04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533400"/>
            <a:ext cx="4355680" cy="584775"/>
          </a:xfrm>
          <a:prstGeom prst="rect">
            <a:avLst/>
          </a:prstGeom>
          <a:noFill/>
        </p:spPr>
        <p:txBody>
          <a:bodyPr wrap="none" rtlCol="0">
            <a:spAutoFit/>
          </a:bodyPr>
          <a:lstStyle/>
          <a:p>
            <a:r>
              <a:rPr lang="en-US" sz="3200" dirty="0" smtClean="0">
                <a:solidFill>
                  <a:schemeClr val="bg2"/>
                </a:solidFill>
                <a:latin typeface="Times New Roman" panose="02020603050405020304" pitchFamily="18" charset="0"/>
                <a:cs typeface="Times New Roman" panose="02020603050405020304" pitchFamily="18" charset="0"/>
              </a:rPr>
              <a:t>Interrupt Service Routine</a:t>
            </a:r>
            <a:endParaRPr lang="en-US" sz="3200" dirty="0">
              <a:solidFill>
                <a:schemeClr val="bg2"/>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524000" y="1752600"/>
            <a:ext cx="6172200" cy="550920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a:t>
            </a:r>
            <a:r>
              <a:rPr lang="en-US" sz="3200" dirty="0" smtClean="0">
                <a:latin typeface="Times New Roman" panose="02020603050405020304" pitchFamily="18" charset="0"/>
                <a:cs typeface="Times New Roman" panose="02020603050405020304" pitchFamily="18" charset="0"/>
              </a:rPr>
              <a:t>nt foo()</a:t>
            </a:r>
          </a:p>
          <a:p>
            <a:r>
              <a:rPr lang="en-US" sz="3200" dirty="0" smtClean="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int foo1;</a:t>
            </a:r>
          </a:p>
          <a:p>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&lt;- Interrupt Occurs here.</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i</a:t>
            </a:r>
            <a:r>
              <a:rPr lang="en-US" sz="3200" dirty="0" smtClean="0">
                <a:latin typeface="Times New Roman" panose="02020603050405020304" pitchFamily="18" charset="0"/>
                <a:cs typeface="Times New Roman" panose="02020603050405020304" pitchFamily="18" charset="0"/>
              </a:rPr>
              <a:t>nt main()</a:t>
            </a:r>
          </a:p>
          <a:p>
            <a:r>
              <a:rPr lang="en-US" sz="3200" dirty="0" smtClean="0">
                <a:latin typeface="Times New Roman" panose="02020603050405020304" pitchFamily="18" charset="0"/>
                <a:cs typeface="Times New Roman" panose="02020603050405020304" pitchFamily="18" charset="0"/>
              </a:rPr>
              <a:t>	int value1;</a:t>
            </a:r>
          </a:p>
          <a:p>
            <a:r>
              <a:rPr lang="en-US" sz="3200" dirty="0" smtClean="0">
                <a:latin typeface="Times New Roman" panose="02020603050405020304" pitchFamily="18" charset="0"/>
                <a:cs typeface="Times New Roman" panose="02020603050405020304" pitchFamily="18" charset="0"/>
              </a:rPr>
              <a:t>	int value2;</a:t>
            </a:r>
          </a:p>
          <a:p>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foo();</a:t>
            </a:r>
          </a:p>
          <a:p>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t>
            </a:r>
          </a:p>
          <a:p>
            <a:r>
              <a:rPr lang="en-US"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572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3200" smtClean="0"/>
              <a:t>2 scenarios for interrupts</a:t>
            </a:r>
          </a:p>
        </p:txBody>
      </p:sp>
      <p:sp>
        <p:nvSpPr>
          <p:cNvPr id="14339" name="Rectangle 3"/>
          <p:cNvSpPr>
            <a:spLocks noChangeArrowheads="1"/>
          </p:cNvSpPr>
          <p:nvPr/>
        </p:nvSpPr>
        <p:spPr bwMode="auto">
          <a:xfrm>
            <a:off x="1219200" y="2438400"/>
            <a:ext cx="914400" cy="12192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14340" name="Text Box 4"/>
          <p:cNvSpPr txBox="1">
            <a:spLocks noChangeArrowheads="1"/>
          </p:cNvSpPr>
          <p:nvPr/>
        </p:nvSpPr>
        <p:spPr bwMode="auto">
          <a:xfrm>
            <a:off x="1295400" y="2819400"/>
            <a:ext cx="762000" cy="366713"/>
          </a:xfrm>
          <a:prstGeom prst="rect">
            <a:avLst/>
          </a:prstGeom>
          <a:noFill/>
          <a:ln w="9525">
            <a:noFill/>
            <a:miter lim="800000"/>
            <a:headEnd/>
            <a:tailEnd/>
          </a:ln>
        </p:spPr>
        <p:txBody>
          <a:bodyPr>
            <a:spAutoFit/>
          </a:bodyPr>
          <a:lstStyle/>
          <a:p>
            <a:pPr>
              <a:spcBef>
                <a:spcPct val="50000"/>
              </a:spcBef>
            </a:pPr>
            <a:r>
              <a:rPr lang="en-US"/>
              <a:t>CPU</a:t>
            </a:r>
          </a:p>
        </p:txBody>
      </p:sp>
      <p:sp>
        <p:nvSpPr>
          <p:cNvPr id="14341" name="Text Box 5"/>
          <p:cNvSpPr txBox="1">
            <a:spLocks noChangeArrowheads="1"/>
          </p:cNvSpPr>
          <p:nvPr/>
        </p:nvSpPr>
        <p:spPr bwMode="auto">
          <a:xfrm>
            <a:off x="2667000" y="2286000"/>
            <a:ext cx="838200" cy="366713"/>
          </a:xfrm>
          <a:prstGeom prst="rect">
            <a:avLst/>
          </a:prstGeom>
          <a:noFill/>
          <a:ln w="9525">
            <a:noFill/>
            <a:miter lim="800000"/>
            <a:headEnd/>
            <a:tailEnd/>
          </a:ln>
        </p:spPr>
        <p:txBody>
          <a:bodyPr>
            <a:spAutoFit/>
          </a:bodyPr>
          <a:lstStyle/>
          <a:p>
            <a:pPr>
              <a:spcBef>
                <a:spcPct val="50000"/>
              </a:spcBef>
            </a:pPr>
            <a:r>
              <a:rPr lang="en-US"/>
              <a:t>INTR</a:t>
            </a:r>
          </a:p>
        </p:txBody>
      </p:sp>
      <p:sp>
        <p:nvSpPr>
          <p:cNvPr id="14342" name="Rectangle 6"/>
          <p:cNvSpPr>
            <a:spLocks noChangeArrowheads="1"/>
          </p:cNvSpPr>
          <p:nvPr/>
        </p:nvSpPr>
        <p:spPr bwMode="auto">
          <a:xfrm>
            <a:off x="2743200" y="3124200"/>
            <a:ext cx="1447800" cy="533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14343" name="Text Box 7"/>
          <p:cNvSpPr txBox="1">
            <a:spLocks noChangeArrowheads="1"/>
          </p:cNvSpPr>
          <p:nvPr/>
        </p:nvSpPr>
        <p:spPr bwMode="auto">
          <a:xfrm>
            <a:off x="2895600" y="3214688"/>
            <a:ext cx="1143000" cy="366712"/>
          </a:xfrm>
          <a:prstGeom prst="rect">
            <a:avLst/>
          </a:prstGeom>
          <a:noFill/>
          <a:ln w="9525">
            <a:noFill/>
            <a:miter lim="800000"/>
            <a:headEnd/>
            <a:tailEnd/>
          </a:ln>
        </p:spPr>
        <p:txBody>
          <a:bodyPr>
            <a:spAutoFit/>
          </a:bodyPr>
          <a:lstStyle/>
          <a:p>
            <a:pPr>
              <a:spcBef>
                <a:spcPct val="50000"/>
              </a:spcBef>
            </a:pPr>
            <a:r>
              <a:rPr lang="en-US"/>
              <a:t>Device 1</a:t>
            </a:r>
          </a:p>
        </p:txBody>
      </p:sp>
      <p:sp>
        <p:nvSpPr>
          <p:cNvPr id="14344" name="Rectangle 8"/>
          <p:cNvSpPr>
            <a:spLocks noChangeArrowheads="1"/>
          </p:cNvSpPr>
          <p:nvPr/>
        </p:nvSpPr>
        <p:spPr bwMode="auto">
          <a:xfrm>
            <a:off x="4419600" y="3124200"/>
            <a:ext cx="1447800" cy="533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14345" name="Text Box 9"/>
          <p:cNvSpPr txBox="1">
            <a:spLocks noChangeArrowheads="1"/>
          </p:cNvSpPr>
          <p:nvPr/>
        </p:nvSpPr>
        <p:spPr bwMode="auto">
          <a:xfrm>
            <a:off x="4572000" y="3214688"/>
            <a:ext cx="1143000" cy="366712"/>
          </a:xfrm>
          <a:prstGeom prst="rect">
            <a:avLst/>
          </a:prstGeom>
          <a:noFill/>
          <a:ln w="9525">
            <a:noFill/>
            <a:miter lim="800000"/>
            <a:headEnd/>
            <a:tailEnd/>
          </a:ln>
        </p:spPr>
        <p:txBody>
          <a:bodyPr>
            <a:spAutoFit/>
          </a:bodyPr>
          <a:lstStyle/>
          <a:p>
            <a:pPr>
              <a:spcBef>
                <a:spcPct val="50000"/>
              </a:spcBef>
            </a:pPr>
            <a:r>
              <a:rPr lang="en-US"/>
              <a:t>Device 2</a:t>
            </a:r>
          </a:p>
        </p:txBody>
      </p:sp>
      <p:sp>
        <p:nvSpPr>
          <p:cNvPr id="14346" name="Rectangle 10"/>
          <p:cNvSpPr>
            <a:spLocks noChangeArrowheads="1"/>
          </p:cNvSpPr>
          <p:nvPr/>
        </p:nvSpPr>
        <p:spPr bwMode="auto">
          <a:xfrm>
            <a:off x="6096000" y="3124200"/>
            <a:ext cx="1447800" cy="533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14347" name="Text Box 11"/>
          <p:cNvSpPr txBox="1">
            <a:spLocks noChangeArrowheads="1"/>
          </p:cNvSpPr>
          <p:nvPr/>
        </p:nvSpPr>
        <p:spPr bwMode="auto">
          <a:xfrm>
            <a:off x="6248400" y="3214688"/>
            <a:ext cx="1143000" cy="366712"/>
          </a:xfrm>
          <a:prstGeom prst="rect">
            <a:avLst/>
          </a:prstGeom>
          <a:noFill/>
          <a:ln w="9525">
            <a:noFill/>
            <a:miter lim="800000"/>
            <a:headEnd/>
            <a:tailEnd/>
          </a:ln>
        </p:spPr>
        <p:txBody>
          <a:bodyPr>
            <a:spAutoFit/>
          </a:bodyPr>
          <a:lstStyle/>
          <a:p>
            <a:pPr>
              <a:spcBef>
                <a:spcPct val="50000"/>
              </a:spcBef>
            </a:pPr>
            <a:r>
              <a:rPr lang="en-US"/>
              <a:t>Device 3</a:t>
            </a:r>
          </a:p>
        </p:txBody>
      </p:sp>
      <p:sp>
        <p:nvSpPr>
          <p:cNvPr id="14348" name="Line 12"/>
          <p:cNvSpPr>
            <a:spLocks noChangeShapeType="1"/>
          </p:cNvSpPr>
          <p:nvPr/>
        </p:nvSpPr>
        <p:spPr bwMode="auto">
          <a:xfrm flipH="1">
            <a:off x="2133600" y="2590800"/>
            <a:ext cx="4648200" cy="0"/>
          </a:xfrm>
          <a:prstGeom prst="line">
            <a:avLst/>
          </a:prstGeom>
          <a:noFill/>
          <a:ln w="9525">
            <a:solidFill>
              <a:schemeClr val="tx1"/>
            </a:solidFill>
            <a:round/>
            <a:headEnd/>
            <a:tailEnd type="triangle" w="med" len="med"/>
          </a:ln>
        </p:spPr>
        <p:txBody>
          <a:bodyPr/>
          <a:lstStyle/>
          <a:p>
            <a:endParaRPr lang="en-US"/>
          </a:p>
        </p:txBody>
      </p:sp>
      <p:sp>
        <p:nvSpPr>
          <p:cNvPr id="14349" name="Line 13"/>
          <p:cNvSpPr>
            <a:spLocks noChangeShapeType="1"/>
          </p:cNvSpPr>
          <p:nvPr/>
        </p:nvSpPr>
        <p:spPr bwMode="auto">
          <a:xfrm>
            <a:off x="6781800" y="2590800"/>
            <a:ext cx="0" cy="533400"/>
          </a:xfrm>
          <a:prstGeom prst="line">
            <a:avLst/>
          </a:prstGeom>
          <a:noFill/>
          <a:ln w="9525">
            <a:solidFill>
              <a:schemeClr val="tx1"/>
            </a:solidFill>
            <a:round/>
            <a:headEnd/>
            <a:tailEnd/>
          </a:ln>
        </p:spPr>
        <p:txBody>
          <a:bodyPr/>
          <a:lstStyle/>
          <a:p>
            <a:endParaRPr lang="en-US"/>
          </a:p>
        </p:txBody>
      </p:sp>
      <p:sp>
        <p:nvSpPr>
          <p:cNvPr id="14350" name="Line 14"/>
          <p:cNvSpPr>
            <a:spLocks noChangeShapeType="1"/>
          </p:cNvSpPr>
          <p:nvPr/>
        </p:nvSpPr>
        <p:spPr bwMode="auto">
          <a:xfrm>
            <a:off x="5105400" y="2590800"/>
            <a:ext cx="0" cy="533400"/>
          </a:xfrm>
          <a:prstGeom prst="line">
            <a:avLst/>
          </a:prstGeom>
          <a:noFill/>
          <a:ln w="9525">
            <a:solidFill>
              <a:schemeClr val="tx1"/>
            </a:solidFill>
            <a:round/>
            <a:headEnd/>
            <a:tailEnd/>
          </a:ln>
        </p:spPr>
        <p:txBody>
          <a:bodyPr/>
          <a:lstStyle/>
          <a:p>
            <a:endParaRPr lang="en-US"/>
          </a:p>
        </p:txBody>
      </p:sp>
      <p:sp>
        <p:nvSpPr>
          <p:cNvPr id="14351" name="Line 15"/>
          <p:cNvSpPr>
            <a:spLocks noChangeShapeType="1"/>
          </p:cNvSpPr>
          <p:nvPr/>
        </p:nvSpPr>
        <p:spPr bwMode="auto">
          <a:xfrm>
            <a:off x="3429000" y="2590800"/>
            <a:ext cx="0" cy="533400"/>
          </a:xfrm>
          <a:prstGeom prst="line">
            <a:avLst/>
          </a:prstGeom>
          <a:noFill/>
          <a:ln w="9525">
            <a:solidFill>
              <a:schemeClr val="tx1"/>
            </a:solidFill>
            <a:round/>
            <a:headEnd/>
            <a:tailEnd/>
          </a:ln>
        </p:spPr>
        <p:txBody>
          <a:bodyPr/>
          <a:lstStyle/>
          <a:p>
            <a:endParaRPr lang="en-US"/>
          </a:p>
        </p:txBody>
      </p:sp>
      <p:sp>
        <p:nvSpPr>
          <p:cNvPr id="14352" name="Rectangle 16"/>
          <p:cNvSpPr>
            <a:spLocks noChangeArrowheads="1"/>
          </p:cNvSpPr>
          <p:nvPr/>
        </p:nvSpPr>
        <p:spPr bwMode="auto">
          <a:xfrm>
            <a:off x="1219200" y="4343400"/>
            <a:ext cx="914400" cy="12192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14353" name="Text Box 17"/>
          <p:cNvSpPr txBox="1">
            <a:spLocks noChangeArrowheads="1"/>
          </p:cNvSpPr>
          <p:nvPr/>
        </p:nvSpPr>
        <p:spPr bwMode="auto">
          <a:xfrm>
            <a:off x="1295400" y="4724400"/>
            <a:ext cx="762000" cy="366713"/>
          </a:xfrm>
          <a:prstGeom prst="rect">
            <a:avLst/>
          </a:prstGeom>
          <a:noFill/>
          <a:ln w="9525">
            <a:noFill/>
            <a:miter lim="800000"/>
            <a:headEnd/>
            <a:tailEnd/>
          </a:ln>
        </p:spPr>
        <p:txBody>
          <a:bodyPr>
            <a:spAutoFit/>
          </a:bodyPr>
          <a:lstStyle/>
          <a:p>
            <a:pPr>
              <a:spcBef>
                <a:spcPct val="50000"/>
              </a:spcBef>
            </a:pPr>
            <a:r>
              <a:rPr lang="en-US"/>
              <a:t>CPU</a:t>
            </a:r>
          </a:p>
        </p:txBody>
      </p:sp>
      <p:sp>
        <p:nvSpPr>
          <p:cNvPr id="14354" name="Text Box 18"/>
          <p:cNvSpPr txBox="1">
            <a:spLocks noChangeArrowheads="1"/>
          </p:cNvSpPr>
          <p:nvPr/>
        </p:nvSpPr>
        <p:spPr bwMode="auto">
          <a:xfrm>
            <a:off x="2667000" y="4267200"/>
            <a:ext cx="838200" cy="274638"/>
          </a:xfrm>
          <a:prstGeom prst="rect">
            <a:avLst/>
          </a:prstGeom>
          <a:noFill/>
          <a:ln w="9525">
            <a:noFill/>
            <a:miter lim="800000"/>
            <a:headEnd/>
            <a:tailEnd/>
          </a:ln>
        </p:spPr>
        <p:txBody>
          <a:bodyPr>
            <a:spAutoFit/>
          </a:bodyPr>
          <a:lstStyle/>
          <a:p>
            <a:pPr>
              <a:spcBef>
                <a:spcPct val="50000"/>
              </a:spcBef>
            </a:pPr>
            <a:r>
              <a:rPr lang="en-US" sz="1200"/>
              <a:t>INTR1</a:t>
            </a:r>
          </a:p>
        </p:txBody>
      </p:sp>
      <p:sp>
        <p:nvSpPr>
          <p:cNvPr id="14355" name="Rectangle 19"/>
          <p:cNvSpPr>
            <a:spLocks noChangeArrowheads="1"/>
          </p:cNvSpPr>
          <p:nvPr/>
        </p:nvSpPr>
        <p:spPr bwMode="auto">
          <a:xfrm>
            <a:off x="2743200" y="5029200"/>
            <a:ext cx="1447800" cy="533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14356" name="Text Box 20"/>
          <p:cNvSpPr txBox="1">
            <a:spLocks noChangeArrowheads="1"/>
          </p:cNvSpPr>
          <p:nvPr/>
        </p:nvSpPr>
        <p:spPr bwMode="auto">
          <a:xfrm>
            <a:off x="2895600" y="5119688"/>
            <a:ext cx="1143000" cy="366712"/>
          </a:xfrm>
          <a:prstGeom prst="rect">
            <a:avLst/>
          </a:prstGeom>
          <a:noFill/>
          <a:ln w="9525">
            <a:noFill/>
            <a:miter lim="800000"/>
            <a:headEnd/>
            <a:tailEnd/>
          </a:ln>
        </p:spPr>
        <p:txBody>
          <a:bodyPr>
            <a:spAutoFit/>
          </a:bodyPr>
          <a:lstStyle/>
          <a:p>
            <a:pPr>
              <a:spcBef>
                <a:spcPct val="50000"/>
              </a:spcBef>
            </a:pPr>
            <a:r>
              <a:rPr lang="en-US"/>
              <a:t>Device 1</a:t>
            </a:r>
          </a:p>
        </p:txBody>
      </p:sp>
      <p:sp>
        <p:nvSpPr>
          <p:cNvPr id="14357" name="Rectangle 21"/>
          <p:cNvSpPr>
            <a:spLocks noChangeArrowheads="1"/>
          </p:cNvSpPr>
          <p:nvPr/>
        </p:nvSpPr>
        <p:spPr bwMode="auto">
          <a:xfrm>
            <a:off x="4419600" y="5029200"/>
            <a:ext cx="1447800" cy="533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14358" name="Text Box 22"/>
          <p:cNvSpPr txBox="1">
            <a:spLocks noChangeArrowheads="1"/>
          </p:cNvSpPr>
          <p:nvPr/>
        </p:nvSpPr>
        <p:spPr bwMode="auto">
          <a:xfrm>
            <a:off x="4572000" y="5119688"/>
            <a:ext cx="1143000" cy="366712"/>
          </a:xfrm>
          <a:prstGeom prst="rect">
            <a:avLst/>
          </a:prstGeom>
          <a:noFill/>
          <a:ln w="9525">
            <a:noFill/>
            <a:miter lim="800000"/>
            <a:headEnd/>
            <a:tailEnd/>
          </a:ln>
        </p:spPr>
        <p:txBody>
          <a:bodyPr>
            <a:spAutoFit/>
          </a:bodyPr>
          <a:lstStyle/>
          <a:p>
            <a:pPr>
              <a:spcBef>
                <a:spcPct val="50000"/>
              </a:spcBef>
            </a:pPr>
            <a:r>
              <a:rPr lang="en-US"/>
              <a:t>Device 2</a:t>
            </a:r>
          </a:p>
        </p:txBody>
      </p:sp>
      <p:sp>
        <p:nvSpPr>
          <p:cNvPr id="14359" name="Rectangle 23"/>
          <p:cNvSpPr>
            <a:spLocks noChangeArrowheads="1"/>
          </p:cNvSpPr>
          <p:nvPr/>
        </p:nvSpPr>
        <p:spPr bwMode="auto">
          <a:xfrm>
            <a:off x="6096000" y="5029200"/>
            <a:ext cx="1447800" cy="533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14360" name="Text Box 24"/>
          <p:cNvSpPr txBox="1">
            <a:spLocks noChangeArrowheads="1"/>
          </p:cNvSpPr>
          <p:nvPr/>
        </p:nvSpPr>
        <p:spPr bwMode="auto">
          <a:xfrm>
            <a:off x="6248400" y="5119688"/>
            <a:ext cx="1143000" cy="366712"/>
          </a:xfrm>
          <a:prstGeom prst="rect">
            <a:avLst/>
          </a:prstGeom>
          <a:noFill/>
          <a:ln w="9525">
            <a:noFill/>
            <a:miter lim="800000"/>
            <a:headEnd/>
            <a:tailEnd/>
          </a:ln>
        </p:spPr>
        <p:txBody>
          <a:bodyPr>
            <a:spAutoFit/>
          </a:bodyPr>
          <a:lstStyle/>
          <a:p>
            <a:pPr>
              <a:spcBef>
                <a:spcPct val="50000"/>
              </a:spcBef>
            </a:pPr>
            <a:r>
              <a:rPr lang="en-US"/>
              <a:t>Device 3</a:t>
            </a:r>
          </a:p>
        </p:txBody>
      </p:sp>
      <p:sp>
        <p:nvSpPr>
          <p:cNvPr id="14361" name="Line 25"/>
          <p:cNvSpPr>
            <a:spLocks noChangeShapeType="1"/>
          </p:cNvSpPr>
          <p:nvPr/>
        </p:nvSpPr>
        <p:spPr bwMode="auto">
          <a:xfrm flipH="1">
            <a:off x="2133600" y="4495800"/>
            <a:ext cx="4648200" cy="0"/>
          </a:xfrm>
          <a:prstGeom prst="line">
            <a:avLst/>
          </a:prstGeom>
          <a:noFill/>
          <a:ln w="9525">
            <a:solidFill>
              <a:schemeClr val="tx1"/>
            </a:solidFill>
            <a:round/>
            <a:headEnd/>
            <a:tailEnd type="triangle" w="med" len="med"/>
          </a:ln>
        </p:spPr>
        <p:txBody>
          <a:bodyPr/>
          <a:lstStyle/>
          <a:p>
            <a:endParaRPr lang="en-US"/>
          </a:p>
        </p:txBody>
      </p:sp>
      <p:sp>
        <p:nvSpPr>
          <p:cNvPr id="14362" name="Line 26"/>
          <p:cNvSpPr>
            <a:spLocks noChangeShapeType="1"/>
          </p:cNvSpPr>
          <p:nvPr/>
        </p:nvSpPr>
        <p:spPr bwMode="auto">
          <a:xfrm>
            <a:off x="6781800" y="4495800"/>
            <a:ext cx="0" cy="533400"/>
          </a:xfrm>
          <a:prstGeom prst="line">
            <a:avLst/>
          </a:prstGeom>
          <a:noFill/>
          <a:ln w="9525">
            <a:solidFill>
              <a:schemeClr val="tx1"/>
            </a:solidFill>
            <a:round/>
            <a:headEnd/>
            <a:tailEnd/>
          </a:ln>
        </p:spPr>
        <p:txBody>
          <a:bodyPr/>
          <a:lstStyle/>
          <a:p>
            <a:endParaRPr lang="en-US"/>
          </a:p>
        </p:txBody>
      </p:sp>
      <p:sp>
        <p:nvSpPr>
          <p:cNvPr id="14363" name="Line 27"/>
          <p:cNvSpPr>
            <a:spLocks noChangeShapeType="1"/>
          </p:cNvSpPr>
          <p:nvPr/>
        </p:nvSpPr>
        <p:spPr bwMode="auto">
          <a:xfrm>
            <a:off x="5105400" y="4648200"/>
            <a:ext cx="0" cy="381000"/>
          </a:xfrm>
          <a:prstGeom prst="line">
            <a:avLst/>
          </a:prstGeom>
          <a:noFill/>
          <a:ln w="9525">
            <a:solidFill>
              <a:schemeClr val="tx1"/>
            </a:solidFill>
            <a:round/>
            <a:headEnd/>
            <a:tailEnd/>
          </a:ln>
        </p:spPr>
        <p:txBody>
          <a:bodyPr/>
          <a:lstStyle/>
          <a:p>
            <a:endParaRPr lang="en-US"/>
          </a:p>
        </p:txBody>
      </p:sp>
      <p:sp>
        <p:nvSpPr>
          <p:cNvPr id="14364" name="Line 28"/>
          <p:cNvSpPr>
            <a:spLocks noChangeShapeType="1"/>
          </p:cNvSpPr>
          <p:nvPr/>
        </p:nvSpPr>
        <p:spPr bwMode="auto">
          <a:xfrm>
            <a:off x="3429000" y="4800600"/>
            <a:ext cx="0" cy="228600"/>
          </a:xfrm>
          <a:prstGeom prst="line">
            <a:avLst/>
          </a:prstGeom>
          <a:noFill/>
          <a:ln w="9525">
            <a:solidFill>
              <a:schemeClr val="tx1"/>
            </a:solidFill>
            <a:round/>
            <a:headEnd/>
            <a:tailEnd/>
          </a:ln>
        </p:spPr>
        <p:txBody>
          <a:bodyPr/>
          <a:lstStyle/>
          <a:p>
            <a:endParaRPr lang="en-US"/>
          </a:p>
        </p:txBody>
      </p:sp>
      <p:sp>
        <p:nvSpPr>
          <p:cNvPr id="14365" name="Line 29"/>
          <p:cNvSpPr>
            <a:spLocks noChangeShapeType="1"/>
          </p:cNvSpPr>
          <p:nvPr/>
        </p:nvSpPr>
        <p:spPr bwMode="auto">
          <a:xfrm flipH="1">
            <a:off x="2133600" y="4648200"/>
            <a:ext cx="2971800" cy="0"/>
          </a:xfrm>
          <a:prstGeom prst="line">
            <a:avLst/>
          </a:prstGeom>
          <a:noFill/>
          <a:ln w="9525">
            <a:solidFill>
              <a:schemeClr val="tx1"/>
            </a:solidFill>
            <a:round/>
            <a:headEnd/>
            <a:tailEnd type="triangle" w="med" len="med"/>
          </a:ln>
        </p:spPr>
        <p:txBody>
          <a:bodyPr/>
          <a:lstStyle/>
          <a:p>
            <a:endParaRPr lang="en-US"/>
          </a:p>
        </p:txBody>
      </p:sp>
      <p:sp>
        <p:nvSpPr>
          <p:cNvPr id="14366" name="Line 30"/>
          <p:cNvSpPr>
            <a:spLocks noChangeShapeType="1"/>
          </p:cNvSpPr>
          <p:nvPr/>
        </p:nvSpPr>
        <p:spPr bwMode="auto">
          <a:xfrm flipH="1">
            <a:off x="2133600" y="4800600"/>
            <a:ext cx="1295400" cy="0"/>
          </a:xfrm>
          <a:prstGeom prst="line">
            <a:avLst/>
          </a:prstGeom>
          <a:noFill/>
          <a:ln w="9525">
            <a:solidFill>
              <a:schemeClr val="tx1"/>
            </a:solidFill>
            <a:round/>
            <a:headEnd/>
            <a:tailEnd type="triangle" w="med" len="med"/>
          </a:ln>
        </p:spPr>
        <p:txBody>
          <a:bodyPr/>
          <a:lstStyle/>
          <a:p>
            <a:endParaRPr lang="en-US"/>
          </a:p>
        </p:txBody>
      </p:sp>
      <p:sp>
        <p:nvSpPr>
          <p:cNvPr id="14367" name="Text Box 31"/>
          <p:cNvSpPr txBox="1">
            <a:spLocks noChangeArrowheads="1"/>
          </p:cNvSpPr>
          <p:nvPr/>
        </p:nvSpPr>
        <p:spPr bwMode="auto">
          <a:xfrm>
            <a:off x="2667000" y="4449763"/>
            <a:ext cx="838200" cy="274637"/>
          </a:xfrm>
          <a:prstGeom prst="rect">
            <a:avLst/>
          </a:prstGeom>
          <a:noFill/>
          <a:ln w="9525">
            <a:noFill/>
            <a:miter lim="800000"/>
            <a:headEnd/>
            <a:tailEnd/>
          </a:ln>
        </p:spPr>
        <p:txBody>
          <a:bodyPr>
            <a:spAutoFit/>
          </a:bodyPr>
          <a:lstStyle/>
          <a:p>
            <a:pPr>
              <a:spcBef>
                <a:spcPct val="50000"/>
              </a:spcBef>
            </a:pPr>
            <a:r>
              <a:rPr lang="en-US" sz="1200"/>
              <a:t>INTR2</a:t>
            </a:r>
          </a:p>
        </p:txBody>
      </p:sp>
      <p:sp>
        <p:nvSpPr>
          <p:cNvPr id="14368" name="Text Box 32"/>
          <p:cNvSpPr txBox="1">
            <a:spLocks noChangeArrowheads="1"/>
          </p:cNvSpPr>
          <p:nvPr/>
        </p:nvSpPr>
        <p:spPr bwMode="auto">
          <a:xfrm>
            <a:off x="2667000" y="4602163"/>
            <a:ext cx="838200" cy="274637"/>
          </a:xfrm>
          <a:prstGeom prst="rect">
            <a:avLst/>
          </a:prstGeom>
          <a:noFill/>
          <a:ln w="9525">
            <a:noFill/>
            <a:miter lim="800000"/>
            <a:headEnd/>
            <a:tailEnd/>
          </a:ln>
        </p:spPr>
        <p:txBody>
          <a:bodyPr>
            <a:spAutoFit/>
          </a:bodyPr>
          <a:lstStyle/>
          <a:p>
            <a:pPr>
              <a:spcBef>
                <a:spcPct val="50000"/>
              </a:spcBef>
            </a:pPr>
            <a:r>
              <a:rPr lang="en-US" sz="1200"/>
              <a:t>INTR3</a:t>
            </a:r>
          </a:p>
        </p:txBody>
      </p:sp>
      <p:sp>
        <p:nvSpPr>
          <p:cNvPr id="361505" name="Text Box 33"/>
          <p:cNvSpPr txBox="1">
            <a:spLocks noChangeArrowheads="1"/>
          </p:cNvSpPr>
          <p:nvPr/>
        </p:nvSpPr>
        <p:spPr bwMode="auto">
          <a:xfrm>
            <a:off x="3733800" y="1487488"/>
            <a:ext cx="3886200" cy="646112"/>
          </a:xfrm>
          <a:prstGeom prst="rect">
            <a:avLst/>
          </a:prstGeom>
          <a:noFill/>
          <a:ln w="9525">
            <a:noFill/>
            <a:miter lim="800000"/>
            <a:headEnd/>
            <a:tailEnd/>
          </a:ln>
        </p:spPr>
        <p:txBody>
          <a:bodyPr>
            <a:spAutoFit/>
          </a:bodyPr>
          <a:lstStyle/>
          <a:p>
            <a:pPr algn="ctr">
              <a:spcBef>
                <a:spcPct val="50000"/>
              </a:spcBef>
            </a:pPr>
            <a:r>
              <a:rPr lang="en-US"/>
              <a:t>These need to be open-collector outputs – with pull-up resistor</a:t>
            </a:r>
          </a:p>
        </p:txBody>
      </p:sp>
      <p:sp>
        <p:nvSpPr>
          <p:cNvPr id="361506" name="Line 34"/>
          <p:cNvSpPr>
            <a:spLocks noChangeShapeType="1"/>
          </p:cNvSpPr>
          <p:nvPr/>
        </p:nvSpPr>
        <p:spPr bwMode="auto">
          <a:xfrm flipH="1">
            <a:off x="3581400" y="2133600"/>
            <a:ext cx="2133600" cy="914400"/>
          </a:xfrm>
          <a:prstGeom prst="line">
            <a:avLst/>
          </a:prstGeom>
          <a:noFill/>
          <a:ln w="9525">
            <a:solidFill>
              <a:schemeClr val="tx1"/>
            </a:solidFill>
            <a:round/>
            <a:headEnd/>
            <a:tailEnd type="triangle" w="med" len="med"/>
          </a:ln>
        </p:spPr>
        <p:txBody>
          <a:bodyPr/>
          <a:lstStyle/>
          <a:p>
            <a:endParaRPr lang="en-US"/>
          </a:p>
        </p:txBody>
      </p:sp>
      <p:sp>
        <p:nvSpPr>
          <p:cNvPr id="361507" name="Line 35"/>
          <p:cNvSpPr>
            <a:spLocks noChangeShapeType="1"/>
          </p:cNvSpPr>
          <p:nvPr/>
        </p:nvSpPr>
        <p:spPr bwMode="auto">
          <a:xfrm flipH="1">
            <a:off x="5181600" y="2133600"/>
            <a:ext cx="533400" cy="838200"/>
          </a:xfrm>
          <a:prstGeom prst="line">
            <a:avLst/>
          </a:prstGeom>
          <a:noFill/>
          <a:ln w="9525">
            <a:solidFill>
              <a:schemeClr val="tx1"/>
            </a:solidFill>
            <a:round/>
            <a:headEnd/>
            <a:tailEnd type="triangle" w="med" len="med"/>
          </a:ln>
        </p:spPr>
        <p:txBody>
          <a:bodyPr/>
          <a:lstStyle/>
          <a:p>
            <a:endParaRPr lang="en-US"/>
          </a:p>
        </p:txBody>
      </p:sp>
      <p:sp>
        <p:nvSpPr>
          <p:cNvPr id="361508" name="Line 36"/>
          <p:cNvSpPr>
            <a:spLocks noChangeShapeType="1"/>
          </p:cNvSpPr>
          <p:nvPr/>
        </p:nvSpPr>
        <p:spPr bwMode="auto">
          <a:xfrm>
            <a:off x="5715000" y="2133600"/>
            <a:ext cx="990600" cy="914400"/>
          </a:xfrm>
          <a:prstGeom prst="line">
            <a:avLst/>
          </a:prstGeom>
          <a:noFill/>
          <a:ln w="9525">
            <a:solidFill>
              <a:schemeClr val="tx1"/>
            </a:solidFill>
            <a:round/>
            <a:headEnd/>
            <a:tailEnd type="triangle" w="med" len="med"/>
          </a:ln>
        </p:spPr>
        <p:txBody>
          <a:bodyPr/>
          <a:lstStyle/>
          <a:p>
            <a:endParaRPr lang="en-US"/>
          </a:p>
        </p:txBody>
      </p:sp>
      <p:sp>
        <p:nvSpPr>
          <p:cNvPr id="37" name="TextBox 36"/>
          <p:cNvSpPr txBox="1">
            <a:spLocks noChangeArrowheads="1"/>
          </p:cNvSpPr>
          <p:nvPr/>
        </p:nvSpPr>
        <p:spPr bwMode="auto">
          <a:xfrm>
            <a:off x="533400" y="1514475"/>
            <a:ext cx="2209800" cy="923925"/>
          </a:xfrm>
          <a:prstGeom prst="rect">
            <a:avLst/>
          </a:prstGeom>
          <a:noFill/>
          <a:ln w="9525">
            <a:noFill/>
            <a:miter lim="800000"/>
            <a:headEnd/>
            <a:tailEnd/>
          </a:ln>
        </p:spPr>
        <p:txBody>
          <a:bodyPr>
            <a:spAutoFit/>
          </a:bodyPr>
          <a:lstStyle/>
          <a:p>
            <a:r>
              <a:rPr lang="en-US"/>
              <a:t>Is there anything special about these output pins</a:t>
            </a:r>
          </a:p>
        </p:txBody>
      </p:sp>
      <p:cxnSp>
        <p:nvCxnSpPr>
          <p:cNvPr id="39" name="Straight Arrow Connector 38"/>
          <p:cNvCxnSpPr>
            <a:cxnSpLocks noChangeShapeType="1"/>
            <a:stCxn id="37" idx="3"/>
          </p:cNvCxnSpPr>
          <p:nvPr/>
        </p:nvCxnSpPr>
        <p:spPr bwMode="auto">
          <a:xfrm>
            <a:off x="2743200" y="1976438"/>
            <a:ext cx="609600" cy="1071562"/>
          </a:xfrm>
          <a:prstGeom prst="straightConnector1">
            <a:avLst/>
          </a:prstGeom>
          <a:noFill/>
          <a:ln w="9525" algn="ctr">
            <a:solidFill>
              <a:schemeClr val="tx1"/>
            </a:solidFill>
            <a:round/>
            <a:headEnd/>
            <a:tailEnd type="arrow" w="med" len="med"/>
          </a:ln>
        </p:spPr>
      </p:cxnSp>
      <p:cxnSp>
        <p:nvCxnSpPr>
          <p:cNvPr id="41" name="Straight Arrow Connector 40"/>
          <p:cNvCxnSpPr>
            <a:cxnSpLocks noChangeShapeType="1"/>
            <a:stCxn id="37" idx="3"/>
          </p:cNvCxnSpPr>
          <p:nvPr/>
        </p:nvCxnSpPr>
        <p:spPr bwMode="auto">
          <a:xfrm>
            <a:off x="2743200" y="1976438"/>
            <a:ext cx="2286000" cy="1071562"/>
          </a:xfrm>
          <a:prstGeom prst="straightConnector1">
            <a:avLst/>
          </a:prstGeom>
          <a:noFill/>
          <a:ln w="9525" algn="ctr">
            <a:solidFill>
              <a:schemeClr val="tx1"/>
            </a:solidFill>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par>
                                <p:cTn id="8" presetID="9"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dissolve">
                                      <p:cBhvr>
                                        <p:cTn id="10" dur="500"/>
                                        <p:tgtEl>
                                          <p:spTgt spid="3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dissolv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1505"/>
                                        </p:tgtEl>
                                        <p:attrNameLst>
                                          <p:attrName>style.visibility</p:attrName>
                                        </p:attrNameLst>
                                      </p:cBhvr>
                                      <p:to>
                                        <p:strVal val="visible"/>
                                      </p:to>
                                    </p:set>
                                    <p:animEffect transition="in" filter="blinds(horizontal)">
                                      <p:cBhvr>
                                        <p:cTn id="18" dur="500"/>
                                        <p:tgtEl>
                                          <p:spTgt spid="36150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61506"/>
                                        </p:tgtEl>
                                        <p:attrNameLst>
                                          <p:attrName>style.visibility</p:attrName>
                                        </p:attrNameLst>
                                      </p:cBhvr>
                                      <p:to>
                                        <p:strVal val="visible"/>
                                      </p:to>
                                    </p:set>
                                    <p:animEffect transition="in" filter="blinds(horizontal)">
                                      <p:cBhvr>
                                        <p:cTn id="21" dur="500"/>
                                        <p:tgtEl>
                                          <p:spTgt spid="36150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61507"/>
                                        </p:tgtEl>
                                        <p:attrNameLst>
                                          <p:attrName>style.visibility</p:attrName>
                                        </p:attrNameLst>
                                      </p:cBhvr>
                                      <p:to>
                                        <p:strVal val="visible"/>
                                      </p:to>
                                    </p:set>
                                    <p:animEffect transition="in" filter="blinds(horizontal)">
                                      <p:cBhvr>
                                        <p:cTn id="24" dur="500"/>
                                        <p:tgtEl>
                                          <p:spTgt spid="36150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61508"/>
                                        </p:tgtEl>
                                        <p:attrNameLst>
                                          <p:attrName>style.visibility</p:attrName>
                                        </p:attrNameLst>
                                      </p:cBhvr>
                                      <p:to>
                                        <p:strVal val="visible"/>
                                      </p:to>
                                    </p:set>
                                    <p:animEffect transition="in" filter="blinds(horizontal)">
                                      <p:cBhvr>
                                        <p:cTn id="27" dur="500"/>
                                        <p:tgtEl>
                                          <p:spTgt spid="36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505" grpId="0"/>
      <p:bldP spid="361506" grpId="0" animBg="1"/>
      <p:bldP spid="361507" grpId="0" animBg="1"/>
      <p:bldP spid="361508" grpId="0" animBg="1"/>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3200" smtClean="0"/>
              <a:t>Identifying source of interrupt</a:t>
            </a:r>
          </a:p>
        </p:txBody>
      </p:sp>
      <p:sp>
        <p:nvSpPr>
          <p:cNvPr id="359427" name="Rectangle 3"/>
          <p:cNvSpPr>
            <a:spLocks noGrp="1" noChangeArrowheads="1"/>
          </p:cNvSpPr>
          <p:nvPr>
            <p:ph type="body" idx="1"/>
          </p:nvPr>
        </p:nvSpPr>
        <p:spPr>
          <a:xfrm>
            <a:off x="457200" y="1600200"/>
            <a:ext cx="8458200" cy="4525963"/>
          </a:xfrm>
        </p:spPr>
        <p:txBody>
          <a:bodyPr/>
          <a:lstStyle/>
          <a:p>
            <a:pPr>
              <a:lnSpc>
                <a:spcPct val="90000"/>
              </a:lnSpc>
            </a:pPr>
            <a:r>
              <a:rPr lang="en-US" sz="2400" smtClean="0"/>
              <a:t>Simplest hardware model: single interrupt line</a:t>
            </a:r>
          </a:p>
          <a:p>
            <a:pPr>
              <a:lnSpc>
                <a:spcPct val="90000"/>
              </a:lnSpc>
            </a:pPr>
            <a:r>
              <a:rPr lang="en-US" sz="2400" smtClean="0"/>
              <a:t>How does the CPU know who interrupted it?</a:t>
            </a:r>
          </a:p>
          <a:p>
            <a:pPr lvl="1">
              <a:lnSpc>
                <a:spcPct val="90000"/>
              </a:lnSpc>
            </a:pPr>
            <a:endParaRPr lang="en-US" sz="2000" smtClean="0"/>
          </a:p>
          <a:p>
            <a:pPr lvl="1">
              <a:lnSpc>
                <a:spcPct val="90000"/>
              </a:lnSpc>
            </a:pPr>
            <a:endParaRPr lang="en-US" sz="2000" smtClean="0"/>
          </a:p>
          <a:p>
            <a:pPr lvl="1">
              <a:lnSpc>
                <a:spcPct val="90000"/>
              </a:lnSpc>
            </a:pPr>
            <a:endParaRPr lang="en-US" sz="2000" smtClean="0"/>
          </a:p>
          <a:p>
            <a:pPr lvl="1">
              <a:lnSpc>
                <a:spcPct val="90000"/>
              </a:lnSpc>
            </a:pPr>
            <a:endParaRPr lang="en-US" sz="2000" smtClean="0"/>
          </a:p>
          <a:p>
            <a:pPr lvl="1">
              <a:lnSpc>
                <a:spcPct val="90000"/>
              </a:lnSpc>
            </a:pPr>
            <a:endParaRPr lang="en-US" sz="2000" smtClean="0"/>
          </a:p>
          <a:p>
            <a:pPr lvl="1">
              <a:lnSpc>
                <a:spcPct val="90000"/>
              </a:lnSpc>
            </a:pPr>
            <a:r>
              <a:rPr lang="en-US" sz="2000" smtClean="0"/>
              <a:t>Single ISR for all interrupts</a:t>
            </a:r>
          </a:p>
          <a:p>
            <a:pPr lvl="2">
              <a:lnSpc>
                <a:spcPct val="90000"/>
              </a:lnSpc>
            </a:pPr>
            <a:r>
              <a:rPr lang="en-US" sz="1800" smtClean="0"/>
              <a:t>ISR Address is located in a register</a:t>
            </a:r>
          </a:p>
          <a:p>
            <a:pPr lvl="1">
              <a:lnSpc>
                <a:spcPct val="90000"/>
              </a:lnSpc>
            </a:pPr>
            <a:r>
              <a:rPr lang="en-US" sz="2000" smtClean="0"/>
              <a:t>Single location required to hold return address</a:t>
            </a:r>
          </a:p>
          <a:p>
            <a:pPr lvl="2">
              <a:lnSpc>
                <a:spcPct val="90000"/>
              </a:lnSpc>
            </a:pPr>
            <a:r>
              <a:rPr lang="en-US" sz="1800" smtClean="0"/>
              <a:t>Typically also in a register</a:t>
            </a:r>
          </a:p>
          <a:p>
            <a:pPr lvl="1">
              <a:lnSpc>
                <a:spcPct val="90000"/>
              </a:lnSpc>
            </a:pPr>
            <a:r>
              <a:rPr lang="en-US" sz="2000" smtClean="0"/>
              <a:t>Software must run down checklist: who interrupted me? </a:t>
            </a:r>
          </a:p>
          <a:p>
            <a:pPr lvl="2">
              <a:lnSpc>
                <a:spcPct val="90000"/>
              </a:lnSpc>
            </a:pPr>
            <a:r>
              <a:rPr lang="en-US" sz="1800" smtClean="0"/>
              <a:t>Poles hardware to see who asserted interrupt</a:t>
            </a:r>
          </a:p>
          <a:p>
            <a:pPr lvl="1">
              <a:lnSpc>
                <a:spcPct val="90000"/>
              </a:lnSpc>
            </a:pPr>
            <a:r>
              <a:rPr lang="en-US" sz="2000" smtClean="0"/>
              <a:t>What is good and bad of this?</a:t>
            </a:r>
          </a:p>
          <a:p>
            <a:pPr lvl="2">
              <a:lnSpc>
                <a:spcPct val="90000"/>
              </a:lnSpc>
            </a:pPr>
            <a:r>
              <a:rPr lang="en-US" sz="1800" smtClean="0"/>
              <a:t>Other interrupts disabled as ISR runs</a:t>
            </a:r>
          </a:p>
        </p:txBody>
      </p:sp>
      <p:sp>
        <p:nvSpPr>
          <p:cNvPr id="15364" name="Rectangle 3"/>
          <p:cNvSpPr>
            <a:spLocks noChangeArrowheads="1"/>
          </p:cNvSpPr>
          <p:nvPr/>
        </p:nvSpPr>
        <p:spPr bwMode="auto">
          <a:xfrm>
            <a:off x="1219200" y="2667000"/>
            <a:ext cx="914400" cy="12192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15365" name="Text Box 4"/>
          <p:cNvSpPr txBox="1">
            <a:spLocks noChangeArrowheads="1"/>
          </p:cNvSpPr>
          <p:nvPr/>
        </p:nvSpPr>
        <p:spPr bwMode="auto">
          <a:xfrm>
            <a:off x="1295400" y="3048000"/>
            <a:ext cx="762000" cy="366713"/>
          </a:xfrm>
          <a:prstGeom prst="rect">
            <a:avLst/>
          </a:prstGeom>
          <a:noFill/>
          <a:ln w="9525">
            <a:noFill/>
            <a:miter lim="800000"/>
            <a:headEnd/>
            <a:tailEnd/>
          </a:ln>
        </p:spPr>
        <p:txBody>
          <a:bodyPr>
            <a:spAutoFit/>
          </a:bodyPr>
          <a:lstStyle/>
          <a:p>
            <a:pPr>
              <a:spcBef>
                <a:spcPct val="50000"/>
              </a:spcBef>
            </a:pPr>
            <a:r>
              <a:rPr lang="en-US"/>
              <a:t>CPU</a:t>
            </a:r>
          </a:p>
        </p:txBody>
      </p:sp>
      <p:sp>
        <p:nvSpPr>
          <p:cNvPr id="15366" name="Rectangle 6"/>
          <p:cNvSpPr>
            <a:spLocks noChangeArrowheads="1"/>
          </p:cNvSpPr>
          <p:nvPr/>
        </p:nvSpPr>
        <p:spPr bwMode="auto">
          <a:xfrm>
            <a:off x="2743200" y="3352800"/>
            <a:ext cx="1447800" cy="533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15367" name="Text Box 7"/>
          <p:cNvSpPr txBox="1">
            <a:spLocks noChangeArrowheads="1"/>
          </p:cNvSpPr>
          <p:nvPr/>
        </p:nvSpPr>
        <p:spPr bwMode="auto">
          <a:xfrm>
            <a:off x="2895600" y="3443288"/>
            <a:ext cx="1143000" cy="366712"/>
          </a:xfrm>
          <a:prstGeom prst="rect">
            <a:avLst/>
          </a:prstGeom>
          <a:noFill/>
          <a:ln w="9525">
            <a:noFill/>
            <a:miter lim="800000"/>
            <a:headEnd/>
            <a:tailEnd/>
          </a:ln>
        </p:spPr>
        <p:txBody>
          <a:bodyPr>
            <a:spAutoFit/>
          </a:bodyPr>
          <a:lstStyle/>
          <a:p>
            <a:pPr>
              <a:spcBef>
                <a:spcPct val="50000"/>
              </a:spcBef>
            </a:pPr>
            <a:r>
              <a:rPr lang="en-US"/>
              <a:t>Device 1</a:t>
            </a:r>
          </a:p>
        </p:txBody>
      </p:sp>
      <p:sp>
        <p:nvSpPr>
          <p:cNvPr id="15368" name="Rectangle 8"/>
          <p:cNvSpPr>
            <a:spLocks noChangeArrowheads="1"/>
          </p:cNvSpPr>
          <p:nvPr/>
        </p:nvSpPr>
        <p:spPr bwMode="auto">
          <a:xfrm>
            <a:off x="4419600" y="3352800"/>
            <a:ext cx="1447800" cy="533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15369" name="Text Box 9"/>
          <p:cNvSpPr txBox="1">
            <a:spLocks noChangeArrowheads="1"/>
          </p:cNvSpPr>
          <p:nvPr/>
        </p:nvSpPr>
        <p:spPr bwMode="auto">
          <a:xfrm>
            <a:off x="4572000" y="3443288"/>
            <a:ext cx="1143000" cy="366712"/>
          </a:xfrm>
          <a:prstGeom prst="rect">
            <a:avLst/>
          </a:prstGeom>
          <a:noFill/>
          <a:ln w="9525">
            <a:noFill/>
            <a:miter lim="800000"/>
            <a:headEnd/>
            <a:tailEnd/>
          </a:ln>
        </p:spPr>
        <p:txBody>
          <a:bodyPr>
            <a:spAutoFit/>
          </a:bodyPr>
          <a:lstStyle/>
          <a:p>
            <a:pPr>
              <a:spcBef>
                <a:spcPct val="50000"/>
              </a:spcBef>
            </a:pPr>
            <a:r>
              <a:rPr lang="en-US"/>
              <a:t>Device 2</a:t>
            </a:r>
          </a:p>
        </p:txBody>
      </p:sp>
      <p:sp>
        <p:nvSpPr>
          <p:cNvPr id="15370" name="Rectangle 10"/>
          <p:cNvSpPr>
            <a:spLocks noChangeArrowheads="1"/>
          </p:cNvSpPr>
          <p:nvPr/>
        </p:nvSpPr>
        <p:spPr bwMode="auto">
          <a:xfrm>
            <a:off x="6096000" y="3352800"/>
            <a:ext cx="1447800" cy="533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15371" name="Text Box 11"/>
          <p:cNvSpPr txBox="1">
            <a:spLocks noChangeArrowheads="1"/>
          </p:cNvSpPr>
          <p:nvPr/>
        </p:nvSpPr>
        <p:spPr bwMode="auto">
          <a:xfrm>
            <a:off x="6248400" y="3443288"/>
            <a:ext cx="1143000" cy="366712"/>
          </a:xfrm>
          <a:prstGeom prst="rect">
            <a:avLst/>
          </a:prstGeom>
          <a:noFill/>
          <a:ln w="9525">
            <a:noFill/>
            <a:miter lim="800000"/>
            <a:headEnd/>
            <a:tailEnd/>
          </a:ln>
        </p:spPr>
        <p:txBody>
          <a:bodyPr>
            <a:spAutoFit/>
          </a:bodyPr>
          <a:lstStyle/>
          <a:p>
            <a:pPr>
              <a:spcBef>
                <a:spcPct val="50000"/>
              </a:spcBef>
            </a:pPr>
            <a:r>
              <a:rPr lang="en-US"/>
              <a:t>Device 3</a:t>
            </a:r>
          </a:p>
        </p:txBody>
      </p:sp>
      <p:sp>
        <p:nvSpPr>
          <p:cNvPr id="15372" name="Line 12"/>
          <p:cNvSpPr>
            <a:spLocks noChangeShapeType="1"/>
          </p:cNvSpPr>
          <p:nvPr/>
        </p:nvSpPr>
        <p:spPr bwMode="auto">
          <a:xfrm flipH="1">
            <a:off x="2133600" y="2819400"/>
            <a:ext cx="4648200" cy="0"/>
          </a:xfrm>
          <a:prstGeom prst="line">
            <a:avLst/>
          </a:prstGeom>
          <a:noFill/>
          <a:ln w="9525">
            <a:solidFill>
              <a:schemeClr val="tx1"/>
            </a:solidFill>
            <a:round/>
            <a:headEnd/>
            <a:tailEnd type="triangle" w="med" len="med"/>
          </a:ln>
        </p:spPr>
        <p:txBody>
          <a:bodyPr/>
          <a:lstStyle/>
          <a:p>
            <a:endParaRPr lang="en-US"/>
          </a:p>
        </p:txBody>
      </p:sp>
      <p:sp>
        <p:nvSpPr>
          <p:cNvPr id="15373" name="Line 13"/>
          <p:cNvSpPr>
            <a:spLocks noChangeShapeType="1"/>
          </p:cNvSpPr>
          <p:nvPr/>
        </p:nvSpPr>
        <p:spPr bwMode="auto">
          <a:xfrm>
            <a:off x="6781800" y="2819400"/>
            <a:ext cx="0" cy="533400"/>
          </a:xfrm>
          <a:prstGeom prst="line">
            <a:avLst/>
          </a:prstGeom>
          <a:noFill/>
          <a:ln w="9525">
            <a:solidFill>
              <a:schemeClr val="tx1"/>
            </a:solidFill>
            <a:round/>
            <a:headEnd/>
            <a:tailEnd/>
          </a:ln>
        </p:spPr>
        <p:txBody>
          <a:bodyPr/>
          <a:lstStyle/>
          <a:p>
            <a:endParaRPr lang="en-US"/>
          </a:p>
        </p:txBody>
      </p:sp>
      <p:sp>
        <p:nvSpPr>
          <p:cNvPr id="15374" name="Line 14"/>
          <p:cNvSpPr>
            <a:spLocks noChangeShapeType="1"/>
          </p:cNvSpPr>
          <p:nvPr/>
        </p:nvSpPr>
        <p:spPr bwMode="auto">
          <a:xfrm>
            <a:off x="5105400" y="2819400"/>
            <a:ext cx="0" cy="533400"/>
          </a:xfrm>
          <a:prstGeom prst="line">
            <a:avLst/>
          </a:prstGeom>
          <a:noFill/>
          <a:ln w="9525">
            <a:solidFill>
              <a:schemeClr val="tx1"/>
            </a:solidFill>
            <a:round/>
            <a:headEnd/>
            <a:tailEnd/>
          </a:ln>
        </p:spPr>
        <p:txBody>
          <a:bodyPr/>
          <a:lstStyle/>
          <a:p>
            <a:endParaRPr lang="en-US"/>
          </a:p>
        </p:txBody>
      </p:sp>
      <p:sp>
        <p:nvSpPr>
          <p:cNvPr id="15375" name="Line 15"/>
          <p:cNvSpPr>
            <a:spLocks noChangeShapeType="1"/>
          </p:cNvSpPr>
          <p:nvPr/>
        </p:nvSpPr>
        <p:spPr bwMode="auto">
          <a:xfrm>
            <a:off x="3429000" y="2819400"/>
            <a:ext cx="0" cy="5334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59427">
                                            <p:txEl>
                                              <p:pRg st="7" end="7"/>
                                            </p:txEl>
                                          </p:spTgt>
                                        </p:tgtEl>
                                        <p:attrNameLst>
                                          <p:attrName>style.visibility</p:attrName>
                                        </p:attrNameLst>
                                      </p:cBhvr>
                                      <p:to>
                                        <p:strVal val="visible"/>
                                      </p:to>
                                    </p:set>
                                    <p:animEffect transition="in" filter="box(in)">
                                      <p:cBhvr>
                                        <p:cTn id="7" dur="500"/>
                                        <p:tgtEl>
                                          <p:spTgt spid="359427">
                                            <p:txEl>
                                              <p:pRg st="7" end="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59427">
                                            <p:txEl>
                                              <p:pRg st="8" end="8"/>
                                            </p:txEl>
                                          </p:spTgt>
                                        </p:tgtEl>
                                        <p:attrNameLst>
                                          <p:attrName>style.visibility</p:attrName>
                                        </p:attrNameLst>
                                      </p:cBhvr>
                                      <p:to>
                                        <p:strVal val="visible"/>
                                      </p:to>
                                    </p:set>
                                    <p:animEffect transition="in" filter="box(in)">
                                      <p:cBhvr>
                                        <p:cTn id="10" dur="500"/>
                                        <p:tgtEl>
                                          <p:spTgt spid="359427">
                                            <p:txEl>
                                              <p:pRg st="8" end="8"/>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59427">
                                            <p:txEl>
                                              <p:pRg st="9" end="9"/>
                                            </p:txEl>
                                          </p:spTgt>
                                        </p:tgtEl>
                                        <p:attrNameLst>
                                          <p:attrName>style.visibility</p:attrName>
                                        </p:attrNameLst>
                                      </p:cBhvr>
                                      <p:to>
                                        <p:strVal val="visible"/>
                                      </p:to>
                                    </p:set>
                                    <p:animEffect transition="in" filter="box(in)">
                                      <p:cBhvr>
                                        <p:cTn id="13" dur="500"/>
                                        <p:tgtEl>
                                          <p:spTgt spid="359427">
                                            <p:txEl>
                                              <p:pRg st="9" end="9"/>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59427">
                                            <p:txEl>
                                              <p:pRg st="10" end="10"/>
                                            </p:txEl>
                                          </p:spTgt>
                                        </p:tgtEl>
                                        <p:attrNameLst>
                                          <p:attrName>style.visibility</p:attrName>
                                        </p:attrNameLst>
                                      </p:cBhvr>
                                      <p:to>
                                        <p:strVal val="visible"/>
                                      </p:to>
                                    </p:set>
                                    <p:animEffect transition="in" filter="box(in)">
                                      <p:cBhvr>
                                        <p:cTn id="16" dur="500"/>
                                        <p:tgtEl>
                                          <p:spTgt spid="359427">
                                            <p:txEl>
                                              <p:pRg st="10" end="10"/>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59427">
                                            <p:txEl>
                                              <p:pRg st="11" end="11"/>
                                            </p:txEl>
                                          </p:spTgt>
                                        </p:tgtEl>
                                        <p:attrNameLst>
                                          <p:attrName>style.visibility</p:attrName>
                                        </p:attrNameLst>
                                      </p:cBhvr>
                                      <p:to>
                                        <p:strVal val="visible"/>
                                      </p:to>
                                    </p:set>
                                    <p:animEffect transition="in" filter="box(in)">
                                      <p:cBhvr>
                                        <p:cTn id="19" dur="500"/>
                                        <p:tgtEl>
                                          <p:spTgt spid="359427">
                                            <p:txEl>
                                              <p:pRg st="11" end="11"/>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59427">
                                            <p:txEl>
                                              <p:pRg st="12" end="12"/>
                                            </p:txEl>
                                          </p:spTgt>
                                        </p:tgtEl>
                                        <p:attrNameLst>
                                          <p:attrName>style.visibility</p:attrName>
                                        </p:attrNameLst>
                                      </p:cBhvr>
                                      <p:to>
                                        <p:strVal val="visible"/>
                                      </p:to>
                                    </p:set>
                                    <p:animEffect transition="in" filter="box(in)">
                                      <p:cBhvr>
                                        <p:cTn id="22" dur="500"/>
                                        <p:tgtEl>
                                          <p:spTgt spid="359427">
                                            <p:txEl>
                                              <p:pRg st="12" end="12"/>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59427">
                                            <p:txEl>
                                              <p:pRg st="13" end="13"/>
                                            </p:txEl>
                                          </p:spTgt>
                                        </p:tgtEl>
                                        <p:attrNameLst>
                                          <p:attrName>style.visibility</p:attrName>
                                        </p:attrNameLst>
                                      </p:cBhvr>
                                      <p:to>
                                        <p:strVal val="visible"/>
                                      </p:to>
                                    </p:set>
                                    <p:animEffect transition="in" filter="box(in)">
                                      <p:cBhvr>
                                        <p:cTn id="25" dur="500"/>
                                        <p:tgtEl>
                                          <p:spTgt spid="359427">
                                            <p:txEl>
                                              <p:pRg st="13" end="1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59427">
                                            <p:txEl>
                                              <p:pRg st="14" end="14"/>
                                            </p:txEl>
                                          </p:spTgt>
                                        </p:tgtEl>
                                        <p:attrNameLst>
                                          <p:attrName>style.visibility</p:attrName>
                                        </p:attrNameLst>
                                      </p:cBhvr>
                                      <p:to>
                                        <p:strVal val="visible"/>
                                      </p:to>
                                    </p:set>
                                    <p:animEffect transition="in" filter="box(in)">
                                      <p:cBhvr>
                                        <p:cTn id="30" dur="500"/>
                                        <p:tgtEl>
                                          <p:spTgt spid="35942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819400" y="304800"/>
            <a:ext cx="5867400" cy="1139825"/>
          </a:xfrm>
        </p:spPr>
        <p:txBody>
          <a:bodyPr/>
          <a:lstStyle/>
          <a:p>
            <a:r>
              <a:rPr lang="en-US" sz="3200" smtClean="0"/>
              <a:t>Multiple interrupt lines</a:t>
            </a:r>
          </a:p>
        </p:txBody>
      </p:sp>
      <p:sp>
        <p:nvSpPr>
          <p:cNvPr id="14339" name="Rectangle 3"/>
          <p:cNvSpPr>
            <a:spLocks noGrp="1" noChangeArrowheads="1"/>
          </p:cNvSpPr>
          <p:nvPr>
            <p:ph type="body" idx="1"/>
          </p:nvPr>
        </p:nvSpPr>
        <p:spPr>
          <a:xfrm>
            <a:off x="381000" y="1447800"/>
            <a:ext cx="8229600" cy="5181600"/>
          </a:xfrm>
        </p:spPr>
        <p:txBody>
          <a:bodyPr/>
          <a:lstStyle/>
          <a:p>
            <a:r>
              <a:rPr lang="en-US" sz="2800" smtClean="0"/>
              <a:t>More complex hardware: multiple interrupt lines</a:t>
            </a:r>
          </a:p>
          <a:p>
            <a:r>
              <a:rPr lang="en-US" sz="2800" smtClean="0"/>
              <a:t>How does the CPU know who interrupted it?</a:t>
            </a:r>
          </a:p>
          <a:p>
            <a:endParaRPr lang="en-US" sz="2800" smtClean="0"/>
          </a:p>
          <a:p>
            <a:endParaRPr lang="en-US" sz="2800" smtClean="0"/>
          </a:p>
          <a:p>
            <a:endParaRPr lang="en-US" sz="2800" smtClean="0"/>
          </a:p>
          <a:p>
            <a:pPr lvl="1"/>
            <a:r>
              <a:rPr lang="en-US" sz="2000" smtClean="0"/>
              <a:t>For interrupt i, hardware gets entry </a:t>
            </a:r>
            <a:r>
              <a:rPr lang="en-US" sz="2000" i="1" smtClean="0"/>
              <a:t>i </a:t>
            </a:r>
            <a:r>
              <a:rPr lang="en-US" sz="2000" smtClean="0"/>
              <a:t>from table of </a:t>
            </a:r>
            <a:r>
              <a:rPr lang="en-US" sz="2000" i="1" smtClean="0"/>
              <a:t>n </a:t>
            </a:r>
            <a:r>
              <a:rPr lang="en-US" sz="2000" smtClean="0"/>
              <a:t>ISR addresses</a:t>
            </a:r>
          </a:p>
          <a:p>
            <a:pPr lvl="2"/>
            <a:r>
              <a:rPr lang="en-US" sz="1800" smtClean="0"/>
              <a:t>software responsible for initializing the table</a:t>
            </a:r>
          </a:p>
          <a:p>
            <a:pPr lvl="2"/>
            <a:r>
              <a:rPr lang="en-US" sz="1800" smtClean="0"/>
              <a:t>table is called </a:t>
            </a:r>
            <a:r>
              <a:rPr lang="en-US" sz="1800" i="1" smtClean="0"/>
              <a:t>interrupt vector table (IVT)</a:t>
            </a:r>
          </a:p>
          <a:p>
            <a:pPr lvl="2"/>
            <a:r>
              <a:rPr lang="en-US" sz="1800" smtClean="0"/>
              <a:t>appropriate ISR can begin to run directly</a:t>
            </a:r>
          </a:p>
          <a:p>
            <a:pPr lvl="2"/>
            <a:r>
              <a:rPr lang="en-US" sz="1800" smtClean="0"/>
              <a:t>Return addresses stored on stack</a:t>
            </a:r>
          </a:p>
          <a:p>
            <a:pPr lvl="1">
              <a:lnSpc>
                <a:spcPct val="90000"/>
              </a:lnSpc>
            </a:pPr>
            <a:r>
              <a:rPr lang="en-US" sz="2000" smtClean="0"/>
              <a:t>What is good and bad of this?</a:t>
            </a:r>
          </a:p>
          <a:p>
            <a:pPr lvl="2">
              <a:lnSpc>
                <a:spcPct val="90000"/>
              </a:lnSpc>
            </a:pPr>
            <a:r>
              <a:rPr lang="en-US" sz="1800" smtClean="0"/>
              <a:t>Software complexity – needs complicated boot code to init IVT</a:t>
            </a:r>
          </a:p>
        </p:txBody>
      </p:sp>
      <p:sp>
        <p:nvSpPr>
          <p:cNvPr id="16388" name="Rectangle 16"/>
          <p:cNvSpPr>
            <a:spLocks noChangeArrowheads="1"/>
          </p:cNvSpPr>
          <p:nvPr/>
        </p:nvSpPr>
        <p:spPr bwMode="auto">
          <a:xfrm>
            <a:off x="1219200" y="2514600"/>
            <a:ext cx="914400" cy="12192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16389" name="Text Box 17"/>
          <p:cNvSpPr txBox="1">
            <a:spLocks noChangeArrowheads="1"/>
          </p:cNvSpPr>
          <p:nvPr/>
        </p:nvSpPr>
        <p:spPr bwMode="auto">
          <a:xfrm>
            <a:off x="1295400" y="2895600"/>
            <a:ext cx="762000" cy="366713"/>
          </a:xfrm>
          <a:prstGeom prst="rect">
            <a:avLst/>
          </a:prstGeom>
          <a:noFill/>
          <a:ln w="9525">
            <a:noFill/>
            <a:miter lim="800000"/>
            <a:headEnd/>
            <a:tailEnd/>
          </a:ln>
        </p:spPr>
        <p:txBody>
          <a:bodyPr>
            <a:spAutoFit/>
          </a:bodyPr>
          <a:lstStyle/>
          <a:p>
            <a:pPr>
              <a:spcBef>
                <a:spcPct val="50000"/>
              </a:spcBef>
            </a:pPr>
            <a:r>
              <a:rPr lang="en-US"/>
              <a:t>CPU</a:t>
            </a:r>
          </a:p>
        </p:txBody>
      </p:sp>
      <p:sp>
        <p:nvSpPr>
          <p:cNvPr id="16390" name="Text Box 18"/>
          <p:cNvSpPr txBox="1">
            <a:spLocks noChangeArrowheads="1"/>
          </p:cNvSpPr>
          <p:nvPr/>
        </p:nvSpPr>
        <p:spPr bwMode="auto">
          <a:xfrm>
            <a:off x="2667000" y="2438400"/>
            <a:ext cx="838200" cy="274638"/>
          </a:xfrm>
          <a:prstGeom prst="rect">
            <a:avLst/>
          </a:prstGeom>
          <a:noFill/>
          <a:ln w="9525">
            <a:noFill/>
            <a:miter lim="800000"/>
            <a:headEnd/>
            <a:tailEnd/>
          </a:ln>
        </p:spPr>
        <p:txBody>
          <a:bodyPr>
            <a:spAutoFit/>
          </a:bodyPr>
          <a:lstStyle/>
          <a:p>
            <a:pPr>
              <a:spcBef>
                <a:spcPct val="50000"/>
              </a:spcBef>
            </a:pPr>
            <a:r>
              <a:rPr lang="en-US" sz="1200"/>
              <a:t>INTR1</a:t>
            </a:r>
          </a:p>
        </p:txBody>
      </p:sp>
      <p:sp>
        <p:nvSpPr>
          <p:cNvPr id="16391" name="Rectangle 19"/>
          <p:cNvSpPr>
            <a:spLocks noChangeArrowheads="1"/>
          </p:cNvSpPr>
          <p:nvPr/>
        </p:nvSpPr>
        <p:spPr bwMode="auto">
          <a:xfrm>
            <a:off x="2743200" y="3200400"/>
            <a:ext cx="1447800" cy="533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16392" name="Text Box 20"/>
          <p:cNvSpPr txBox="1">
            <a:spLocks noChangeArrowheads="1"/>
          </p:cNvSpPr>
          <p:nvPr/>
        </p:nvSpPr>
        <p:spPr bwMode="auto">
          <a:xfrm>
            <a:off x="2895600" y="3290888"/>
            <a:ext cx="1143000" cy="366712"/>
          </a:xfrm>
          <a:prstGeom prst="rect">
            <a:avLst/>
          </a:prstGeom>
          <a:noFill/>
          <a:ln w="9525">
            <a:noFill/>
            <a:miter lim="800000"/>
            <a:headEnd/>
            <a:tailEnd/>
          </a:ln>
        </p:spPr>
        <p:txBody>
          <a:bodyPr>
            <a:spAutoFit/>
          </a:bodyPr>
          <a:lstStyle/>
          <a:p>
            <a:pPr>
              <a:spcBef>
                <a:spcPct val="50000"/>
              </a:spcBef>
            </a:pPr>
            <a:r>
              <a:rPr lang="en-US"/>
              <a:t>Device 1</a:t>
            </a:r>
          </a:p>
        </p:txBody>
      </p:sp>
      <p:sp>
        <p:nvSpPr>
          <p:cNvPr id="16393" name="Rectangle 21"/>
          <p:cNvSpPr>
            <a:spLocks noChangeArrowheads="1"/>
          </p:cNvSpPr>
          <p:nvPr/>
        </p:nvSpPr>
        <p:spPr bwMode="auto">
          <a:xfrm>
            <a:off x="4419600" y="3200400"/>
            <a:ext cx="1447800" cy="533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16394" name="Text Box 22"/>
          <p:cNvSpPr txBox="1">
            <a:spLocks noChangeArrowheads="1"/>
          </p:cNvSpPr>
          <p:nvPr/>
        </p:nvSpPr>
        <p:spPr bwMode="auto">
          <a:xfrm>
            <a:off x="4572000" y="3290888"/>
            <a:ext cx="1143000" cy="366712"/>
          </a:xfrm>
          <a:prstGeom prst="rect">
            <a:avLst/>
          </a:prstGeom>
          <a:noFill/>
          <a:ln w="9525">
            <a:noFill/>
            <a:miter lim="800000"/>
            <a:headEnd/>
            <a:tailEnd/>
          </a:ln>
        </p:spPr>
        <p:txBody>
          <a:bodyPr>
            <a:spAutoFit/>
          </a:bodyPr>
          <a:lstStyle/>
          <a:p>
            <a:pPr>
              <a:spcBef>
                <a:spcPct val="50000"/>
              </a:spcBef>
            </a:pPr>
            <a:r>
              <a:rPr lang="en-US"/>
              <a:t>Device 2</a:t>
            </a:r>
          </a:p>
        </p:txBody>
      </p:sp>
      <p:sp>
        <p:nvSpPr>
          <p:cNvPr id="16395" name="Rectangle 23"/>
          <p:cNvSpPr>
            <a:spLocks noChangeArrowheads="1"/>
          </p:cNvSpPr>
          <p:nvPr/>
        </p:nvSpPr>
        <p:spPr bwMode="auto">
          <a:xfrm>
            <a:off x="6096000" y="3200400"/>
            <a:ext cx="1447800" cy="533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16396" name="Text Box 24"/>
          <p:cNvSpPr txBox="1">
            <a:spLocks noChangeArrowheads="1"/>
          </p:cNvSpPr>
          <p:nvPr/>
        </p:nvSpPr>
        <p:spPr bwMode="auto">
          <a:xfrm>
            <a:off x="6248400" y="3290888"/>
            <a:ext cx="1143000" cy="366712"/>
          </a:xfrm>
          <a:prstGeom prst="rect">
            <a:avLst/>
          </a:prstGeom>
          <a:noFill/>
          <a:ln w="9525">
            <a:noFill/>
            <a:miter lim="800000"/>
            <a:headEnd/>
            <a:tailEnd/>
          </a:ln>
        </p:spPr>
        <p:txBody>
          <a:bodyPr>
            <a:spAutoFit/>
          </a:bodyPr>
          <a:lstStyle/>
          <a:p>
            <a:pPr>
              <a:spcBef>
                <a:spcPct val="50000"/>
              </a:spcBef>
            </a:pPr>
            <a:r>
              <a:rPr lang="en-US"/>
              <a:t>Device 3</a:t>
            </a:r>
          </a:p>
        </p:txBody>
      </p:sp>
      <p:sp>
        <p:nvSpPr>
          <p:cNvPr id="16397" name="Line 25"/>
          <p:cNvSpPr>
            <a:spLocks noChangeShapeType="1"/>
          </p:cNvSpPr>
          <p:nvPr/>
        </p:nvSpPr>
        <p:spPr bwMode="auto">
          <a:xfrm flipH="1">
            <a:off x="2133600" y="2667000"/>
            <a:ext cx="4648200" cy="0"/>
          </a:xfrm>
          <a:prstGeom prst="line">
            <a:avLst/>
          </a:prstGeom>
          <a:noFill/>
          <a:ln w="9525">
            <a:solidFill>
              <a:schemeClr val="tx1"/>
            </a:solidFill>
            <a:round/>
            <a:headEnd/>
            <a:tailEnd type="triangle" w="med" len="med"/>
          </a:ln>
        </p:spPr>
        <p:txBody>
          <a:bodyPr/>
          <a:lstStyle/>
          <a:p>
            <a:endParaRPr lang="en-US"/>
          </a:p>
        </p:txBody>
      </p:sp>
      <p:sp>
        <p:nvSpPr>
          <p:cNvPr id="16398" name="Line 26"/>
          <p:cNvSpPr>
            <a:spLocks noChangeShapeType="1"/>
          </p:cNvSpPr>
          <p:nvPr/>
        </p:nvSpPr>
        <p:spPr bwMode="auto">
          <a:xfrm>
            <a:off x="6781800" y="2667000"/>
            <a:ext cx="0" cy="533400"/>
          </a:xfrm>
          <a:prstGeom prst="line">
            <a:avLst/>
          </a:prstGeom>
          <a:noFill/>
          <a:ln w="9525">
            <a:solidFill>
              <a:schemeClr val="tx1"/>
            </a:solidFill>
            <a:round/>
            <a:headEnd/>
            <a:tailEnd/>
          </a:ln>
        </p:spPr>
        <p:txBody>
          <a:bodyPr/>
          <a:lstStyle/>
          <a:p>
            <a:endParaRPr lang="en-US"/>
          </a:p>
        </p:txBody>
      </p:sp>
      <p:sp>
        <p:nvSpPr>
          <p:cNvPr id="16399" name="Line 27"/>
          <p:cNvSpPr>
            <a:spLocks noChangeShapeType="1"/>
          </p:cNvSpPr>
          <p:nvPr/>
        </p:nvSpPr>
        <p:spPr bwMode="auto">
          <a:xfrm>
            <a:off x="5105400" y="2819400"/>
            <a:ext cx="0" cy="381000"/>
          </a:xfrm>
          <a:prstGeom prst="line">
            <a:avLst/>
          </a:prstGeom>
          <a:noFill/>
          <a:ln w="9525">
            <a:solidFill>
              <a:schemeClr val="tx1"/>
            </a:solidFill>
            <a:round/>
            <a:headEnd/>
            <a:tailEnd/>
          </a:ln>
        </p:spPr>
        <p:txBody>
          <a:bodyPr/>
          <a:lstStyle/>
          <a:p>
            <a:endParaRPr lang="en-US"/>
          </a:p>
        </p:txBody>
      </p:sp>
      <p:sp>
        <p:nvSpPr>
          <p:cNvPr id="16400" name="Line 28"/>
          <p:cNvSpPr>
            <a:spLocks noChangeShapeType="1"/>
          </p:cNvSpPr>
          <p:nvPr/>
        </p:nvSpPr>
        <p:spPr bwMode="auto">
          <a:xfrm>
            <a:off x="3429000" y="2971800"/>
            <a:ext cx="0" cy="228600"/>
          </a:xfrm>
          <a:prstGeom prst="line">
            <a:avLst/>
          </a:prstGeom>
          <a:noFill/>
          <a:ln w="9525">
            <a:solidFill>
              <a:schemeClr val="tx1"/>
            </a:solidFill>
            <a:round/>
            <a:headEnd/>
            <a:tailEnd/>
          </a:ln>
        </p:spPr>
        <p:txBody>
          <a:bodyPr/>
          <a:lstStyle/>
          <a:p>
            <a:endParaRPr lang="en-US"/>
          </a:p>
        </p:txBody>
      </p:sp>
      <p:sp>
        <p:nvSpPr>
          <p:cNvPr id="16401" name="Line 29"/>
          <p:cNvSpPr>
            <a:spLocks noChangeShapeType="1"/>
          </p:cNvSpPr>
          <p:nvPr/>
        </p:nvSpPr>
        <p:spPr bwMode="auto">
          <a:xfrm flipH="1">
            <a:off x="2133600" y="2819400"/>
            <a:ext cx="2971800" cy="0"/>
          </a:xfrm>
          <a:prstGeom prst="line">
            <a:avLst/>
          </a:prstGeom>
          <a:noFill/>
          <a:ln w="9525">
            <a:solidFill>
              <a:schemeClr val="tx1"/>
            </a:solidFill>
            <a:round/>
            <a:headEnd/>
            <a:tailEnd type="triangle" w="med" len="med"/>
          </a:ln>
        </p:spPr>
        <p:txBody>
          <a:bodyPr/>
          <a:lstStyle/>
          <a:p>
            <a:endParaRPr lang="en-US"/>
          </a:p>
        </p:txBody>
      </p:sp>
      <p:sp>
        <p:nvSpPr>
          <p:cNvPr id="16402" name="Line 30"/>
          <p:cNvSpPr>
            <a:spLocks noChangeShapeType="1"/>
          </p:cNvSpPr>
          <p:nvPr/>
        </p:nvSpPr>
        <p:spPr bwMode="auto">
          <a:xfrm flipH="1">
            <a:off x="2133600" y="2971800"/>
            <a:ext cx="1295400" cy="0"/>
          </a:xfrm>
          <a:prstGeom prst="line">
            <a:avLst/>
          </a:prstGeom>
          <a:noFill/>
          <a:ln w="9525">
            <a:solidFill>
              <a:schemeClr val="tx1"/>
            </a:solidFill>
            <a:round/>
            <a:headEnd/>
            <a:tailEnd type="triangle" w="med" len="med"/>
          </a:ln>
        </p:spPr>
        <p:txBody>
          <a:bodyPr/>
          <a:lstStyle/>
          <a:p>
            <a:endParaRPr lang="en-US"/>
          </a:p>
        </p:txBody>
      </p:sp>
      <p:sp>
        <p:nvSpPr>
          <p:cNvPr id="16403" name="Text Box 31"/>
          <p:cNvSpPr txBox="1">
            <a:spLocks noChangeArrowheads="1"/>
          </p:cNvSpPr>
          <p:nvPr/>
        </p:nvSpPr>
        <p:spPr bwMode="auto">
          <a:xfrm>
            <a:off x="2667000" y="2620963"/>
            <a:ext cx="838200" cy="274637"/>
          </a:xfrm>
          <a:prstGeom prst="rect">
            <a:avLst/>
          </a:prstGeom>
          <a:noFill/>
          <a:ln w="9525">
            <a:noFill/>
            <a:miter lim="800000"/>
            <a:headEnd/>
            <a:tailEnd/>
          </a:ln>
        </p:spPr>
        <p:txBody>
          <a:bodyPr>
            <a:spAutoFit/>
          </a:bodyPr>
          <a:lstStyle/>
          <a:p>
            <a:pPr>
              <a:spcBef>
                <a:spcPct val="50000"/>
              </a:spcBef>
            </a:pPr>
            <a:r>
              <a:rPr lang="en-US" sz="1200"/>
              <a:t>INTR2</a:t>
            </a:r>
          </a:p>
        </p:txBody>
      </p:sp>
      <p:sp>
        <p:nvSpPr>
          <p:cNvPr id="16404" name="Text Box 32"/>
          <p:cNvSpPr txBox="1">
            <a:spLocks noChangeArrowheads="1"/>
          </p:cNvSpPr>
          <p:nvPr/>
        </p:nvSpPr>
        <p:spPr bwMode="auto">
          <a:xfrm>
            <a:off x="2667000" y="2773363"/>
            <a:ext cx="838200" cy="274637"/>
          </a:xfrm>
          <a:prstGeom prst="rect">
            <a:avLst/>
          </a:prstGeom>
          <a:noFill/>
          <a:ln w="9525">
            <a:noFill/>
            <a:miter lim="800000"/>
            <a:headEnd/>
            <a:tailEnd/>
          </a:ln>
        </p:spPr>
        <p:txBody>
          <a:bodyPr>
            <a:spAutoFit/>
          </a:bodyPr>
          <a:lstStyle/>
          <a:p>
            <a:pPr>
              <a:spcBef>
                <a:spcPct val="50000"/>
              </a:spcBef>
            </a:pPr>
            <a:r>
              <a:rPr lang="en-US" sz="1200"/>
              <a:t>INTR3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4339">
                                            <p:txEl>
                                              <p:pRg st="5" end="5"/>
                                            </p:txEl>
                                          </p:spTgt>
                                        </p:tgtEl>
                                        <p:attrNameLst>
                                          <p:attrName>style.visibility</p:attrName>
                                        </p:attrNameLst>
                                      </p:cBhvr>
                                      <p:to>
                                        <p:strVal val="visible"/>
                                      </p:to>
                                    </p:set>
                                    <p:animEffect transition="in" filter="diamond(in)">
                                      <p:cBhvr>
                                        <p:cTn id="7" dur="2000"/>
                                        <p:tgtEl>
                                          <p:spTgt spid="14339">
                                            <p:txEl>
                                              <p:pRg st="5" end="5"/>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14339">
                                            <p:txEl>
                                              <p:pRg st="6" end="6"/>
                                            </p:txEl>
                                          </p:spTgt>
                                        </p:tgtEl>
                                        <p:attrNameLst>
                                          <p:attrName>style.visibility</p:attrName>
                                        </p:attrNameLst>
                                      </p:cBhvr>
                                      <p:to>
                                        <p:strVal val="visible"/>
                                      </p:to>
                                    </p:set>
                                    <p:animEffect transition="in" filter="diamond(in)">
                                      <p:cBhvr>
                                        <p:cTn id="10" dur="2000"/>
                                        <p:tgtEl>
                                          <p:spTgt spid="14339">
                                            <p:txEl>
                                              <p:pRg st="6" end="6"/>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14339">
                                            <p:txEl>
                                              <p:pRg st="7" end="7"/>
                                            </p:txEl>
                                          </p:spTgt>
                                        </p:tgtEl>
                                        <p:attrNameLst>
                                          <p:attrName>style.visibility</p:attrName>
                                        </p:attrNameLst>
                                      </p:cBhvr>
                                      <p:to>
                                        <p:strVal val="visible"/>
                                      </p:to>
                                    </p:set>
                                    <p:animEffect transition="in" filter="diamond(in)">
                                      <p:cBhvr>
                                        <p:cTn id="13" dur="2000"/>
                                        <p:tgtEl>
                                          <p:spTgt spid="14339">
                                            <p:txEl>
                                              <p:pRg st="7" end="7"/>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14339">
                                            <p:txEl>
                                              <p:pRg st="8" end="8"/>
                                            </p:txEl>
                                          </p:spTgt>
                                        </p:tgtEl>
                                        <p:attrNameLst>
                                          <p:attrName>style.visibility</p:attrName>
                                        </p:attrNameLst>
                                      </p:cBhvr>
                                      <p:to>
                                        <p:strVal val="visible"/>
                                      </p:to>
                                    </p:set>
                                    <p:animEffect transition="in" filter="diamond(in)">
                                      <p:cBhvr>
                                        <p:cTn id="16" dur="2000"/>
                                        <p:tgtEl>
                                          <p:spTgt spid="14339">
                                            <p:txEl>
                                              <p:pRg st="8" end="8"/>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14339">
                                            <p:txEl>
                                              <p:pRg st="9" end="9"/>
                                            </p:txEl>
                                          </p:spTgt>
                                        </p:tgtEl>
                                        <p:attrNameLst>
                                          <p:attrName>style.visibility</p:attrName>
                                        </p:attrNameLst>
                                      </p:cBhvr>
                                      <p:to>
                                        <p:strVal val="visible"/>
                                      </p:to>
                                    </p:set>
                                    <p:animEffect transition="in" filter="diamond(in)">
                                      <p:cBhvr>
                                        <p:cTn id="19" dur="2000"/>
                                        <p:tgtEl>
                                          <p:spTgt spid="14339">
                                            <p:txEl>
                                              <p:pRg st="9" end="9"/>
                                            </p:txEl>
                                          </p:spTgt>
                                        </p:tgtEl>
                                      </p:cBhvr>
                                    </p:animEffect>
                                  </p:childTnLst>
                                </p:cTn>
                              </p:par>
                              <p:par>
                                <p:cTn id="20" presetID="8" presetClass="entr" presetSubtype="16" fill="hold" nodeType="withEffect">
                                  <p:stCondLst>
                                    <p:cond delay="0"/>
                                  </p:stCondLst>
                                  <p:childTnLst>
                                    <p:set>
                                      <p:cBhvr>
                                        <p:cTn id="21" dur="1" fill="hold">
                                          <p:stCondLst>
                                            <p:cond delay="0"/>
                                          </p:stCondLst>
                                        </p:cTn>
                                        <p:tgtEl>
                                          <p:spTgt spid="14339">
                                            <p:txEl>
                                              <p:pRg st="10" end="10"/>
                                            </p:txEl>
                                          </p:spTgt>
                                        </p:tgtEl>
                                        <p:attrNameLst>
                                          <p:attrName>style.visibility</p:attrName>
                                        </p:attrNameLst>
                                      </p:cBhvr>
                                      <p:to>
                                        <p:strVal val="visible"/>
                                      </p:to>
                                    </p:set>
                                    <p:animEffect transition="in" filter="diamond(in)">
                                      <p:cBhvr>
                                        <p:cTn id="22" dur="2000"/>
                                        <p:tgtEl>
                                          <p:spTgt spid="14339">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4339">
                                            <p:txEl>
                                              <p:pRg st="11" end="11"/>
                                            </p:txEl>
                                          </p:spTgt>
                                        </p:tgtEl>
                                        <p:attrNameLst>
                                          <p:attrName>style.visibility</p:attrName>
                                        </p:attrNameLst>
                                      </p:cBhvr>
                                      <p:to>
                                        <p:strVal val="visible"/>
                                      </p:to>
                                    </p:set>
                                    <p:animEffect transition="in" filter="diamond(in)">
                                      <p:cBhvr>
                                        <p:cTn id="27" dur="2000"/>
                                        <p:tgtEl>
                                          <p:spTgt spid="143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3200" smtClean="0"/>
              <a:t>Multi-Interrupt Challenges</a:t>
            </a:r>
          </a:p>
        </p:txBody>
      </p:sp>
      <p:sp>
        <p:nvSpPr>
          <p:cNvPr id="367619" name="Rectangle 3"/>
          <p:cNvSpPr>
            <a:spLocks noGrp="1" noChangeArrowheads="1"/>
          </p:cNvSpPr>
          <p:nvPr>
            <p:ph type="body" idx="1"/>
          </p:nvPr>
        </p:nvSpPr>
        <p:spPr>
          <a:xfrm>
            <a:off x="457200" y="3200400"/>
            <a:ext cx="8229600" cy="3276600"/>
          </a:xfrm>
        </p:spPr>
        <p:txBody>
          <a:bodyPr/>
          <a:lstStyle/>
          <a:p>
            <a:pPr>
              <a:lnSpc>
                <a:spcPct val="80000"/>
              </a:lnSpc>
            </a:pPr>
            <a:r>
              <a:rPr lang="en-US" sz="2800" smtClean="0"/>
              <a:t>What if two lines are asserted at same time?</a:t>
            </a:r>
          </a:p>
          <a:p>
            <a:pPr lvl="1">
              <a:lnSpc>
                <a:spcPct val="80000"/>
              </a:lnSpc>
            </a:pPr>
            <a:r>
              <a:rPr lang="en-US" sz="2400" smtClean="0"/>
              <a:t>Need a priority scheme to determine which interrupt is more important</a:t>
            </a:r>
          </a:p>
          <a:p>
            <a:pPr>
              <a:lnSpc>
                <a:spcPct val="80000"/>
              </a:lnSpc>
            </a:pPr>
            <a:r>
              <a:rPr lang="en-US" sz="2800" smtClean="0"/>
              <a:t>What if higher priority interrupt comes while lower-priority handler is running?</a:t>
            </a:r>
          </a:p>
          <a:p>
            <a:pPr lvl="1">
              <a:lnSpc>
                <a:spcPct val="80000"/>
              </a:lnSpc>
            </a:pPr>
            <a:r>
              <a:rPr lang="en-US" sz="2400" smtClean="0"/>
              <a:t>Nested interrupts</a:t>
            </a:r>
          </a:p>
          <a:p>
            <a:pPr>
              <a:lnSpc>
                <a:spcPct val="80000"/>
              </a:lnSpc>
            </a:pPr>
            <a:r>
              <a:rPr lang="en-US" sz="2800" smtClean="0"/>
              <a:t>How does the processor handle nested interrupts?</a:t>
            </a:r>
            <a:endParaRPr lang="en-US" sz="2000" smtClean="0"/>
          </a:p>
        </p:txBody>
      </p:sp>
      <p:sp>
        <p:nvSpPr>
          <p:cNvPr id="17412" name="Rectangle 16"/>
          <p:cNvSpPr>
            <a:spLocks noChangeArrowheads="1"/>
          </p:cNvSpPr>
          <p:nvPr/>
        </p:nvSpPr>
        <p:spPr bwMode="auto">
          <a:xfrm>
            <a:off x="1219200" y="1828800"/>
            <a:ext cx="914400" cy="12192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17413" name="Text Box 17"/>
          <p:cNvSpPr txBox="1">
            <a:spLocks noChangeArrowheads="1"/>
          </p:cNvSpPr>
          <p:nvPr/>
        </p:nvSpPr>
        <p:spPr bwMode="auto">
          <a:xfrm>
            <a:off x="1295400" y="2209800"/>
            <a:ext cx="762000" cy="366713"/>
          </a:xfrm>
          <a:prstGeom prst="rect">
            <a:avLst/>
          </a:prstGeom>
          <a:noFill/>
          <a:ln w="9525">
            <a:noFill/>
            <a:miter lim="800000"/>
            <a:headEnd/>
            <a:tailEnd/>
          </a:ln>
        </p:spPr>
        <p:txBody>
          <a:bodyPr>
            <a:spAutoFit/>
          </a:bodyPr>
          <a:lstStyle/>
          <a:p>
            <a:pPr>
              <a:spcBef>
                <a:spcPct val="50000"/>
              </a:spcBef>
            </a:pPr>
            <a:r>
              <a:rPr lang="en-US"/>
              <a:t>CPU</a:t>
            </a:r>
          </a:p>
        </p:txBody>
      </p:sp>
      <p:sp>
        <p:nvSpPr>
          <p:cNvPr id="17414" name="Text Box 18"/>
          <p:cNvSpPr txBox="1">
            <a:spLocks noChangeArrowheads="1"/>
          </p:cNvSpPr>
          <p:nvPr/>
        </p:nvSpPr>
        <p:spPr bwMode="auto">
          <a:xfrm>
            <a:off x="2667000" y="1752600"/>
            <a:ext cx="838200" cy="274638"/>
          </a:xfrm>
          <a:prstGeom prst="rect">
            <a:avLst/>
          </a:prstGeom>
          <a:noFill/>
          <a:ln w="9525">
            <a:noFill/>
            <a:miter lim="800000"/>
            <a:headEnd/>
            <a:tailEnd/>
          </a:ln>
        </p:spPr>
        <p:txBody>
          <a:bodyPr>
            <a:spAutoFit/>
          </a:bodyPr>
          <a:lstStyle/>
          <a:p>
            <a:pPr>
              <a:spcBef>
                <a:spcPct val="50000"/>
              </a:spcBef>
            </a:pPr>
            <a:r>
              <a:rPr lang="en-US" sz="1200"/>
              <a:t>INTR1</a:t>
            </a:r>
          </a:p>
        </p:txBody>
      </p:sp>
      <p:sp>
        <p:nvSpPr>
          <p:cNvPr id="17415" name="Rectangle 19"/>
          <p:cNvSpPr>
            <a:spLocks noChangeArrowheads="1"/>
          </p:cNvSpPr>
          <p:nvPr/>
        </p:nvSpPr>
        <p:spPr bwMode="auto">
          <a:xfrm>
            <a:off x="2743200" y="2514600"/>
            <a:ext cx="1447800" cy="533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17416" name="Text Box 20"/>
          <p:cNvSpPr txBox="1">
            <a:spLocks noChangeArrowheads="1"/>
          </p:cNvSpPr>
          <p:nvPr/>
        </p:nvSpPr>
        <p:spPr bwMode="auto">
          <a:xfrm>
            <a:off x="2895600" y="2605088"/>
            <a:ext cx="1143000" cy="366712"/>
          </a:xfrm>
          <a:prstGeom prst="rect">
            <a:avLst/>
          </a:prstGeom>
          <a:noFill/>
          <a:ln w="9525">
            <a:noFill/>
            <a:miter lim="800000"/>
            <a:headEnd/>
            <a:tailEnd/>
          </a:ln>
        </p:spPr>
        <p:txBody>
          <a:bodyPr>
            <a:spAutoFit/>
          </a:bodyPr>
          <a:lstStyle/>
          <a:p>
            <a:pPr>
              <a:spcBef>
                <a:spcPct val="50000"/>
              </a:spcBef>
            </a:pPr>
            <a:r>
              <a:rPr lang="en-US"/>
              <a:t>Device 1</a:t>
            </a:r>
          </a:p>
        </p:txBody>
      </p:sp>
      <p:sp>
        <p:nvSpPr>
          <p:cNvPr id="17417" name="Rectangle 21"/>
          <p:cNvSpPr>
            <a:spLocks noChangeArrowheads="1"/>
          </p:cNvSpPr>
          <p:nvPr/>
        </p:nvSpPr>
        <p:spPr bwMode="auto">
          <a:xfrm>
            <a:off x="4419600" y="2514600"/>
            <a:ext cx="1447800" cy="533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17418" name="Text Box 22"/>
          <p:cNvSpPr txBox="1">
            <a:spLocks noChangeArrowheads="1"/>
          </p:cNvSpPr>
          <p:nvPr/>
        </p:nvSpPr>
        <p:spPr bwMode="auto">
          <a:xfrm>
            <a:off x="4572000" y="2605088"/>
            <a:ext cx="1143000" cy="366712"/>
          </a:xfrm>
          <a:prstGeom prst="rect">
            <a:avLst/>
          </a:prstGeom>
          <a:noFill/>
          <a:ln w="9525">
            <a:noFill/>
            <a:miter lim="800000"/>
            <a:headEnd/>
            <a:tailEnd/>
          </a:ln>
        </p:spPr>
        <p:txBody>
          <a:bodyPr>
            <a:spAutoFit/>
          </a:bodyPr>
          <a:lstStyle/>
          <a:p>
            <a:pPr>
              <a:spcBef>
                <a:spcPct val="50000"/>
              </a:spcBef>
            </a:pPr>
            <a:r>
              <a:rPr lang="en-US"/>
              <a:t>Device 2</a:t>
            </a:r>
          </a:p>
        </p:txBody>
      </p:sp>
      <p:sp>
        <p:nvSpPr>
          <p:cNvPr id="17419" name="Rectangle 23"/>
          <p:cNvSpPr>
            <a:spLocks noChangeArrowheads="1"/>
          </p:cNvSpPr>
          <p:nvPr/>
        </p:nvSpPr>
        <p:spPr bwMode="auto">
          <a:xfrm>
            <a:off x="6096000" y="2514600"/>
            <a:ext cx="1447800" cy="533400"/>
          </a:xfrm>
          <a:prstGeom prst="rect">
            <a:avLst/>
          </a:prstGeom>
          <a:solidFill>
            <a:srgbClr val="92D050"/>
          </a:solidFill>
          <a:ln w="9525">
            <a:solidFill>
              <a:schemeClr val="tx1"/>
            </a:solidFill>
            <a:miter lim="800000"/>
            <a:headEnd/>
            <a:tailEnd/>
          </a:ln>
        </p:spPr>
        <p:txBody>
          <a:bodyPr wrap="none" anchor="ctr"/>
          <a:lstStyle/>
          <a:p>
            <a:endParaRPr lang="en-US"/>
          </a:p>
        </p:txBody>
      </p:sp>
      <p:sp>
        <p:nvSpPr>
          <p:cNvPr id="17420" name="Text Box 24"/>
          <p:cNvSpPr txBox="1">
            <a:spLocks noChangeArrowheads="1"/>
          </p:cNvSpPr>
          <p:nvPr/>
        </p:nvSpPr>
        <p:spPr bwMode="auto">
          <a:xfrm>
            <a:off x="6248400" y="2605088"/>
            <a:ext cx="1143000" cy="366712"/>
          </a:xfrm>
          <a:prstGeom prst="rect">
            <a:avLst/>
          </a:prstGeom>
          <a:noFill/>
          <a:ln w="9525">
            <a:noFill/>
            <a:miter lim="800000"/>
            <a:headEnd/>
            <a:tailEnd/>
          </a:ln>
        </p:spPr>
        <p:txBody>
          <a:bodyPr>
            <a:spAutoFit/>
          </a:bodyPr>
          <a:lstStyle/>
          <a:p>
            <a:pPr>
              <a:spcBef>
                <a:spcPct val="50000"/>
              </a:spcBef>
            </a:pPr>
            <a:r>
              <a:rPr lang="en-US"/>
              <a:t>Device 3</a:t>
            </a:r>
          </a:p>
        </p:txBody>
      </p:sp>
      <p:sp>
        <p:nvSpPr>
          <p:cNvPr id="17421" name="Line 25"/>
          <p:cNvSpPr>
            <a:spLocks noChangeShapeType="1"/>
          </p:cNvSpPr>
          <p:nvPr/>
        </p:nvSpPr>
        <p:spPr bwMode="auto">
          <a:xfrm flipH="1">
            <a:off x="2133600" y="1981200"/>
            <a:ext cx="4648200" cy="0"/>
          </a:xfrm>
          <a:prstGeom prst="line">
            <a:avLst/>
          </a:prstGeom>
          <a:noFill/>
          <a:ln w="9525">
            <a:solidFill>
              <a:schemeClr val="tx1"/>
            </a:solidFill>
            <a:round/>
            <a:headEnd/>
            <a:tailEnd type="triangle" w="med" len="med"/>
          </a:ln>
        </p:spPr>
        <p:txBody>
          <a:bodyPr/>
          <a:lstStyle/>
          <a:p>
            <a:endParaRPr lang="en-US"/>
          </a:p>
        </p:txBody>
      </p:sp>
      <p:sp>
        <p:nvSpPr>
          <p:cNvPr id="17422" name="Line 26"/>
          <p:cNvSpPr>
            <a:spLocks noChangeShapeType="1"/>
          </p:cNvSpPr>
          <p:nvPr/>
        </p:nvSpPr>
        <p:spPr bwMode="auto">
          <a:xfrm>
            <a:off x="6781800" y="1981200"/>
            <a:ext cx="0" cy="533400"/>
          </a:xfrm>
          <a:prstGeom prst="line">
            <a:avLst/>
          </a:prstGeom>
          <a:noFill/>
          <a:ln w="9525">
            <a:solidFill>
              <a:schemeClr val="tx1"/>
            </a:solidFill>
            <a:round/>
            <a:headEnd/>
            <a:tailEnd/>
          </a:ln>
        </p:spPr>
        <p:txBody>
          <a:bodyPr/>
          <a:lstStyle/>
          <a:p>
            <a:endParaRPr lang="en-US"/>
          </a:p>
        </p:txBody>
      </p:sp>
      <p:sp>
        <p:nvSpPr>
          <p:cNvPr id="17423" name="Line 27"/>
          <p:cNvSpPr>
            <a:spLocks noChangeShapeType="1"/>
          </p:cNvSpPr>
          <p:nvPr/>
        </p:nvSpPr>
        <p:spPr bwMode="auto">
          <a:xfrm>
            <a:off x="5105400" y="2133600"/>
            <a:ext cx="0" cy="381000"/>
          </a:xfrm>
          <a:prstGeom prst="line">
            <a:avLst/>
          </a:prstGeom>
          <a:noFill/>
          <a:ln w="9525">
            <a:solidFill>
              <a:schemeClr val="tx1"/>
            </a:solidFill>
            <a:round/>
            <a:headEnd/>
            <a:tailEnd/>
          </a:ln>
        </p:spPr>
        <p:txBody>
          <a:bodyPr/>
          <a:lstStyle/>
          <a:p>
            <a:endParaRPr lang="en-US"/>
          </a:p>
        </p:txBody>
      </p:sp>
      <p:sp>
        <p:nvSpPr>
          <p:cNvPr id="17424" name="Line 28"/>
          <p:cNvSpPr>
            <a:spLocks noChangeShapeType="1"/>
          </p:cNvSpPr>
          <p:nvPr/>
        </p:nvSpPr>
        <p:spPr bwMode="auto">
          <a:xfrm>
            <a:off x="3429000" y="2286000"/>
            <a:ext cx="0" cy="228600"/>
          </a:xfrm>
          <a:prstGeom prst="line">
            <a:avLst/>
          </a:prstGeom>
          <a:noFill/>
          <a:ln w="9525">
            <a:solidFill>
              <a:schemeClr val="tx1"/>
            </a:solidFill>
            <a:round/>
            <a:headEnd/>
            <a:tailEnd/>
          </a:ln>
        </p:spPr>
        <p:txBody>
          <a:bodyPr/>
          <a:lstStyle/>
          <a:p>
            <a:endParaRPr lang="en-US"/>
          </a:p>
        </p:txBody>
      </p:sp>
      <p:sp>
        <p:nvSpPr>
          <p:cNvPr id="17425" name="Line 29"/>
          <p:cNvSpPr>
            <a:spLocks noChangeShapeType="1"/>
          </p:cNvSpPr>
          <p:nvPr/>
        </p:nvSpPr>
        <p:spPr bwMode="auto">
          <a:xfrm flipH="1">
            <a:off x="2133600" y="2133600"/>
            <a:ext cx="2971800" cy="0"/>
          </a:xfrm>
          <a:prstGeom prst="line">
            <a:avLst/>
          </a:prstGeom>
          <a:noFill/>
          <a:ln w="9525">
            <a:solidFill>
              <a:schemeClr val="tx1"/>
            </a:solidFill>
            <a:round/>
            <a:headEnd/>
            <a:tailEnd type="triangle" w="med" len="med"/>
          </a:ln>
        </p:spPr>
        <p:txBody>
          <a:bodyPr/>
          <a:lstStyle/>
          <a:p>
            <a:endParaRPr lang="en-US"/>
          </a:p>
        </p:txBody>
      </p:sp>
      <p:sp>
        <p:nvSpPr>
          <p:cNvPr id="17426" name="Line 30"/>
          <p:cNvSpPr>
            <a:spLocks noChangeShapeType="1"/>
          </p:cNvSpPr>
          <p:nvPr/>
        </p:nvSpPr>
        <p:spPr bwMode="auto">
          <a:xfrm flipH="1">
            <a:off x="2133600" y="2286000"/>
            <a:ext cx="1295400" cy="0"/>
          </a:xfrm>
          <a:prstGeom prst="line">
            <a:avLst/>
          </a:prstGeom>
          <a:noFill/>
          <a:ln w="9525">
            <a:solidFill>
              <a:schemeClr val="tx1"/>
            </a:solidFill>
            <a:round/>
            <a:headEnd/>
            <a:tailEnd type="triangle" w="med" len="med"/>
          </a:ln>
        </p:spPr>
        <p:txBody>
          <a:bodyPr/>
          <a:lstStyle/>
          <a:p>
            <a:endParaRPr lang="en-US"/>
          </a:p>
        </p:txBody>
      </p:sp>
      <p:sp>
        <p:nvSpPr>
          <p:cNvPr id="17427" name="Text Box 31"/>
          <p:cNvSpPr txBox="1">
            <a:spLocks noChangeArrowheads="1"/>
          </p:cNvSpPr>
          <p:nvPr/>
        </p:nvSpPr>
        <p:spPr bwMode="auto">
          <a:xfrm>
            <a:off x="2667000" y="1935163"/>
            <a:ext cx="838200" cy="274637"/>
          </a:xfrm>
          <a:prstGeom prst="rect">
            <a:avLst/>
          </a:prstGeom>
          <a:noFill/>
          <a:ln w="9525">
            <a:noFill/>
            <a:miter lim="800000"/>
            <a:headEnd/>
            <a:tailEnd/>
          </a:ln>
        </p:spPr>
        <p:txBody>
          <a:bodyPr>
            <a:spAutoFit/>
          </a:bodyPr>
          <a:lstStyle/>
          <a:p>
            <a:pPr>
              <a:spcBef>
                <a:spcPct val="50000"/>
              </a:spcBef>
            </a:pPr>
            <a:r>
              <a:rPr lang="en-US" sz="1200"/>
              <a:t>INTR2</a:t>
            </a:r>
          </a:p>
        </p:txBody>
      </p:sp>
      <p:sp>
        <p:nvSpPr>
          <p:cNvPr id="17428" name="Text Box 32"/>
          <p:cNvSpPr txBox="1">
            <a:spLocks noChangeArrowheads="1"/>
          </p:cNvSpPr>
          <p:nvPr/>
        </p:nvSpPr>
        <p:spPr bwMode="auto">
          <a:xfrm>
            <a:off x="2667000" y="2087563"/>
            <a:ext cx="838200" cy="274637"/>
          </a:xfrm>
          <a:prstGeom prst="rect">
            <a:avLst/>
          </a:prstGeom>
          <a:noFill/>
          <a:ln w="9525">
            <a:noFill/>
            <a:miter lim="800000"/>
            <a:headEnd/>
            <a:tailEnd/>
          </a:ln>
        </p:spPr>
        <p:txBody>
          <a:bodyPr>
            <a:spAutoFit/>
          </a:bodyPr>
          <a:lstStyle/>
          <a:p>
            <a:pPr>
              <a:spcBef>
                <a:spcPct val="50000"/>
              </a:spcBef>
            </a:pPr>
            <a:r>
              <a:rPr lang="en-US" sz="1200"/>
              <a:t>INTR3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67619">
                                            <p:txEl>
                                              <p:pRg st="1" end="1"/>
                                            </p:txEl>
                                          </p:spTgt>
                                        </p:tgtEl>
                                        <p:attrNameLst>
                                          <p:attrName>style.visibility</p:attrName>
                                        </p:attrNameLst>
                                      </p:cBhvr>
                                      <p:to>
                                        <p:strVal val="visible"/>
                                      </p:to>
                                    </p:set>
                                    <p:animEffect transition="in" filter="checkerboard(across)">
                                      <p:cBhvr>
                                        <p:cTn id="7" dur="500"/>
                                        <p:tgtEl>
                                          <p:spTgt spid="3676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67619">
                                            <p:txEl>
                                              <p:pRg st="2" end="2"/>
                                            </p:txEl>
                                          </p:spTgt>
                                        </p:tgtEl>
                                        <p:attrNameLst>
                                          <p:attrName>style.visibility</p:attrName>
                                        </p:attrNameLst>
                                      </p:cBhvr>
                                      <p:to>
                                        <p:strVal val="visible"/>
                                      </p:to>
                                    </p:set>
                                    <p:anim calcmode="lin" valueType="num">
                                      <p:cBhvr additive="base">
                                        <p:cTn id="12" dur="500" fill="hold"/>
                                        <p:tgtEl>
                                          <p:spTgt spid="367619">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676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67619">
                                            <p:txEl>
                                              <p:pRg st="3" end="3"/>
                                            </p:txEl>
                                          </p:spTgt>
                                        </p:tgtEl>
                                        <p:attrNameLst>
                                          <p:attrName>style.visibility</p:attrName>
                                        </p:attrNameLst>
                                      </p:cBhvr>
                                      <p:to>
                                        <p:strVal val="visible"/>
                                      </p:to>
                                    </p:set>
                                    <p:animEffect transition="in" filter="blinds(horizontal)">
                                      <p:cBhvr>
                                        <p:cTn id="18" dur="500"/>
                                        <p:tgtEl>
                                          <p:spTgt spid="36761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67619">
                                            <p:txEl>
                                              <p:pRg st="4" end="4"/>
                                            </p:txEl>
                                          </p:spTgt>
                                        </p:tgtEl>
                                        <p:attrNameLst>
                                          <p:attrName>style.visibility</p:attrName>
                                        </p:attrNameLst>
                                      </p:cBhvr>
                                      <p:to>
                                        <p:strVal val="visible"/>
                                      </p:to>
                                    </p:set>
                                    <p:animEffect transition="in" filter="blinds(horizontal)">
                                      <p:cBhvr>
                                        <p:cTn id="21" dur="500"/>
                                        <p:tgtEl>
                                          <p:spTgt spid="3676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3200" smtClean="0"/>
              <a:t>Interrupt Nesting</a:t>
            </a:r>
          </a:p>
        </p:txBody>
      </p:sp>
      <p:sp>
        <p:nvSpPr>
          <p:cNvPr id="18435" name="Rectangle 3"/>
          <p:cNvSpPr>
            <a:spLocks noChangeArrowheads="1"/>
          </p:cNvSpPr>
          <p:nvPr/>
        </p:nvSpPr>
        <p:spPr bwMode="auto">
          <a:xfrm>
            <a:off x="1981200" y="4125913"/>
            <a:ext cx="1371600" cy="22860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18436" name="Text Box 4"/>
          <p:cNvSpPr txBox="1">
            <a:spLocks noChangeArrowheads="1"/>
          </p:cNvSpPr>
          <p:nvPr/>
        </p:nvSpPr>
        <p:spPr bwMode="auto">
          <a:xfrm>
            <a:off x="1219200" y="4064000"/>
            <a:ext cx="838200" cy="366713"/>
          </a:xfrm>
          <a:prstGeom prst="rect">
            <a:avLst/>
          </a:prstGeom>
          <a:noFill/>
          <a:ln w="9525">
            <a:noFill/>
            <a:miter lim="800000"/>
            <a:headEnd/>
            <a:tailEnd/>
          </a:ln>
        </p:spPr>
        <p:txBody>
          <a:bodyPr>
            <a:spAutoFit/>
          </a:bodyPr>
          <a:lstStyle/>
          <a:p>
            <a:pPr>
              <a:spcBef>
                <a:spcPct val="50000"/>
              </a:spcBef>
            </a:pPr>
            <a:r>
              <a:rPr lang="en-US"/>
              <a:t>Task</a:t>
            </a:r>
          </a:p>
        </p:txBody>
      </p:sp>
      <p:sp>
        <p:nvSpPr>
          <p:cNvPr id="18437" name="Rectangle 5"/>
          <p:cNvSpPr>
            <a:spLocks noChangeArrowheads="1"/>
          </p:cNvSpPr>
          <p:nvPr/>
        </p:nvSpPr>
        <p:spPr bwMode="auto">
          <a:xfrm>
            <a:off x="3386138" y="3654425"/>
            <a:ext cx="804862" cy="228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38" name="Text Box 6"/>
          <p:cNvSpPr txBox="1">
            <a:spLocks noChangeArrowheads="1"/>
          </p:cNvSpPr>
          <p:nvPr/>
        </p:nvSpPr>
        <p:spPr bwMode="auto">
          <a:xfrm>
            <a:off x="2743200" y="3592513"/>
            <a:ext cx="838200" cy="366712"/>
          </a:xfrm>
          <a:prstGeom prst="rect">
            <a:avLst/>
          </a:prstGeom>
          <a:noFill/>
          <a:ln w="9525">
            <a:noFill/>
            <a:miter lim="800000"/>
            <a:headEnd/>
            <a:tailEnd/>
          </a:ln>
        </p:spPr>
        <p:txBody>
          <a:bodyPr>
            <a:spAutoFit/>
          </a:bodyPr>
          <a:lstStyle/>
          <a:p>
            <a:pPr>
              <a:spcBef>
                <a:spcPct val="50000"/>
              </a:spcBef>
            </a:pPr>
            <a:r>
              <a:rPr lang="en-US"/>
              <a:t>ISR1</a:t>
            </a:r>
          </a:p>
        </p:txBody>
      </p:sp>
      <p:sp>
        <p:nvSpPr>
          <p:cNvPr id="18439" name="Rectangle 7"/>
          <p:cNvSpPr>
            <a:spLocks noChangeArrowheads="1"/>
          </p:cNvSpPr>
          <p:nvPr/>
        </p:nvSpPr>
        <p:spPr bwMode="auto">
          <a:xfrm>
            <a:off x="4224338" y="3135313"/>
            <a:ext cx="1490662" cy="228600"/>
          </a:xfrm>
          <a:prstGeom prst="rect">
            <a:avLst/>
          </a:prstGeom>
          <a:solidFill>
            <a:srgbClr val="D74011"/>
          </a:solidFill>
          <a:ln w="9525">
            <a:solidFill>
              <a:schemeClr val="tx1"/>
            </a:solidFill>
            <a:miter lim="800000"/>
            <a:headEnd/>
            <a:tailEnd/>
          </a:ln>
        </p:spPr>
        <p:txBody>
          <a:bodyPr wrap="none" anchor="ctr"/>
          <a:lstStyle/>
          <a:p>
            <a:endParaRPr lang="en-US"/>
          </a:p>
        </p:txBody>
      </p:sp>
      <p:sp>
        <p:nvSpPr>
          <p:cNvPr id="18440" name="Text Box 8"/>
          <p:cNvSpPr txBox="1">
            <a:spLocks noChangeArrowheads="1"/>
          </p:cNvSpPr>
          <p:nvPr/>
        </p:nvSpPr>
        <p:spPr bwMode="auto">
          <a:xfrm>
            <a:off x="3581400" y="3059113"/>
            <a:ext cx="838200" cy="366712"/>
          </a:xfrm>
          <a:prstGeom prst="rect">
            <a:avLst/>
          </a:prstGeom>
          <a:noFill/>
          <a:ln w="9525">
            <a:noFill/>
            <a:miter lim="800000"/>
            <a:headEnd/>
            <a:tailEnd/>
          </a:ln>
        </p:spPr>
        <p:txBody>
          <a:bodyPr>
            <a:spAutoFit/>
          </a:bodyPr>
          <a:lstStyle/>
          <a:p>
            <a:pPr>
              <a:spcBef>
                <a:spcPct val="50000"/>
              </a:spcBef>
            </a:pPr>
            <a:r>
              <a:rPr lang="en-US"/>
              <a:t>ISR2</a:t>
            </a:r>
          </a:p>
        </p:txBody>
      </p:sp>
      <p:sp>
        <p:nvSpPr>
          <p:cNvPr id="18441" name="Rectangle 9"/>
          <p:cNvSpPr>
            <a:spLocks noChangeArrowheads="1"/>
          </p:cNvSpPr>
          <p:nvPr/>
        </p:nvSpPr>
        <p:spPr bwMode="auto">
          <a:xfrm>
            <a:off x="5748338" y="3654425"/>
            <a:ext cx="804862" cy="228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42" name="Text Box 10"/>
          <p:cNvSpPr txBox="1">
            <a:spLocks noChangeArrowheads="1"/>
          </p:cNvSpPr>
          <p:nvPr/>
        </p:nvSpPr>
        <p:spPr bwMode="auto">
          <a:xfrm>
            <a:off x="6553200" y="3592513"/>
            <a:ext cx="838200" cy="366712"/>
          </a:xfrm>
          <a:prstGeom prst="rect">
            <a:avLst/>
          </a:prstGeom>
          <a:noFill/>
          <a:ln w="9525">
            <a:noFill/>
            <a:miter lim="800000"/>
            <a:headEnd/>
            <a:tailEnd/>
          </a:ln>
        </p:spPr>
        <p:txBody>
          <a:bodyPr>
            <a:spAutoFit/>
          </a:bodyPr>
          <a:lstStyle/>
          <a:p>
            <a:pPr>
              <a:spcBef>
                <a:spcPct val="50000"/>
              </a:spcBef>
            </a:pPr>
            <a:r>
              <a:rPr lang="en-US"/>
              <a:t>ISR1</a:t>
            </a:r>
          </a:p>
        </p:txBody>
      </p:sp>
      <p:sp>
        <p:nvSpPr>
          <p:cNvPr id="18443" name="Rectangle 11"/>
          <p:cNvSpPr>
            <a:spLocks noChangeArrowheads="1"/>
          </p:cNvSpPr>
          <p:nvPr/>
        </p:nvSpPr>
        <p:spPr bwMode="auto">
          <a:xfrm>
            <a:off x="6553200" y="4125913"/>
            <a:ext cx="1371600" cy="22860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18444" name="Text Box 12"/>
          <p:cNvSpPr txBox="1">
            <a:spLocks noChangeArrowheads="1"/>
          </p:cNvSpPr>
          <p:nvPr/>
        </p:nvSpPr>
        <p:spPr bwMode="auto">
          <a:xfrm>
            <a:off x="8001000" y="4049713"/>
            <a:ext cx="838200" cy="366712"/>
          </a:xfrm>
          <a:prstGeom prst="rect">
            <a:avLst/>
          </a:prstGeom>
          <a:noFill/>
          <a:ln w="9525">
            <a:noFill/>
            <a:miter lim="800000"/>
            <a:headEnd/>
            <a:tailEnd/>
          </a:ln>
        </p:spPr>
        <p:txBody>
          <a:bodyPr>
            <a:spAutoFit/>
          </a:bodyPr>
          <a:lstStyle/>
          <a:p>
            <a:pPr>
              <a:spcBef>
                <a:spcPct val="50000"/>
              </a:spcBef>
            </a:pPr>
            <a:r>
              <a:rPr lang="en-US"/>
              <a:t>Task</a:t>
            </a:r>
          </a:p>
        </p:txBody>
      </p:sp>
      <p:sp>
        <p:nvSpPr>
          <p:cNvPr id="18445" name="Line 13"/>
          <p:cNvSpPr>
            <a:spLocks noChangeShapeType="1"/>
          </p:cNvSpPr>
          <p:nvPr/>
        </p:nvSpPr>
        <p:spPr bwMode="auto">
          <a:xfrm>
            <a:off x="5715000" y="3363913"/>
            <a:ext cx="0" cy="304800"/>
          </a:xfrm>
          <a:prstGeom prst="line">
            <a:avLst/>
          </a:prstGeom>
          <a:noFill/>
          <a:ln w="9525">
            <a:solidFill>
              <a:schemeClr val="tx1"/>
            </a:solidFill>
            <a:round/>
            <a:headEnd/>
            <a:tailEnd type="triangle" w="med" len="med"/>
          </a:ln>
        </p:spPr>
        <p:txBody>
          <a:bodyPr/>
          <a:lstStyle/>
          <a:p>
            <a:endParaRPr lang="en-US"/>
          </a:p>
        </p:txBody>
      </p:sp>
      <p:sp>
        <p:nvSpPr>
          <p:cNvPr id="18446" name="Line 14"/>
          <p:cNvSpPr>
            <a:spLocks noChangeShapeType="1"/>
          </p:cNvSpPr>
          <p:nvPr/>
        </p:nvSpPr>
        <p:spPr bwMode="auto">
          <a:xfrm>
            <a:off x="6553200" y="3897313"/>
            <a:ext cx="0" cy="228600"/>
          </a:xfrm>
          <a:prstGeom prst="line">
            <a:avLst/>
          </a:prstGeom>
          <a:noFill/>
          <a:ln w="9525">
            <a:solidFill>
              <a:schemeClr val="tx1"/>
            </a:solidFill>
            <a:round/>
            <a:headEnd/>
            <a:tailEnd type="triangle" w="med" len="med"/>
          </a:ln>
        </p:spPr>
        <p:txBody>
          <a:bodyPr/>
          <a:lstStyle/>
          <a:p>
            <a:endParaRPr lang="en-US"/>
          </a:p>
        </p:txBody>
      </p:sp>
      <p:sp>
        <p:nvSpPr>
          <p:cNvPr id="18447" name="Line 15"/>
          <p:cNvSpPr>
            <a:spLocks noChangeShapeType="1"/>
          </p:cNvSpPr>
          <p:nvPr/>
        </p:nvSpPr>
        <p:spPr bwMode="auto">
          <a:xfrm flipV="1">
            <a:off x="3352800" y="3897313"/>
            <a:ext cx="0" cy="228600"/>
          </a:xfrm>
          <a:prstGeom prst="line">
            <a:avLst/>
          </a:prstGeom>
          <a:noFill/>
          <a:ln w="9525">
            <a:solidFill>
              <a:schemeClr val="tx1"/>
            </a:solidFill>
            <a:round/>
            <a:headEnd/>
            <a:tailEnd type="triangle" w="med" len="med"/>
          </a:ln>
        </p:spPr>
        <p:txBody>
          <a:bodyPr/>
          <a:lstStyle/>
          <a:p>
            <a:endParaRPr lang="en-US"/>
          </a:p>
        </p:txBody>
      </p:sp>
      <p:sp>
        <p:nvSpPr>
          <p:cNvPr id="18448" name="Line 16"/>
          <p:cNvSpPr>
            <a:spLocks noChangeShapeType="1"/>
          </p:cNvSpPr>
          <p:nvPr/>
        </p:nvSpPr>
        <p:spPr bwMode="auto">
          <a:xfrm flipV="1">
            <a:off x="4191000" y="3363913"/>
            <a:ext cx="0" cy="304800"/>
          </a:xfrm>
          <a:prstGeom prst="line">
            <a:avLst/>
          </a:prstGeom>
          <a:noFill/>
          <a:ln w="9525">
            <a:solidFill>
              <a:schemeClr val="tx1"/>
            </a:solidFill>
            <a:round/>
            <a:headEnd/>
            <a:tailEnd type="triangle" w="med" len="med"/>
          </a:ln>
        </p:spPr>
        <p:txBody>
          <a:bodyPr/>
          <a:lstStyle/>
          <a:p>
            <a:endParaRPr lang="en-US"/>
          </a:p>
        </p:txBody>
      </p:sp>
      <p:sp>
        <p:nvSpPr>
          <p:cNvPr id="18449" name="Text Box 18"/>
          <p:cNvSpPr txBox="1">
            <a:spLocks noChangeArrowheads="1"/>
          </p:cNvSpPr>
          <p:nvPr/>
        </p:nvSpPr>
        <p:spPr bwMode="auto">
          <a:xfrm>
            <a:off x="3276600" y="2057400"/>
            <a:ext cx="3352800" cy="366713"/>
          </a:xfrm>
          <a:prstGeom prst="rect">
            <a:avLst/>
          </a:prstGeom>
          <a:noFill/>
          <a:ln w="9525">
            <a:noFill/>
            <a:miter lim="800000"/>
            <a:headEnd/>
            <a:tailEnd/>
          </a:ln>
        </p:spPr>
        <p:txBody>
          <a:bodyPr>
            <a:spAutoFit/>
          </a:bodyPr>
          <a:lstStyle/>
          <a:p>
            <a:pPr algn="ctr">
              <a:spcBef>
                <a:spcPct val="50000"/>
              </a:spcBef>
            </a:pPr>
            <a:r>
              <a:rPr lang="en-US"/>
              <a:t>Code Running on Processor</a:t>
            </a:r>
          </a:p>
        </p:txBody>
      </p:sp>
      <p:cxnSp>
        <p:nvCxnSpPr>
          <p:cNvPr id="18450" name="Straight Connector 19"/>
          <p:cNvCxnSpPr>
            <a:cxnSpLocks noChangeShapeType="1"/>
          </p:cNvCxnSpPr>
          <p:nvPr/>
        </p:nvCxnSpPr>
        <p:spPr bwMode="auto">
          <a:xfrm rot="5400000">
            <a:off x="38101" y="3630612"/>
            <a:ext cx="2362200" cy="3175"/>
          </a:xfrm>
          <a:prstGeom prst="line">
            <a:avLst/>
          </a:prstGeom>
          <a:noFill/>
          <a:ln w="9525" algn="ctr">
            <a:solidFill>
              <a:schemeClr val="tx1"/>
            </a:solidFill>
            <a:round/>
            <a:headEnd type="triangle" w="med" len="med"/>
            <a:tailEnd/>
          </a:ln>
        </p:spPr>
      </p:cxnSp>
      <p:cxnSp>
        <p:nvCxnSpPr>
          <p:cNvPr id="18451" name="Straight Connector 21"/>
          <p:cNvCxnSpPr>
            <a:cxnSpLocks noChangeShapeType="1"/>
          </p:cNvCxnSpPr>
          <p:nvPr/>
        </p:nvCxnSpPr>
        <p:spPr bwMode="auto">
          <a:xfrm>
            <a:off x="838200" y="4583113"/>
            <a:ext cx="7772400" cy="1587"/>
          </a:xfrm>
          <a:prstGeom prst="line">
            <a:avLst/>
          </a:prstGeom>
          <a:noFill/>
          <a:ln w="9525" algn="ctr">
            <a:solidFill>
              <a:schemeClr val="tx1"/>
            </a:solidFill>
            <a:round/>
            <a:headEnd/>
            <a:tailEnd type="triangle" w="med" len="med"/>
          </a:ln>
        </p:spPr>
      </p:cxnSp>
      <p:sp>
        <p:nvSpPr>
          <p:cNvPr id="18452" name="TextBox 22"/>
          <p:cNvSpPr txBox="1">
            <a:spLocks noChangeArrowheads="1"/>
          </p:cNvSpPr>
          <p:nvPr/>
        </p:nvSpPr>
        <p:spPr bwMode="auto">
          <a:xfrm>
            <a:off x="228600" y="2525713"/>
            <a:ext cx="1143000" cy="369887"/>
          </a:xfrm>
          <a:prstGeom prst="rect">
            <a:avLst/>
          </a:prstGeom>
          <a:noFill/>
          <a:ln w="9525">
            <a:noFill/>
            <a:miter lim="800000"/>
            <a:headEnd/>
            <a:tailEnd/>
          </a:ln>
        </p:spPr>
        <p:txBody>
          <a:bodyPr>
            <a:spAutoFit/>
          </a:bodyPr>
          <a:lstStyle/>
          <a:p>
            <a:r>
              <a:rPr lang="en-US"/>
              <a:t>Priority</a:t>
            </a:r>
          </a:p>
        </p:txBody>
      </p:sp>
      <p:sp>
        <p:nvSpPr>
          <p:cNvPr id="18453" name="TextBox 23"/>
          <p:cNvSpPr txBox="1">
            <a:spLocks noChangeArrowheads="1"/>
          </p:cNvSpPr>
          <p:nvPr/>
        </p:nvSpPr>
        <p:spPr bwMode="auto">
          <a:xfrm>
            <a:off x="7696200" y="4659313"/>
            <a:ext cx="1143000" cy="369887"/>
          </a:xfrm>
          <a:prstGeom prst="rect">
            <a:avLst/>
          </a:prstGeom>
          <a:noFill/>
          <a:ln w="9525">
            <a:noFill/>
            <a:miter lim="800000"/>
            <a:headEnd/>
            <a:tailEnd/>
          </a:ln>
        </p:spPr>
        <p:txBody>
          <a:bodyPr>
            <a:spAutoFit/>
          </a:bodyPr>
          <a:lstStyle/>
          <a:p>
            <a:r>
              <a:rPr lang="en-US"/>
              <a:t>Time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819400" y="307975"/>
            <a:ext cx="5867400" cy="1139825"/>
          </a:xfrm>
        </p:spPr>
        <p:txBody>
          <a:bodyPr/>
          <a:lstStyle/>
          <a:p>
            <a:r>
              <a:rPr lang="en-US" sz="3200" smtClean="0"/>
              <a:t>Round Robin with Interrupts</a:t>
            </a:r>
          </a:p>
        </p:txBody>
      </p:sp>
      <p:sp>
        <p:nvSpPr>
          <p:cNvPr id="19459" name="Rectangle 3"/>
          <p:cNvSpPr>
            <a:spLocks noGrp="1" noChangeArrowheads="1"/>
          </p:cNvSpPr>
          <p:nvPr>
            <p:ph type="body" idx="1"/>
          </p:nvPr>
        </p:nvSpPr>
        <p:spPr>
          <a:xfrm>
            <a:off x="457200" y="1595438"/>
            <a:ext cx="4114800" cy="4525962"/>
          </a:xfrm>
        </p:spPr>
        <p:txBody>
          <a:bodyPr/>
          <a:lstStyle/>
          <a:p>
            <a:pPr>
              <a:lnSpc>
                <a:spcPct val="80000"/>
              </a:lnSpc>
              <a:buFont typeface="Wingdings" pitchFamily="2" charset="2"/>
              <a:buNone/>
            </a:pPr>
            <a:r>
              <a:rPr lang="en-US" sz="1800" smtClean="0"/>
              <a:t>while(1)</a:t>
            </a:r>
          </a:p>
          <a:p>
            <a:pPr>
              <a:lnSpc>
                <a:spcPct val="80000"/>
              </a:lnSpc>
              <a:buFont typeface="Wingdings" pitchFamily="2" charset="2"/>
              <a:buNone/>
            </a:pPr>
            <a:r>
              <a:rPr lang="en-US" sz="1800" smtClean="0"/>
              <a:t>{</a:t>
            </a:r>
          </a:p>
          <a:p>
            <a:pPr>
              <a:lnSpc>
                <a:spcPct val="80000"/>
              </a:lnSpc>
              <a:buFont typeface="Wingdings" pitchFamily="2" charset="2"/>
              <a:buNone/>
            </a:pPr>
            <a:r>
              <a:rPr lang="en-US" sz="1800" smtClean="0"/>
              <a:t>	if (flagA) {</a:t>
            </a:r>
          </a:p>
          <a:p>
            <a:pPr>
              <a:lnSpc>
                <a:spcPct val="80000"/>
              </a:lnSpc>
              <a:buFont typeface="Wingdings" pitchFamily="2" charset="2"/>
              <a:buNone/>
            </a:pPr>
            <a:r>
              <a:rPr lang="en-US" sz="1800" smtClean="0"/>
              <a:t>		flagA = 0;</a:t>
            </a:r>
          </a:p>
          <a:p>
            <a:pPr>
              <a:lnSpc>
                <a:spcPct val="80000"/>
              </a:lnSpc>
              <a:buFont typeface="Wingdings" pitchFamily="2" charset="2"/>
              <a:buNone/>
            </a:pPr>
            <a:r>
              <a:rPr lang="en-US" sz="1800" smtClean="0"/>
              <a:t>		handle_eventA();</a:t>
            </a:r>
          </a:p>
          <a:p>
            <a:pPr>
              <a:lnSpc>
                <a:spcPct val="80000"/>
              </a:lnSpc>
              <a:buFont typeface="Wingdings" pitchFamily="2" charset="2"/>
              <a:buNone/>
            </a:pPr>
            <a:r>
              <a:rPr lang="en-US" sz="1800" smtClean="0"/>
              <a:t>	}</a:t>
            </a:r>
          </a:p>
          <a:p>
            <a:pPr>
              <a:lnSpc>
                <a:spcPct val="80000"/>
              </a:lnSpc>
              <a:buFont typeface="Wingdings" pitchFamily="2" charset="2"/>
              <a:buNone/>
            </a:pPr>
            <a:r>
              <a:rPr lang="en-US" sz="1800" smtClean="0"/>
              <a:t>	if (flagB){</a:t>
            </a:r>
          </a:p>
          <a:p>
            <a:pPr>
              <a:lnSpc>
                <a:spcPct val="80000"/>
              </a:lnSpc>
              <a:buFont typeface="Wingdings" pitchFamily="2" charset="2"/>
              <a:buNone/>
            </a:pPr>
            <a:r>
              <a:rPr lang="en-US" sz="1800" smtClean="0"/>
              <a:t>		flagB = 0;</a:t>
            </a:r>
          </a:p>
          <a:p>
            <a:pPr>
              <a:lnSpc>
                <a:spcPct val="80000"/>
              </a:lnSpc>
              <a:buFont typeface="Wingdings" pitchFamily="2" charset="2"/>
              <a:buNone/>
            </a:pPr>
            <a:r>
              <a:rPr lang="en-US" sz="1800" smtClean="0"/>
              <a:t>		handle_eventB();</a:t>
            </a:r>
          </a:p>
          <a:p>
            <a:pPr>
              <a:lnSpc>
                <a:spcPct val="80000"/>
              </a:lnSpc>
              <a:buFont typeface="Wingdings" pitchFamily="2" charset="2"/>
              <a:buNone/>
            </a:pPr>
            <a:r>
              <a:rPr lang="en-US" sz="1800" smtClean="0"/>
              <a:t>	}</a:t>
            </a:r>
          </a:p>
          <a:p>
            <a:pPr>
              <a:lnSpc>
                <a:spcPct val="80000"/>
              </a:lnSpc>
              <a:buFont typeface="Wingdings" pitchFamily="2" charset="2"/>
              <a:buNone/>
            </a:pPr>
            <a:r>
              <a:rPr lang="en-US" sz="1800" smtClean="0"/>
              <a:t>	if (flagC){</a:t>
            </a:r>
          </a:p>
          <a:p>
            <a:pPr>
              <a:lnSpc>
                <a:spcPct val="80000"/>
              </a:lnSpc>
              <a:buFont typeface="Wingdings" pitchFamily="2" charset="2"/>
              <a:buNone/>
            </a:pPr>
            <a:r>
              <a:rPr lang="en-US" sz="1800" smtClean="0"/>
              <a:t>		flagC = 0;</a:t>
            </a:r>
          </a:p>
          <a:p>
            <a:pPr>
              <a:lnSpc>
                <a:spcPct val="80000"/>
              </a:lnSpc>
              <a:buFont typeface="Wingdings" pitchFamily="2" charset="2"/>
              <a:buNone/>
            </a:pPr>
            <a:r>
              <a:rPr lang="en-US" sz="1800" smtClean="0"/>
              <a:t>		handle_eventC();</a:t>
            </a:r>
          </a:p>
          <a:p>
            <a:pPr>
              <a:lnSpc>
                <a:spcPct val="80000"/>
              </a:lnSpc>
              <a:buFont typeface="Wingdings" pitchFamily="2" charset="2"/>
              <a:buNone/>
            </a:pPr>
            <a:r>
              <a:rPr lang="en-US" sz="1800" smtClean="0"/>
              <a:t>	}</a:t>
            </a:r>
          </a:p>
          <a:p>
            <a:pPr>
              <a:lnSpc>
                <a:spcPct val="80000"/>
              </a:lnSpc>
              <a:buFont typeface="Wingdings" pitchFamily="2" charset="2"/>
              <a:buNone/>
            </a:pPr>
            <a:r>
              <a:rPr lang="en-US" sz="1800" smtClean="0"/>
              <a:t>}</a:t>
            </a:r>
          </a:p>
        </p:txBody>
      </p:sp>
      <p:sp>
        <p:nvSpPr>
          <p:cNvPr id="19460" name="Rectangle 4"/>
          <p:cNvSpPr>
            <a:spLocks noChangeArrowheads="1"/>
          </p:cNvSpPr>
          <p:nvPr/>
        </p:nvSpPr>
        <p:spPr bwMode="auto">
          <a:xfrm>
            <a:off x="4800600" y="1595438"/>
            <a:ext cx="4114800" cy="4525962"/>
          </a:xfrm>
          <a:prstGeom prst="rect">
            <a:avLst/>
          </a:prstGeom>
          <a:noFill/>
          <a:ln w="9525">
            <a:noFill/>
            <a:miter lim="800000"/>
            <a:headEnd/>
            <a:tailEnd/>
          </a:ln>
        </p:spPr>
        <p:txBody>
          <a:bodyPr/>
          <a:lstStyle/>
          <a:p>
            <a:pPr marL="342900" indent="-342900" eaLnBrk="1" hangingPunct="1">
              <a:lnSpc>
                <a:spcPct val="80000"/>
              </a:lnSpc>
              <a:spcBef>
                <a:spcPct val="20000"/>
              </a:spcBef>
              <a:buClr>
                <a:schemeClr val="bg2"/>
              </a:buClr>
              <a:buSzPct val="75000"/>
              <a:buFont typeface="Wingdings" pitchFamily="2" charset="2"/>
              <a:buNone/>
            </a:pPr>
            <a:r>
              <a:rPr lang="en-US"/>
              <a:t>ISR_A </a:t>
            </a:r>
          </a:p>
          <a:p>
            <a:pPr marL="342900" indent="-342900" eaLnBrk="1" hangingPunct="1">
              <a:lnSpc>
                <a:spcPct val="80000"/>
              </a:lnSpc>
              <a:spcBef>
                <a:spcPct val="20000"/>
              </a:spcBef>
              <a:buClr>
                <a:schemeClr val="bg2"/>
              </a:buClr>
              <a:buSzPct val="75000"/>
              <a:buFont typeface="Wingdings" pitchFamily="2" charset="2"/>
              <a:buNone/>
            </a:pPr>
            <a:r>
              <a:rPr lang="en-US"/>
              <a:t>{</a:t>
            </a:r>
          </a:p>
          <a:p>
            <a:pPr marL="342900" indent="-342900" eaLnBrk="1" hangingPunct="1">
              <a:lnSpc>
                <a:spcPct val="80000"/>
              </a:lnSpc>
              <a:spcBef>
                <a:spcPct val="20000"/>
              </a:spcBef>
              <a:buClr>
                <a:schemeClr val="bg2"/>
              </a:buClr>
              <a:buSzPct val="75000"/>
              <a:buFont typeface="Wingdings" pitchFamily="2" charset="2"/>
              <a:buNone/>
            </a:pPr>
            <a:r>
              <a:rPr lang="en-US" i="1"/>
              <a:t>	!! do some A stuff</a:t>
            </a:r>
          </a:p>
          <a:p>
            <a:pPr marL="342900" indent="-342900" eaLnBrk="1" hangingPunct="1">
              <a:lnSpc>
                <a:spcPct val="80000"/>
              </a:lnSpc>
              <a:spcBef>
                <a:spcPct val="20000"/>
              </a:spcBef>
              <a:buClr>
                <a:schemeClr val="bg2"/>
              </a:buClr>
              <a:buSzPct val="75000"/>
              <a:buFont typeface="Wingdings" pitchFamily="2" charset="2"/>
              <a:buNone/>
            </a:pPr>
            <a:r>
              <a:rPr lang="en-US"/>
              <a:t>	flagA = 1; </a:t>
            </a:r>
          </a:p>
          <a:p>
            <a:pPr marL="342900" indent="-342900" eaLnBrk="1" hangingPunct="1">
              <a:lnSpc>
                <a:spcPct val="80000"/>
              </a:lnSpc>
              <a:spcBef>
                <a:spcPct val="20000"/>
              </a:spcBef>
              <a:buClr>
                <a:schemeClr val="bg2"/>
              </a:buClr>
              <a:buSzPct val="75000"/>
              <a:buFont typeface="Wingdings" pitchFamily="2" charset="2"/>
              <a:buNone/>
            </a:pPr>
            <a:r>
              <a:rPr lang="en-US"/>
              <a:t>}</a:t>
            </a:r>
          </a:p>
          <a:p>
            <a:pPr marL="342900" indent="-342900" eaLnBrk="1" hangingPunct="1">
              <a:lnSpc>
                <a:spcPct val="80000"/>
              </a:lnSpc>
              <a:spcBef>
                <a:spcPct val="20000"/>
              </a:spcBef>
              <a:buClr>
                <a:schemeClr val="bg2"/>
              </a:buClr>
              <a:buSzPct val="75000"/>
              <a:buFont typeface="Wingdings" pitchFamily="2" charset="2"/>
              <a:buNone/>
            </a:pPr>
            <a:endParaRPr lang="en-US"/>
          </a:p>
          <a:p>
            <a:pPr marL="342900" indent="-342900" eaLnBrk="1" hangingPunct="1">
              <a:lnSpc>
                <a:spcPct val="80000"/>
              </a:lnSpc>
              <a:spcBef>
                <a:spcPct val="20000"/>
              </a:spcBef>
              <a:buClr>
                <a:schemeClr val="bg2"/>
              </a:buClr>
              <a:buSzPct val="75000"/>
              <a:buFont typeface="Wingdings" pitchFamily="2" charset="2"/>
              <a:buNone/>
            </a:pPr>
            <a:r>
              <a:rPr lang="en-US"/>
              <a:t>ISR_B </a:t>
            </a:r>
          </a:p>
          <a:p>
            <a:pPr marL="342900" indent="-342900" eaLnBrk="1" hangingPunct="1">
              <a:lnSpc>
                <a:spcPct val="80000"/>
              </a:lnSpc>
              <a:spcBef>
                <a:spcPct val="20000"/>
              </a:spcBef>
              <a:buClr>
                <a:schemeClr val="bg2"/>
              </a:buClr>
              <a:buSzPct val="75000"/>
              <a:buFont typeface="Wingdings" pitchFamily="2" charset="2"/>
              <a:buNone/>
            </a:pPr>
            <a:r>
              <a:rPr lang="en-US"/>
              <a:t>{</a:t>
            </a:r>
          </a:p>
          <a:p>
            <a:pPr marL="342900" indent="-342900" eaLnBrk="1" hangingPunct="1">
              <a:lnSpc>
                <a:spcPct val="80000"/>
              </a:lnSpc>
              <a:spcBef>
                <a:spcPct val="20000"/>
              </a:spcBef>
              <a:buClr>
                <a:schemeClr val="bg2"/>
              </a:buClr>
              <a:buSzPct val="75000"/>
              <a:buFont typeface="Wingdings" pitchFamily="2" charset="2"/>
              <a:buNone/>
            </a:pPr>
            <a:r>
              <a:rPr lang="en-US" i="1"/>
              <a:t>	!! do some B stuff</a:t>
            </a:r>
          </a:p>
          <a:p>
            <a:pPr marL="342900" indent="-342900" eaLnBrk="1" hangingPunct="1">
              <a:lnSpc>
                <a:spcPct val="80000"/>
              </a:lnSpc>
              <a:spcBef>
                <a:spcPct val="20000"/>
              </a:spcBef>
              <a:buClr>
                <a:schemeClr val="bg2"/>
              </a:buClr>
              <a:buSzPct val="75000"/>
              <a:buFont typeface="Wingdings" pitchFamily="2" charset="2"/>
              <a:buNone/>
            </a:pPr>
            <a:r>
              <a:rPr lang="en-US"/>
              <a:t>	flagB = 1; </a:t>
            </a:r>
          </a:p>
          <a:p>
            <a:pPr marL="342900" indent="-342900" eaLnBrk="1" hangingPunct="1">
              <a:lnSpc>
                <a:spcPct val="80000"/>
              </a:lnSpc>
              <a:spcBef>
                <a:spcPct val="20000"/>
              </a:spcBef>
              <a:buClr>
                <a:schemeClr val="bg2"/>
              </a:buClr>
              <a:buSzPct val="75000"/>
              <a:buFont typeface="Wingdings" pitchFamily="2" charset="2"/>
              <a:buNone/>
            </a:pPr>
            <a:r>
              <a:rPr lang="en-US"/>
              <a:t>}</a:t>
            </a:r>
          </a:p>
          <a:p>
            <a:pPr marL="342900" indent="-342900" eaLnBrk="1" hangingPunct="1">
              <a:lnSpc>
                <a:spcPct val="80000"/>
              </a:lnSpc>
              <a:spcBef>
                <a:spcPct val="20000"/>
              </a:spcBef>
              <a:buClr>
                <a:schemeClr val="bg2"/>
              </a:buClr>
              <a:buSzPct val="75000"/>
              <a:buFont typeface="Wingdings" pitchFamily="2" charset="2"/>
              <a:buNone/>
            </a:pPr>
            <a:endParaRPr lang="en-US"/>
          </a:p>
          <a:p>
            <a:pPr marL="342900" indent="-342900" eaLnBrk="1" hangingPunct="1">
              <a:lnSpc>
                <a:spcPct val="80000"/>
              </a:lnSpc>
              <a:spcBef>
                <a:spcPct val="20000"/>
              </a:spcBef>
              <a:buClr>
                <a:schemeClr val="bg2"/>
              </a:buClr>
              <a:buSzPct val="75000"/>
              <a:buFont typeface="Wingdings" pitchFamily="2" charset="2"/>
              <a:buNone/>
            </a:pPr>
            <a:r>
              <a:rPr lang="en-US"/>
              <a:t>ISR_C </a:t>
            </a:r>
          </a:p>
          <a:p>
            <a:pPr marL="342900" indent="-342900" eaLnBrk="1" hangingPunct="1">
              <a:lnSpc>
                <a:spcPct val="80000"/>
              </a:lnSpc>
              <a:spcBef>
                <a:spcPct val="20000"/>
              </a:spcBef>
              <a:buClr>
                <a:schemeClr val="bg2"/>
              </a:buClr>
              <a:buSzPct val="75000"/>
              <a:buFont typeface="Wingdings" pitchFamily="2" charset="2"/>
              <a:buNone/>
            </a:pPr>
            <a:r>
              <a:rPr lang="en-US"/>
              <a:t>{</a:t>
            </a:r>
          </a:p>
          <a:p>
            <a:pPr marL="342900" indent="-342900" eaLnBrk="1" hangingPunct="1">
              <a:lnSpc>
                <a:spcPct val="80000"/>
              </a:lnSpc>
              <a:spcBef>
                <a:spcPct val="20000"/>
              </a:spcBef>
              <a:buClr>
                <a:schemeClr val="bg2"/>
              </a:buClr>
              <a:buSzPct val="75000"/>
              <a:buFont typeface="Wingdings" pitchFamily="2" charset="2"/>
              <a:buNone/>
            </a:pPr>
            <a:r>
              <a:rPr lang="en-US" i="1"/>
              <a:t>	!! do some C stuff</a:t>
            </a:r>
          </a:p>
          <a:p>
            <a:pPr marL="342900" indent="-342900" eaLnBrk="1" hangingPunct="1">
              <a:lnSpc>
                <a:spcPct val="80000"/>
              </a:lnSpc>
              <a:spcBef>
                <a:spcPct val="20000"/>
              </a:spcBef>
              <a:buClr>
                <a:schemeClr val="bg2"/>
              </a:buClr>
              <a:buSzPct val="75000"/>
              <a:buFont typeface="Wingdings" pitchFamily="2" charset="2"/>
              <a:buNone/>
            </a:pPr>
            <a:r>
              <a:rPr lang="en-US"/>
              <a:t>	flagC = 1; </a:t>
            </a:r>
          </a:p>
          <a:p>
            <a:pPr marL="342900" indent="-342900" eaLnBrk="1" hangingPunct="1">
              <a:lnSpc>
                <a:spcPct val="80000"/>
              </a:lnSpc>
              <a:spcBef>
                <a:spcPct val="20000"/>
              </a:spcBef>
              <a:buClr>
                <a:schemeClr val="bg2"/>
              </a:buClr>
              <a:buSzPct val="75000"/>
              <a:buFont typeface="Wingdings" pitchFamily="2" charset="2"/>
              <a:buNone/>
            </a:pPr>
            <a:r>
              <a:rPr lang="en-US"/>
              <a:t>}</a:t>
            </a:r>
          </a:p>
        </p:txBody>
      </p:sp>
      <p:sp>
        <p:nvSpPr>
          <p:cNvPr id="19461" name="Rectangle 5"/>
          <p:cNvSpPr>
            <a:spLocks noChangeArrowheads="1"/>
          </p:cNvSpPr>
          <p:nvPr/>
        </p:nvSpPr>
        <p:spPr bwMode="auto">
          <a:xfrm>
            <a:off x="1676400" y="5911850"/>
            <a:ext cx="2895600" cy="641350"/>
          </a:xfrm>
          <a:prstGeom prst="rect">
            <a:avLst/>
          </a:prstGeom>
          <a:solidFill>
            <a:srgbClr val="FF9966"/>
          </a:solidFill>
          <a:ln w="9525">
            <a:noFill/>
            <a:miter lim="800000"/>
            <a:headEnd/>
            <a:tailEnd/>
          </a:ln>
        </p:spPr>
        <p:txBody>
          <a:bodyPr>
            <a:spAutoFit/>
          </a:bodyPr>
          <a:lstStyle/>
          <a:p>
            <a:pPr algn="ctr"/>
            <a:r>
              <a:rPr lang="en-US"/>
              <a:t>Work split between ISR</a:t>
            </a:r>
          </a:p>
          <a:p>
            <a:pPr algn="ctr"/>
            <a:r>
              <a:rPr lang="en-US"/>
              <a:t>and task code.</a:t>
            </a:r>
          </a:p>
        </p:txBody>
      </p:sp>
      <p:sp>
        <p:nvSpPr>
          <p:cNvPr id="6" name="Rectangle 5"/>
          <p:cNvSpPr>
            <a:spLocks noChangeArrowheads="1"/>
          </p:cNvSpPr>
          <p:nvPr/>
        </p:nvSpPr>
        <p:spPr bwMode="auto">
          <a:xfrm>
            <a:off x="5791200" y="6096000"/>
            <a:ext cx="2895600" cy="590550"/>
          </a:xfrm>
          <a:prstGeom prst="rect">
            <a:avLst/>
          </a:prstGeom>
          <a:noFill/>
          <a:ln w="9525">
            <a:noFill/>
            <a:miter lim="800000"/>
            <a:headEnd/>
            <a:tailEnd/>
          </a:ln>
        </p:spPr>
        <p:txBody>
          <a:bodyPr>
            <a:spAutoFit/>
          </a:bodyPr>
          <a:lstStyle/>
          <a:p>
            <a:pPr>
              <a:lnSpc>
                <a:spcPct val="90000"/>
              </a:lnSpc>
            </a:pPr>
            <a:r>
              <a:rPr lang="en-US"/>
              <a:t>In general, how long should ISR’s be?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819400" y="228600"/>
            <a:ext cx="5943600" cy="1371600"/>
          </a:xfrm>
        </p:spPr>
        <p:txBody>
          <a:bodyPr/>
          <a:lstStyle/>
          <a:p>
            <a:r>
              <a:rPr lang="en-US" sz="3200" smtClean="0"/>
              <a:t>RR with Interrupt - Code Example</a:t>
            </a:r>
          </a:p>
        </p:txBody>
      </p:sp>
      <p:sp>
        <p:nvSpPr>
          <p:cNvPr id="20483" name="Rectangle 3"/>
          <p:cNvSpPr>
            <a:spLocks noGrp="1" noChangeArrowheads="1"/>
          </p:cNvSpPr>
          <p:nvPr>
            <p:ph type="body" idx="1"/>
          </p:nvPr>
        </p:nvSpPr>
        <p:spPr>
          <a:xfrm>
            <a:off x="381000" y="1752600"/>
            <a:ext cx="5181600" cy="4419600"/>
          </a:xfrm>
        </p:spPr>
        <p:txBody>
          <a:bodyPr/>
          <a:lstStyle/>
          <a:p>
            <a:pPr>
              <a:lnSpc>
                <a:spcPct val="80000"/>
              </a:lnSpc>
              <a:buFont typeface="Wingdings" pitchFamily="2" charset="2"/>
              <a:buNone/>
            </a:pPr>
            <a:r>
              <a:rPr lang="en-US" sz="1400" smtClean="0">
                <a:latin typeface="Courier New" pitchFamily="49" charset="0"/>
                <a:cs typeface="Courier New" pitchFamily="49" charset="0"/>
              </a:rPr>
              <a:t>static int iTemperatures[2];</a:t>
            </a:r>
          </a:p>
          <a:p>
            <a:pPr>
              <a:lnSpc>
                <a:spcPct val="80000"/>
              </a:lnSpc>
              <a:buFont typeface="Wingdings" pitchFamily="2" charset="2"/>
              <a:buNone/>
            </a:pPr>
            <a:endParaRPr lang="en-US" sz="1400" smtClean="0">
              <a:latin typeface="Courier New" pitchFamily="49" charset="0"/>
              <a:cs typeface="Courier New" pitchFamily="49" charset="0"/>
            </a:endParaRPr>
          </a:p>
          <a:p>
            <a:pPr>
              <a:lnSpc>
                <a:spcPct val="80000"/>
              </a:lnSpc>
              <a:buFont typeface="Wingdings" pitchFamily="2" charset="2"/>
              <a:buNone/>
            </a:pPr>
            <a:r>
              <a:rPr lang="en-US" sz="1400" smtClean="0">
                <a:latin typeface="Courier New" pitchFamily="49" charset="0"/>
                <a:cs typeface="Courier New" pitchFamily="49" charset="0"/>
              </a:rPr>
              <a:t>void interrupt ReadTemperatures (void)</a:t>
            </a:r>
          </a:p>
          <a:p>
            <a:pPr>
              <a:lnSpc>
                <a:spcPct val="80000"/>
              </a:lnSpc>
              <a:buFont typeface="Wingdings" pitchFamily="2" charset="2"/>
              <a:buNone/>
            </a:pPr>
            <a:r>
              <a:rPr lang="en-US" sz="1400" smtClean="0">
                <a:latin typeface="Courier New" pitchFamily="49" charset="0"/>
                <a:cs typeface="Courier New" pitchFamily="49" charset="0"/>
              </a:rPr>
              <a:t>{</a:t>
            </a:r>
          </a:p>
          <a:p>
            <a:pPr>
              <a:lnSpc>
                <a:spcPct val="80000"/>
              </a:lnSpc>
              <a:buFont typeface="Wingdings" pitchFamily="2" charset="2"/>
              <a:buNone/>
            </a:pPr>
            <a:r>
              <a:rPr lang="en-US" sz="1400" smtClean="0">
                <a:latin typeface="Courier New" pitchFamily="49" charset="0"/>
                <a:cs typeface="Courier New" pitchFamily="49" charset="0"/>
              </a:rPr>
              <a:t>	iTemperatures[0] = //</a:t>
            </a:r>
            <a:r>
              <a:rPr lang="en-US" sz="1400" i="1" smtClean="0">
                <a:latin typeface="Courier New" pitchFamily="49" charset="0"/>
                <a:cs typeface="Courier New" pitchFamily="49" charset="0"/>
              </a:rPr>
              <a:t> read in value from HW</a:t>
            </a:r>
          </a:p>
          <a:p>
            <a:pPr>
              <a:lnSpc>
                <a:spcPct val="80000"/>
              </a:lnSpc>
              <a:buFont typeface="Wingdings" pitchFamily="2" charset="2"/>
              <a:buNone/>
            </a:pPr>
            <a:r>
              <a:rPr lang="en-US" sz="1400" smtClean="0">
                <a:latin typeface="Courier New" pitchFamily="49" charset="0"/>
                <a:cs typeface="Courier New" pitchFamily="49" charset="0"/>
              </a:rPr>
              <a:t>	iTemperatures[1] = //</a:t>
            </a:r>
            <a:r>
              <a:rPr lang="en-US" sz="1400" i="1" smtClean="0">
                <a:latin typeface="Courier New" pitchFamily="49" charset="0"/>
                <a:cs typeface="Courier New" pitchFamily="49" charset="0"/>
              </a:rPr>
              <a:t> read in value from HW</a:t>
            </a:r>
          </a:p>
          <a:p>
            <a:pPr>
              <a:lnSpc>
                <a:spcPct val="80000"/>
              </a:lnSpc>
              <a:buFont typeface="Wingdings" pitchFamily="2" charset="2"/>
              <a:buNone/>
            </a:pPr>
            <a:r>
              <a:rPr lang="en-US" sz="1400" smtClean="0">
                <a:latin typeface="Courier New" pitchFamily="49" charset="0"/>
                <a:cs typeface="Courier New" pitchFamily="49" charset="0"/>
              </a:rPr>
              <a:t>}</a:t>
            </a:r>
          </a:p>
          <a:p>
            <a:pPr>
              <a:lnSpc>
                <a:spcPct val="80000"/>
              </a:lnSpc>
              <a:buFont typeface="Wingdings" pitchFamily="2" charset="2"/>
              <a:buNone/>
            </a:pPr>
            <a:endParaRPr lang="en-US" sz="1400" smtClean="0">
              <a:latin typeface="Courier New" pitchFamily="49" charset="0"/>
              <a:cs typeface="Courier New" pitchFamily="49" charset="0"/>
            </a:endParaRPr>
          </a:p>
          <a:p>
            <a:pPr>
              <a:lnSpc>
                <a:spcPct val="80000"/>
              </a:lnSpc>
              <a:buFont typeface="Wingdings" pitchFamily="2" charset="2"/>
              <a:buNone/>
            </a:pPr>
            <a:r>
              <a:rPr lang="en-US" sz="1400" smtClean="0">
                <a:latin typeface="Courier New" pitchFamily="49" charset="0"/>
                <a:cs typeface="Courier New" pitchFamily="49" charset="0"/>
              </a:rPr>
              <a:t>void main (void)</a:t>
            </a:r>
          </a:p>
          <a:p>
            <a:pPr>
              <a:lnSpc>
                <a:spcPct val="80000"/>
              </a:lnSpc>
              <a:buFont typeface="Wingdings" pitchFamily="2" charset="2"/>
              <a:buNone/>
            </a:pPr>
            <a:r>
              <a:rPr lang="en-US" sz="1400" smtClean="0">
                <a:latin typeface="Courier New" pitchFamily="49" charset="0"/>
                <a:cs typeface="Courier New" pitchFamily="49" charset="0"/>
              </a:rPr>
              <a:t>{</a:t>
            </a:r>
          </a:p>
          <a:p>
            <a:pPr>
              <a:lnSpc>
                <a:spcPct val="80000"/>
              </a:lnSpc>
              <a:buFont typeface="Wingdings" pitchFamily="2" charset="2"/>
              <a:buNone/>
            </a:pPr>
            <a:r>
              <a:rPr lang="en-US" sz="1400" smtClean="0">
                <a:latin typeface="Courier New" pitchFamily="49" charset="0"/>
                <a:cs typeface="Courier New" pitchFamily="49" charset="0"/>
              </a:rPr>
              <a:t>	int iTemp0, iTemp1;</a:t>
            </a:r>
          </a:p>
          <a:p>
            <a:pPr>
              <a:lnSpc>
                <a:spcPct val="80000"/>
              </a:lnSpc>
              <a:buFont typeface="Wingdings" pitchFamily="2" charset="2"/>
              <a:buNone/>
            </a:pPr>
            <a:r>
              <a:rPr lang="en-US" sz="1400" smtClean="0">
                <a:latin typeface="Courier New" pitchFamily="49" charset="0"/>
                <a:cs typeface="Courier New" pitchFamily="49" charset="0"/>
              </a:rPr>
              <a:t>	while (TRUE)</a:t>
            </a:r>
          </a:p>
          <a:p>
            <a:pPr>
              <a:lnSpc>
                <a:spcPct val="80000"/>
              </a:lnSpc>
              <a:buFont typeface="Wingdings" pitchFamily="2" charset="2"/>
              <a:buNone/>
            </a:pPr>
            <a:r>
              <a:rPr lang="en-US" sz="1400" smtClean="0">
                <a:latin typeface="Courier New" pitchFamily="49" charset="0"/>
                <a:cs typeface="Courier New" pitchFamily="49" charset="0"/>
              </a:rPr>
              <a:t>	{</a:t>
            </a:r>
          </a:p>
          <a:p>
            <a:pPr>
              <a:lnSpc>
                <a:spcPct val="80000"/>
              </a:lnSpc>
              <a:buFont typeface="Wingdings" pitchFamily="2" charset="2"/>
              <a:buNone/>
            </a:pPr>
            <a:r>
              <a:rPr lang="en-US" sz="1400" smtClean="0">
                <a:latin typeface="Courier New" pitchFamily="49" charset="0"/>
                <a:cs typeface="Courier New" pitchFamily="49" charset="0"/>
              </a:rPr>
              <a:t>		iTemp0 = iTemperatures[0];</a:t>
            </a:r>
          </a:p>
          <a:p>
            <a:pPr>
              <a:lnSpc>
                <a:spcPct val="80000"/>
              </a:lnSpc>
              <a:buFont typeface="Wingdings" pitchFamily="2" charset="2"/>
              <a:buNone/>
            </a:pPr>
            <a:r>
              <a:rPr lang="en-US" sz="1400" smtClean="0">
                <a:latin typeface="Courier New" pitchFamily="49" charset="0"/>
                <a:cs typeface="Courier New" pitchFamily="49" charset="0"/>
              </a:rPr>
              <a:t>		iTemp1 = iTemperatures[1];</a:t>
            </a:r>
          </a:p>
          <a:p>
            <a:pPr>
              <a:lnSpc>
                <a:spcPct val="80000"/>
              </a:lnSpc>
              <a:buFont typeface="Wingdings" pitchFamily="2" charset="2"/>
              <a:buNone/>
            </a:pPr>
            <a:r>
              <a:rPr lang="en-US" sz="1400" smtClean="0">
                <a:latin typeface="Courier New" pitchFamily="49" charset="0"/>
                <a:cs typeface="Courier New" pitchFamily="49" charset="0"/>
              </a:rPr>
              <a:t>		if (iTemp0 != iTemp1)</a:t>
            </a:r>
          </a:p>
          <a:p>
            <a:pPr>
              <a:lnSpc>
                <a:spcPct val="80000"/>
              </a:lnSpc>
              <a:buFont typeface="Wingdings" pitchFamily="2" charset="2"/>
              <a:buNone/>
            </a:pPr>
            <a:r>
              <a:rPr lang="en-US" sz="1400" i="1" smtClean="0">
                <a:latin typeface="Courier New" pitchFamily="49" charset="0"/>
                <a:cs typeface="Courier New" pitchFamily="49" charset="0"/>
              </a:rPr>
              <a:t>			// Set off howling alar</a:t>
            </a:r>
            <a:r>
              <a:rPr lang="en-US" sz="1400" smtClean="0">
                <a:latin typeface="Courier New" pitchFamily="49" charset="0"/>
                <a:cs typeface="Courier New" pitchFamily="49" charset="0"/>
              </a:rPr>
              <a:t>m;</a:t>
            </a:r>
          </a:p>
          <a:p>
            <a:pPr>
              <a:lnSpc>
                <a:spcPct val="80000"/>
              </a:lnSpc>
              <a:buFont typeface="Wingdings" pitchFamily="2" charset="2"/>
              <a:buNone/>
            </a:pPr>
            <a:r>
              <a:rPr lang="en-US" sz="1400" i="1" smtClean="0">
                <a:latin typeface="Courier New" pitchFamily="49" charset="0"/>
                <a:cs typeface="Courier New" pitchFamily="49" charset="0"/>
              </a:rPr>
              <a:t>		// Do other processing</a:t>
            </a:r>
          </a:p>
          <a:p>
            <a:pPr>
              <a:lnSpc>
                <a:spcPct val="80000"/>
              </a:lnSpc>
              <a:buFont typeface="Wingdings" pitchFamily="2" charset="2"/>
              <a:buNone/>
            </a:pPr>
            <a:r>
              <a:rPr lang="en-US" sz="1400" smtClean="0">
                <a:latin typeface="Courier New" pitchFamily="49" charset="0"/>
                <a:cs typeface="Courier New" pitchFamily="49" charset="0"/>
              </a:rPr>
              <a:t>	}</a:t>
            </a:r>
          </a:p>
          <a:p>
            <a:pPr>
              <a:lnSpc>
                <a:spcPct val="80000"/>
              </a:lnSpc>
              <a:buFont typeface="Wingdings" pitchFamily="2" charset="2"/>
              <a:buNone/>
            </a:pPr>
            <a:r>
              <a:rPr lang="en-US" sz="1400" smtClean="0">
                <a:latin typeface="Courier New" pitchFamily="49" charset="0"/>
                <a:cs typeface="Courier New" pitchFamily="49" charset="0"/>
              </a:rPr>
              <a:t>}</a:t>
            </a:r>
          </a:p>
        </p:txBody>
      </p:sp>
      <p:sp>
        <p:nvSpPr>
          <p:cNvPr id="20484" name="Text Box 4"/>
          <p:cNvSpPr txBox="1">
            <a:spLocks noChangeArrowheads="1"/>
          </p:cNvSpPr>
          <p:nvPr/>
        </p:nvSpPr>
        <p:spPr bwMode="auto">
          <a:xfrm>
            <a:off x="6096000" y="2514600"/>
            <a:ext cx="2819400" cy="2032000"/>
          </a:xfrm>
          <a:prstGeom prst="rect">
            <a:avLst/>
          </a:prstGeom>
          <a:noFill/>
          <a:ln w="9525">
            <a:noFill/>
            <a:miter lim="800000"/>
            <a:headEnd/>
            <a:tailEnd/>
          </a:ln>
        </p:spPr>
        <p:txBody>
          <a:bodyPr>
            <a:spAutoFit/>
          </a:bodyPr>
          <a:lstStyle/>
          <a:p>
            <a:r>
              <a:rPr lang="en-US"/>
              <a:t>Assume interrupt asserted at regular intervals, based on a timer, or when either temperature changes.</a:t>
            </a:r>
          </a:p>
          <a:p>
            <a:endParaRPr lang="en-US"/>
          </a:p>
          <a:p>
            <a:r>
              <a:rPr lang="en-US"/>
              <a:t>What does this code do?</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743200" y="304800"/>
            <a:ext cx="6019800" cy="1139825"/>
          </a:xfrm>
        </p:spPr>
        <p:txBody>
          <a:bodyPr/>
          <a:lstStyle/>
          <a:p>
            <a:r>
              <a:rPr lang="en-US" sz="3200" dirty="0" smtClean="0">
                <a:latin typeface="Times New Roman" panose="02020603050405020304" pitchFamily="18" charset="0"/>
                <a:cs typeface="Times New Roman" panose="02020603050405020304" pitchFamily="18" charset="0"/>
              </a:rPr>
              <a:t>Embedded systems software</a:t>
            </a:r>
          </a:p>
        </p:txBody>
      </p:sp>
      <p:sp>
        <p:nvSpPr>
          <p:cNvPr id="5123" name="Rectangle 3"/>
          <p:cNvSpPr>
            <a:spLocks noGrp="1" noChangeArrowheads="1"/>
          </p:cNvSpPr>
          <p:nvPr>
            <p:ph type="body" idx="1"/>
          </p:nvPr>
        </p:nvSpPr>
        <p:spPr/>
        <p:txBody>
          <a:bodyPr/>
          <a:lstStyle/>
          <a:p>
            <a:r>
              <a:rPr lang="en-US" sz="2400" dirty="0" smtClean="0">
                <a:latin typeface="Times New Roman" panose="02020603050405020304" pitchFamily="18" charset="0"/>
                <a:cs typeface="Times New Roman" panose="02020603050405020304" pitchFamily="18" charset="0"/>
              </a:rPr>
              <a:t>How is embedded SW different than desktop SW?</a:t>
            </a:r>
          </a:p>
          <a:p>
            <a:r>
              <a:rPr lang="en-US" sz="2400" dirty="0" smtClean="0">
                <a:latin typeface="Times New Roman" panose="02020603050405020304" pitchFamily="18" charset="0"/>
                <a:cs typeface="Times New Roman" panose="02020603050405020304" pitchFamily="18" charset="0"/>
              </a:rPr>
              <a:t>Embedded SW has a different set of issues than desktop</a:t>
            </a:r>
          </a:p>
          <a:p>
            <a:pPr lvl="1"/>
            <a:r>
              <a:rPr lang="en-US" sz="2000" dirty="0" smtClean="0">
                <a:latin typeface="Times New Roman" panose="02020603050405020304" pitchFamily="18" charset="0"/>
                <a:cs typeface="Times New Roman" panose="02020603050405020304" pitchFamily="18" charset="0"/>
              </a:rPr>
              <a:t>work directly with the hardware</a:t>
            </a:r>
          </a:p>
          <a:p>
            <a:pPr lvl="1"/>
            <a:r>
              <a:rPr lang="en-US" sz="2000" dirty="0" smtClean="0">
                <a:latin typeface="Times New Roman" panose="02020603050405020304" pitchFamily="18" charset="0"/>
                <a:cs typeface="Times New Roman" panose="02020603050405020304" pitchFamily="18" charset="0"/>
              </a:rPr>
              <a:t>Multitask - do several functions simultaneously</a:t>
            </a:r>
          </a:p>
          <a:p>
            <a:pPr lvl="1"/>
            <a:r>
              <a:rPr lang="en-US" sz="2000" dirty="0" smtClean="0">
                <a:latin typeface="Times New Roman" panose="02020603050405020304" pitchFamily="18" charset="0"/>
                <a:cs typeface="Times New Roman" panose="02020603050405020304" pitchFamily="18" charset="0"/>
              </a:rPr>
              <a:t>respond to external events (button presses, sensor readings, </a:t>
            </a:r>
            <a:r>
              <a:rPr lang="en-US" sz="2000" dirty="0" err="1" smtClean="0">
                <a:latin typeface="Times New Roman" panose="02020603050405020304" pitchFamily="18" charset="0"/>
                <a:cs typeface="Times New Roman" panose="02020603050405020304" pitchFamily="18" charset="0"/>
              </a:rPr>
              <a:t>etc</a:t>
            </a:r>
            <a:r>
              <a:rPr lang="en-US" sz="2000" dirty="0" smtClean="0">
                <a:latin typeface="Times New Roman" panose="02020603050405020304" pitchFamily="18" charset="0"/>
                <a:cs typeface="Times New Roman" panose="02020603050405020304" pitchFamily="18" charset="0"/>
              </a:rPr>
              <a:t>)</a:t>
            </a:r>
          </a:p>
          <a:p>
            <a:pPr lvl="1"/>
            <a:r>
              <a:rPr lang="en-US" sz="2000" dirty="0" smtClean="0">
                <a:latin typeface="Times New Roman" panose="02020603050405020304" pitchFamily="18" charset="0"/>
                <a:cs typeface="Times New Roman" panose="02020603050405020304" pitchFamily="18" charset="0"/>
              </a:rPr>
              <a:t>cope with all unusual conditions without human intervention</a:t>
            </a:r>
          </a:p>
          <a:p>
            <a:pPr lvl="1"/>
            <a:r>
              <a:rPr lang="en-US" sz="2000" dirty="0" smtClean="0">
                <a:latin typeface="Times New Roman" panose="02020603050405020304" pitchFamily="18" charset="0"/>
                <a:cs typeface="Times New Roman" panose="02020603050405020304" pitchFamily="18" charset="0"/>
              </a:rPr>
              <a:t>meet strict processing deadlines – can’t just hang for a little while</a:t>
            </a:r>
          </a:p>
          <a:p>
            <a:pPr lvl="1"/>
            <a:r>
              <a:rPr lang="en-US" sz="2000" dirty="0" smtClean="0">
                <a:latin typeface="Times New Roman" panose="02020603050405020304" pitchFamily="18" charset="0"/>
                <a:cs typeface="Times New Roman" panose="02020603050405020304" pitchFamily="18" charset="0"/>
              </a:rPr>
              <a:t>never fail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diamond(in)">
                                      <p:cBhvr>
                                        <p:cTn id="7" dur="2000"/>
                                        <p:tgtEl>
                                          <p:spTgt spid="5123">
                                            <p:txEl>
                                              <p:pRg st="1" end="1"/>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5123">
                                            <p:txEl>
                                              <p:pRg st="2" end="2"/>
                                            </p:txEl>
                                          </p:spTgt>
                                        </p:tgtEl>
                                        <p:attrNameLst>
                                          <p:attrName>style.visibility</p:attrName>
                                        </p:attrNameLst>
                                      </p:cBhvr>
                                      <p:to>
                                        <p:strVal val="visible"/>
                                      </p:to>
                                    </p:set>
                                    <p:animEffect transition="in" filter="diamond(in)">
                                      <p:cBhvr>
                                        <p:cTn id="10" dur="2000"/>
                                        <p:tgtEl>
                                          <p:spTgt spid="5123">
                                            <p:txEl>
                                              <p:pRg st="2" end="2"/>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animEffect transition="in" filter="diamond(in)">
                                      <p:cBhvr>
                                        <p:cTn id="13" dur="2000"/>
                                        <p:tgtEl>
                                          <p:spTgt spid="5123">
                                            <p:txEl>
                                              <p:pRg st="3" end="3"/>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5123">
                                            <p:txEl>
                                              <p:pRg st="4" end="4"/>
                                            </p:txEl>
                                          </p:spTgt>
                                        </p:tgtEl>
                                        <p:attrNameLst>
                                          <p:attrName>style.visibility</p:attrName>
                                        </p:attrNameLst>
                                      </p:cBhvr>
                                      <p:to>
                                        <p:strVal val="visible"/>
                                      </p:to>
                                    </p:set>
                                    <p:animEffect transition="in" filter="diamond(in)">
                                      <p:cBhvr>
                                        <p:cTn id="16" dur="2000"/>
                                        <p:tgtEl>
                                          <p:spTgt spid="5123">
                                            <p:txEl>
                                              <p:pRg st="4" end="4"/>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5123">
                                            <p:txEl>
                                              <p:pRg st="5" end="5"/>
                                            </p:txEl>
                                          </p:spTgt>
                                        </p:tgtEl>
                                        <p:attrNameLst>
                                          <p:attrName>style.visibility</p:attrName>
                                        </p:attrNameLst>
                                      </p:cBhvr>
                                      <p:to>
                                        <p:strVal val="visible"/>
                                      </p:to>
                                    </p:set>
                                    <p:animEffect transition="in" filter="diamond(in)">
                                      <p:cBhvr>
                                        <p:cTn id="19" dur="2000"/>
                                        <p:tgtEl>
                                          <p:spTgt spid="5123">
                                            <p:txEl>
                                              <p:pRg st="5" end="5"/>
                                            </p:txEl>
                                          </p:spTgt>
                                        </p:tgtEl>
                                      </p:cBhvr>
                                    </p:animEffect>
                                  </p:childTnLst>
                                </p:cTn>
                              </p:par>
                              <p:par>
                                <p:cTn id="20" presetID="8" presetClass="entr" presetSubtype="16" fill="hold" nodeType="withEffect">
                                  <p:stCondLst>
                                    <p:cond delay="0"/>
                                  </p:stCondLst>
                                  <p:childTnLst>
                                    <p:set>
                                      <p:cBhvr>
                                        <p:cTn id="21" dur="1" fill="hold">
                                          <p:stCondLst>
                                            <p:cond delay="0"/>
                                          </p:stCondLst>
                                        </p:cTn>
                                        <p:tgtEl>
                                          <p:spTgt spid="5123">
                                            <p:txEl>
                                              <p:pRg st="6" end="6"/>
                                            </p:txEl>
                                          </p:spTgt>
                                        </p:tgtEl>
                                        <p:attrNameLst>
                                          <p:attrName>style.visibility</p:attrName>
                                        </p:attrNameLst>
                                      </p:cBhvr>
                                      <p:to>
                                        <p:strVal val="visible"/>
                                      </p:to>
                                    </p:set>
                                    <p:animEffect transition="in" filter="diamond(in)">
                                      <p:cBhvr>
                                        <p:cTn id="22" dur="2000"/>
                                        <p:tgtEl>
                                          <p:spTgt spid="5123">
                                            <p:txEl>
                                              <p:pRg st="6" end="6"/>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5123">
                                            <p:txEl>
                                              <p:pRg st="7" end="7"/>
                                            </p:txEl>
                                          </p:spTgt>
                                        </p:tgtEl>
                                        <p:attrNameLst>
                                          <p:attrName>style.visibility</p:attrName>
                                        </p:attrNameLst>
                                      </p:cBhvr>
                                      <p:to>
                                        <p:strVal val="visible"/>
                                      </p:to>
                                    </p:set>
                                    <p:animEffect transition="in" filter="diamond(in)">
                                      <p:cBhvr>
                                        <p:cTn id="25" dur="2000"/>
                                        <p:tgtEl>
                                          <p:spTgt spid="5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505200" y="228600"/>
            <a:ext cx="4648200" cy="1371600"/>
          </a:xfrm>
          <a:noFill/>
        </p:spPr>
        <p:txBody>
          <a:bodyPr anchorCtr="1"/>
          <a:lstStyle/>
          <a:p>
            <a:r>
              <a:rPr lang="en-US" sz="3200" smtClean="0"/>
              <a:t>Code Example</a:t>
            </a:r>
          </a:p>
        </p:txBody>
      </p:sp>
      <p:sp>
        <p:nvSpPr>
          <p:cNvPr id="21507" name="Rectangle 3"/>
          <p:cNvSpPr>
            <a:spLocks noGrp="1" noChangeArrowheads="1"/>
          </p:cNvSpPr>
          <p:nvPr>
            <p:ph type="body" idx="1"/>
          </p:nvPr>
        </p:nvSpPr>
        <p:spPr>
          <a:xfrm>
            <a:off x="304800" y="1981200"/>
            <a:ext cx="5181600" cy="4419600"/>
          </a:xfrm>
          <a:noFill/>
        </p:spPr>
        <p:txBody>
          <a:bodyPr/>
          <a:lstStyle/>
          <a:p>
            <a:pPr>
              <a:lnSpc>
                <a:spcPct val="80000"/>
              </a:lnSpc>
              <a:buFont typeface="Wingdings" pitchFamily="2" charset="2"/>
              <a:buNone/>
            </a:pPr>
            <a:r>
              <a:rPr lang="en-US" sz="1400" smtClean="0">
                <a:latin typeface="Courier New" pitchFamily="49" charset="0"/>
                <a:cs typeface="Courier New" pitchFamily="49" charset="0"/>
              </a:rPr>
              <a:t>static int iTemperatures[2];</a:t>
            </a:r>
          </a:p>
          <a:p>
            <a:pPr>
              <a:lnSpc>
                <a:spcPct val="80000"/>
              </a:lnSpc>
              <a:buFont typeface="Wingdings" pitchFamily="2" charset="2"/>
              <a:buNone/>
            </a:pPr>
            <a:endParaRPr lang="en-US" sz="1400" smtClean="0">
              <a:latin typeface="Courier New" pitchFamily="49" charset="0"/>
              <a:cs typeface="Courier New" pitchFamily="49" charset="0"/>
            </a:endParaRPr>
          </a:p>
          <a:p>
            <a:pPr>
              <a:lnSpc>
                <a:spcPct val="80000"/>
              </a:lnSpc>
              <a:buFont typeface="Wingdings" pitchFamily="2" charset="2"/>
              <a:buNone/>
            </a:pPr>
            <a:r>
              <a:rPr lang="en-US" sz="1400" smtClean="0">
                <a:latin typeface="Courier New" pitchFamily="49" charset="0"/>
                <a:cs typeface="Courier New" pitchFamily="49" charset="0"/>
              </a:rPr>
              <a:t>void interrupt ReadTemperatures (void)</a:t>
            </a:r>
          </a:p>
          <a:p>
            <a:pPr>
              <a:lnSpc>
                <a:spcPct val="80000"/>
              </a:lnSpc>
              <a:buFont typeface="Wingdings" pitchFamily="2" charset="2"/>
              <a:buNone/>
            </a:pPr>
            <a:r>
              <a:rPr lang="en-US" sz="1400" smtClean="0">
                <a:latin typeface="Courier New" pitchFamily="49" charset="0"/>
                <a:cs typeface="Courier New" pitchFamily="49" charset="0"/>
              </a:rPr>
              <a:t>{</a:t>
            </a:r>
          </a:p>
          <a:p>
            <a:pPr>
              <a:lnSpc>
                <a:spcPct val="80000"/>
              </a:lnSpc>
              <a:buFont typeface="Wingdings" pitchFamily="2" charset="2"/>
              <a:buNone/>
            </a:pPr>
            <a:r>
              <a:rPr lang="en-US" sz="1400" smtClean="0">
                <a:latin typeface="Courier New" pitchFamily="49" charset="0"/>
                <a:cs typeface="Courier New" pitchFamily="49" charset="0"/>
              </a:rPr>
              <a:t>	iTemperatures[0] = </a:t>
            </a:r>
            <a:r>
              <a:rPr lang="en-US" sz="1400" i="1" smtClean="0">
                <a:latin typeface="Courier New" pitchFamily="49" charset="0"/>
                <a:cs typeface="Courier New" pitchFamily="49" charset="0"/>
              </a:rPr>
              <a:t>!! read in value from HW</a:t>
            </a:r>
          </a:p>
          <a:p>
            <a:pPr>
              <a:lnSpc>
                <a:spcPct val="80000"/>
              </a:lnSpc>
              <a:buFont typeface="Wingdings" pitchFamily="2" charset="2"/>
              <a:buNone/>
            </a:pPr>
            <a:r>
              <a:rPr lang="en-US" sz="1400" smtClean="0">
                <a:latin typeface="Courier New" pitchFamily="49" charset="0"/>
                <a:cs typeface="Courier New" pitchFamily="49" charset="0"/>
              </a:rPr>
              <a:t>	iTemperatures[1] = </a:t>
            </a:r>
            <a:r>
              <a:rPr lang="en-US" sz="1400" i="1" smtClean="0">
                <a:latin typeface="Courier New" pitchFamily="49" charset="0"/>
                <a:cs typeface="Courier New" pitchFamily="49" charset="0"/>
              </a:rPr>
              <a:t>!! read in value from HW</a:t>
            </a:r>
          </a:p>
          <a:p>
            <a:pPr>
              <a:lnSpc>
                <a:spcPct val="80000"/>
              </a:lnSpc>
              <a:buFont typeface="Wingdings" pitchFamily="2" charset="2"/>
              <a:buNone/>
            </a:pPr>
            <a:r>
              <a:rPr lang="en-US" sz="1400" smtClean="0">
                <a:latin typeface="Courier New" pitchFamily="49" charset="0"/>
                <a:cs typeface="Courier New" pitchFamily="49" charset="0"/>
              </a:rPr>
              <a:t>}</a:t>
            </a:r>
          </a:p>
          <a:p>
            <a:pPr>
              <a:lnSpc>
                <a:spcPct val="80000"/>
              </a:lnSpc>
              <a:buFont typeface="Wingdings" pitchFamily="2" charset="2"/>
              <a:buNone/>
            </a:pPr>
            <a:endParaRPr lang="en-US" sz="1400" smtClean="0">
              <a:latin typeface="Courier New" pitchFamily="49" charset="0"/>
              <a:cs typeface="Courier New" pitchFamily="49" charset="0"/>
            </a:endParaRPr>
          </a:p>
          <a:p>
            <a:pPr>
              <a:lnSpc>
                <a:spcPct val="80000"/>
              </a:lnSpc>
              <a:buFont typeface="Wingdings" pitchFamily="2" charset="2"/>
              <a:buNone/>
            </a:pPr>
            <a:r>
              <a:rPr lang="en-US" sz="1400" smtClean="0">
                <a:latin typeface="Courier New" pitchFamily="49" charset="0"/>
                <a:cs typeface="Courier New" pitchFamily="49" charset="0"/>
              </a:rPr>
              <a:t>void main (void)</a:t>
            </a:r>
          </a:p>
          <a:p>
            <a:pPr>
              <a:lnSpc>
                <a:spcPct val="80000"/>
              </a:lnSpc>
              <a:buFont typeface="Wingdings" pitchFamily="2" charset="2"/>
              <a:buNone/>
            </a:pPr>
            <a:r>
              <a:rPr lang="en-US" sz="1400" smtClean="0">
                <a:latin typeface="Courier New" pitchFamily="49" charset="0"/>
                <a:cs typeface="Courier New" pitchFamily="49" charset="0"/>
              </a:rPr>
              <a:t>{</a:t>
            </a:r>
          </a:p>
          <a:p>
            <a:pPr>
              <a:lnSpc>
                <a:spcPct val="80000"/>
              </a:lnSpc>
              <a:buFont typeface="Wingdings" pitchFamily="2" charset="2"/>
              <a:buNone/>
            </a:pPr>
            <a:r>
              <a:rPr lang="en-US" sz="1400" smtClean="0">
                <a:latin typeface="Courier New" pitchFamily="49" charset="0"/>
                <a:cs typeface="Courier New" pitchFamily="49" charset="0"/>
              </a:rPr>
              <a:t>	int iTemp0, iTemp1;</a:t>
            </a:r>
          </a:p>
          <a:p>
            <a:pPr>
              <a:lnSpc>
                <a:spcPct val="80000"/>
              </a:lnSpc>
              <a:buFont typeface="Wingdings" pitchFamily="2" charset="2"/>
              <a:buNone/>
            </a:pPr>
            <a:r>
              <a:rPr lang="en-US" sz="1400" smtClean="0">
                <a:latin typeface="Courier New" pitchFamily="49" charset="0"/>
                <a:cs typeface="Courier New" pitchFamily="49" charset="0"/>
              </a:rPr>
              <a:t>	while (TRUE)</a:t>
            </a:r>
          </a:p>
          <a:p>
            <a:pPr>
              <a:lnSpc>
                <a:spcPct val="80000"/>
              </a:lnSpc>
              <a:buFont typeface="Wingdings" pitchFamily="2" charset="2"/>
              <a:buNone/>
            </a:pPr>
            <a:r>
              <a:rPr lang="en-US" sz="1400" smtClean="0">
                <a:latin typeface="Courier New" pitchFamily="49" charset="0"/>
                <a:cs typeface="Courier New" pitchFamily="49" charset="0"/>
              </a:rPr>
              <a:t>	{</a:t>
            </a:r>
          </a:p>
          <a:p>
            <a:pPr>
              <a:lnSpc>
                <a:spcPct val="80000"/>
              </a:lnSpc>
              <a:buFont typeface="Wingdings" pitchFamily="2" charset="2"/>
              <a:buNone/>
            </a:pPr>
            <a:r>
              <a:rPr lang="en-US" sz="1400" smtClean="0">
                <a:latin typeface="Courier New" pitchFamily="49" charset="0"/>
                <a:cs typeface="Courier New" pitchFamily="49" charset="0"/>
              </a:rPr>
              <a:t>		iTemp0 = iTemperatures[0];</a:t>
            </a:r>
          </a:p>
          <a:p>
            <a:pPr>
              <a:lnSpc>
                <a:spcPct val="80000"/>
              </a:lnSpc>
              <a:buFont typeface="Wingdings" pitchFamily="2" charset="2"/>
              <a:buNone/>
            </a:pPr>
            <a:r>
              <a:rPr lang="en-US" sz="1400" smtClean="0">
                <a:latin typeface="Courier New" pitchFamily="49" charset="0"/>
                <a:cs typeface="Courier New" pitchFamily="49" charset="0"/>
              </a:rPr>
              <a:t>		iTemp1 = iTemperatures[1];</a:t>
            </a:r>
          </a:p>
          <a:p>
            <a:pPr>
              <a:lnSpc>
                <a:spcPct val="80000"/>
              </a:lnSpc>
              <a:buFont typeface="Wingdings" pitchFamily="2" charset="2"/>
              <a:buNone/>
            </a:pPr>
            <a:r>
              <a:rPr lang="en-US" sz="1400" smtClean="0">
                <a:latin typeface="Courier New" pitchFamily="49" charset="0"/>
                <a:cs typeface="Courier New" pitchFamily="49" charset="0"/>
              </a:rPr>
              <a:t>		if (iTemp0 != iTemp1)</a:t>
            </a:r>
          </a:p>
          <a:p>
            <a:pPr>
              <a:lnSpc>
                <a:spcPct val="80000"/>
              </a:lnSpc>
              <a:buFont typeface="Wingdings" pitchFamily="2" charset="2"/>
              <a:buNone/>
            </a:pPr>
            <a:r>
              <a:rPr lang="en-US" sz="1400" i="1" smtClean="0">
                <a:latin typeface="Courier New" pitchFamily="49" charset="0"/>
                <a:cs typeface="Courier New" pitchFamily="49" charset="0"/>
              </a:rPr>
              <a:t>			!! Set off howling alar</a:t>
            </a:r>
            <a:r>
              <a:rPr lang="en-US" sz="1400" smtClean="0">
                <a:latin typeface="Courier New" pitchFamily="49" charset="0"/>
                <a:cs typeface="Courier New" pitchFamily="49" charset="0"/>
              </a:rPr>
              <a:t>m;</a:t>
            </a:r>
          </a:p>
          <a:p>
            <a:pPr>
              <a:lnSpc>
                <a:spcPct val="80000"/>
              </a:lnSpc>
              <a:buFont typeface="Wingdings" pitchFamily="2" charset="2"/>
              <a:buNone/>
            </a:pPr>
            <a:r>
              <a:rPr lang="en-US" sz="1400" i="1" smtClean="0">
                <a:latin typeface="Courier New" pitchFamily="49" charset="0"/>
                <a:cs typeface="Courier New" pitchFamily="49" charset="0"/>
              </a:rPr>
              <a:t>		!! Do other processing</a:t>
            </a:r>
            <a:endParaRPr lang="en-US" sz="1400" smtClean="0">
              <a:latin typeface="Courier New" pitchFamily="49" charset="0"/>
              <a:cs typeface="Courier New" pitchFamily="49" charset="0"/>
            </a:endParaRPr>
          </a:p>
          <a:p>
            <a:pPr>
              <a:lnSpc>
                <a:spcPct val="80000"/>
              </a:lnSpc>
              <a:buFont typeface="Wingdings" pitchFamily="2" charset="2"/>
              <a:buNone/>
            </a:pPr>
            <a:r>
              <a:rPr lang="en-US" sz="1400" smtClean="0">
                <a:latin typeface="Courier New" pitchFamily="49" charset="0"/>
                <a:cs typeface="Courier New" pitchFamily="49" charset="0"/>
              </a:rPr>
              <a:t>	}</a:t>
            </a:r>
          </a:p>
          <a:p>
            <a:pPr>
              <a:lnSpc>
                <a:spcPct val="80000"/>
              </a:lnSpc>
              <a:buFont typeface="Wingdings" pitchFamily="2" charset="2"/>
              <a:buNone/>
            </a:pPr>
            <a:r>
              <a:rPr lang="en-US" sz="1400" smtClean="0">
                <a:latin typeface="Courier New" pitchFamily="49" charset="0"/>
                <a:cs typeface="Courier New" pitchFamily="49" charset="0"/>
              </a:rPr>
              <a:t>}</a:t>
            </a:r>
          </a:p>
        </p:txBody>
      </p:sp>
      <p:sp>
        <p:nvSpPr>
          <p:cNvPr id="21508" name="Text Box 4"/>
          <p:cNvSpPr txBox="1">
            <a:spLocks noChangeArrowheads="1"/>
          </p:cNvSpPr>
          <p:nvPr/>
        </p:nvSpPr>
        <p:spPr bwMode="auto">
          <a:xfrm>
            <a:off x="6019800" y="2514600"/>
            <a:ext cx="2895600" cy="366713"/>
          </a:xfrm>
          <a:prstGeom prst="rect">
            <a:avLst/>
          </a:prstGeom>
          <a:noFill/>
          <a:ln w="9525">
            <a:noFill/>
            <a:miter lim="800000"/>
            <a:headEnd/>
            <a:tailEnd/>
          </a:ln>
        </p:spPr>
        <p:txBody>
          <a:bodyPr>
            <a:spAutoFit/>
          </a:bodyPr>
          <a:lstStyle/>
          <a:p>
            <a:pPr>
              <a:spcBef>
                <a:spcPct val="50000"/>
              </a:spcBef>
            </a:pPr>
            <a:r>
              <a:rPr lang="en-US"/>
              <a:t>What can go wrong?</a:t>
            </a:r>
          </a:p>
        </p:txBody>
      </p:sp>
      <p:grpSp>
        <p:nvGrpSpPr>
          <p:cNvPr id="2" name="Group 5"/>
          <p:cNvGrpSpPr>
            <a:grpSpLocks/>
          </p:cNvGrpSpPr>
          <p:nvPr/>
        </p:nvGrpSpPr>
        <p:grpSpPr bwMode="auto">
          <a:xfrm>
            <a:off x="4038600" y="4495800"/>
            <a:ext cx="3657600" cy="650875"/>
            <a:chOff x="3072" y="3072"/>
            <a:chExt cx="2304" cy="410"/>
          </a:xfrm>
        </p:grpSpPr>
        <p:sp>
          <p:nvSpPr>
            <p:cNvPr id="21510" name="Text Box 6"/>
            <p:cNvSpPr txBox="1">
              <a:spLocks noChangeArrowheads="1"/>
            </p:cNvSpPr>
            <p:nvPr/>
          </p:nvSpPr>
          <p:spPr bwMode="auto">
            <a:xfrm>
              <a:off x="3792" y="3072"/>
              <a:ext cx="1584" cy="410"/>
            </a:xfrm>
            <a:prstGeom prst="rect">
              <a:avLst/>
            </a:prstGeom>
            <a:noFill/>
            <a:ln w="9525">
              <a:solidFill>
                <a:srgbClr val="FF0000"/>
              </a:solidFill>
              <a:miter lim="800000"/>
              <a:headEnd/>
              <a:tailEnd/>
            </a:ln>
          </p:spPr>
          <p:txBody>
            <a:bodyPr>
              <a:spAutoFit/>
            </a:bodyPr>
            <a:lstStyle/>
            <a:p>
              <a:pPr algn="ctr">
                <a:spcBef>
                  <a:spcPct val="50000"/>
                </a:spcBef>
              </a:pPr>
              <a:r>
                <a:rPr lang="en-US"/>
                <a:t>Suppose the interrupt occurs here</a:t>
              </a:r>
            </a:p>
          </p:txBody>
        </p:sp>
        <p:sp>
          <p:nvSpPr>
            <p:cNvPr id="21511" name="Line 7"/>
            <p:cNvSpPr>
              <a:spLocks noChangeShapeType="1"/>
            </p:cNvSpPr>
            <p:nvPr/>
          </p:nvSpPr>
          <p:spPr bwMode="auto">
            <a:xfrm flipH="1">
              <a:off x="3072" y="3264"/>
              <a:ext cx="720" cy="96"/>
            </a:xfrm>
            <a:prstGeom prst="line">
              <a:avLst/>
            </a:prstGeom>
            <a:noFill/>
            <a:ln w="9525">
              <a:solidFill>
                <a:srgbClr val="FF0000"/>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743200" y="228600"/>
            <a:ext cx="5943600" cy="1371600"/>
          </a:xfrm>
        </p:spPr>
        <p:txBody>
          <a:bodyPr/>
          <a:lstStyle/>
          <a:p>
            <a:r>
              <a:rPr lang="en-US" sz="3200" smtClean="0"/>
              <a:t>Problem</a:t>
            </a:r>
          </a:p>
        </p:txBody>
      </p:sp>
      <p:sp>
        <p:nvSpPr>
          <p:cNvPr id="22531" name="Rectangle 3"/>
          <p:cNvSpPr>
            <a:spLocks noGrp="1" noChangeArrowheads="1"/>
          </p:cNvSpPr>
          <p:nvPr>
            <p:ph type="body" idx="1"/>
          </p:nvPr>
        </p:nvSpPr>
        <p:spPr>
          <a:xfrm>
            <a:off x="457200" y="1752600"/>
            <a:ext cx="8229600" cy="3886200"/>
          </a:xfrm>
        </p:spPr>
        <p:txBody>
          <a:bodyPr/>
          <a:lstStyle/>
          <a:p>
            <a:r>
              <a:rPr lang="en-US" sz="2800" smtClean="0"/>
              <a:t>Possible scenario in example code:</a:t>
            </a:r>
          </a:p>
          <a:p>
            <a:pPr lvl="1"/>
            <a:r>
              <a:rPr lang="en-US" sz="2400" smtClean="0"/>
              <a:t>Temperature rising: one reading 80, the next is 81.</a:t>
            </a:r>
          </a:p>
          <a:p>
            <a:pPr lvl="1"/>
            <a:r>
              <a:rPr lang="en-US" sz="2400" smtClean="0"/>
              <a:t>Interrupt occurs between reading temps separately.</a:t>
            </a:r>
          </a:p>
          <a:p>
            <a:pPr lvl="1"/>
            <a:r>
              <a:rPr lang="en-US" sz="2400" smtClean="0"/>
              <a:t>Values are different in test in main(), although in ISR they were identical at every reading.</a:t>
            </a:r>
          </a:p>
          <a:p>
            <a:pPr lvl="1"/>
            <a:r>
              <a:rPr lang="en-US" sz="2400" smtClean="0"/>
              <a:t>Howling alarm set off, needlessly</a:t>
            </a:r>
          </a:p>
          <a:p>
            <a:pPr lvl="1"/>
            <a:endParaRPr lang="en-US" sz="2400" smtClean="0"/>
          </a:p>
          <a:p>
            <a:r>
              <a:rPr lang="en-US" sz="2800" smtClean="0"/>
              <a:t>How can you fix this?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819400" y="228600"/>
            <a:ext cx="5943600" cy="1371600"/>
          </a:xfrm>
        </p:spPr>
        <p:txBody>
          <a:bodyPr/>
          <a:lstStyle/>
          <a:p>
            <a:r>
              <a:rPr lang="en-US" sz="3200" smtClean="0"/>
              <a:t>Is the problem fixed?</a:t>
            </a:r>
          </a:p>
        </p:txBody>
      </p:sp>
      <p:sp>
        <p:nvSpPr>
          <p:cNvPr id="23555" name="Rectangle 3"/>
          <p:cNvSpPr>
            <a:spLocks noGrp="1" noChangeArrowheads="1"/>
          </p:cNvSpPr>
          <p:nvPr>
            <p:ph type="body" idx="1"/>
          </p:nvPr>
        </p:nvSpPr>
        <p:spPr>
          <a:xfrm>
            <a:off x="381000" y="1905000"/>
            <a:ext cx="8229600" cy="3886200"/>
          </a:xfrm>
        </p:spPr>
        <p:txBody>
          <a:bodyPr/>
          <a:lstStyle/>
          <a:p>
            <a:pPr>
              <a:lnSpc>
                <a:spcPct val="80000"/>
              </a:lnSpc>
              <a:buFont typeface="Wingdings" pitchFamily="2" charset="2"/>
              <a:buNone/>
            </a:pPr>
            <a:r>
              <a:rPr lang="en-US" sz="1600" smtClean="0">
                <a:latin typeface="Courier New" pitchFamily="49" charset="0"/>
                <a:cs typeface="Courier New" pitchFamily="49" charset="0"/>
              </a:rPr>
              <a:t>static int iTemperatures[2];</a:t>
            </a:r>
          </a:p>
          <a:p>
            <a:pPr>
              <a:lnSpc>
                <a:spcPct val="80000"/>
              </a:lnSpc>
              <a:buFont typeface="Wingdings" pitchFamily="2" charset="2"/>
              <a:buNone/>
            </a:pPr>
            <a:endParaRPr lang="en-US" sz="1600" smtClean="0">
              <a:latin typeface="Courier New" pitchFamily="49" charset="0"/>
              <a:cs typeface="Courier New" pitchFamily="49" charset="0"/>
            </a:endParaRPr>
          </a:p>
          <a:p>
            <a:pPr>
              <a:lnSpc>
                <a:spcPct val="80000"/>
              </a:lnSpc>
              <a:buFont typeface="Wingdings" pitchFamily="2" charset="2"/>
              <a:buNone/>
            </a:pPr>
            <a:r>
              <a:rPr lang="en-US" sz="1600" smtClean="0">
                <a:latin typeface="Courier New" pitchFamily="49" charset="0"/>
                <a:cs typeface="Courier New" pitchFamily="49" charset="0"/>
              </a:rPr>
              <a:t>void interrupt vReadTemperatures (void)</a:t>
            </a:r>
          </a:p>
          <a:p>
            <a:pPr>
              <a:lnSpc>
                <a:spcPct val="80000"/>
              </a:lnSpc>
              <a:buFont typeface="Wingdings" pitchFamily="2" charset="2"/>
              <a:buNone/>
            </a:pPr>
            <a:r>
              <a:rPr lang="en-US" sz="1600" smtClean="0">
                <a:latin typeface="Courier New" pitchFamily="49" charset="0"/>
                <a:cs typeface="Courier New" pitchFamily="49" charset="0"/>
              </a:rPr>
              <a:t>{</a:t>
            </a:r>
          </a:p>
          <a:p>
            <a:pPr>
              <a:lnSpc>
                <a:spcPct val="80000"/>
              </a:lnSpc>
              <a:buFont typeface="Wingdings" pitchFamily="2" charset="2"/>
              <a:buNone/>
            </a:pPr>
            <a:r>
              <a:rPr lang="en-US" sz="1600" smtClean="0">
                <a:latin typeface="Courier New" pitchFamily="49" charset="0"/>
                <a:cs typeface="Courier New" pitchFamily="49" charset="0"/>
              </a:rPr>
              <a:t>	iTemperatures[0] = </a:t>
            </a:r>
            <a:r>
              <a:rPr lang="en-US" sz="1600" i="1" smtClean="0">
                <a:latin typeface="Courier New" pitchFamily="49" charset="0"/>
                <a:cs typeface="Courier New" pitchFamily="49" charset="0"/>
              </a:rPr>
              <a:t>!! read in value from HW</a:t>
            </a:r>
          </a:p>
          <a:p>
            <a:pPr>
              <a:lnSpc>
                <a:spcPct val="80000"/>
              </a:lnSpc>
              <a:buFont typeface="Wingdings" pitchFamily="2" charset="2"/>
              <a:buNone/>
            </a:pPr>
            <a:r>
              <a:rPr lang="en-US" sz="1600" smtClean="0">
                <a:latin typeface="Courier New" pitchFamily="49" charset="0"/>
                <a:cs typeface="Courier New" pitchFamily="49" charset="0"/>
              </a:rPr>
              <a:t>	iTemperatures[1] = </a:t>
            </a:r>
            <a:r>
              <a:rPr lang="en-US" sz="1600" i="1" smtClean="0">
                <a:latin typeface="Courier New" pitchFamily="49" charset="0"/>
                <a:cs typeface="Courier New" pitchFamily="49" charset="0"/>
              </a:rPr>
              <a:t>!! read in value from HW</a:t>
            </a:r>
          </a:p>
          <a:p>
            <a:pPr>
              <a:lnSpc>
                <a:spcPct val="80000"/>
              </a:lnSpc>
              <a:buFont typeface="Wingdings" pitchFamily="2" charset="2"/>
              <a:buNone/>
            </a:pPr>
            <a:r>
              <a:rPr lang="en-US" sz="1600" smtClean="0">
                <a:latin typeface="Courier New" pitchFamily="49" charset="0"/>
                <a:cs typeface="Courier New" pitchFamily="49" charset="0"/>
              </a:rPr>
              <a:t>}</a:t>
            </a:r>
          </a:p>
          <a:p>
            <a:pPr>
              <a:lnSpc>
                <a:spcPct val="80000"/>
              </a:lnSpc>
              <a:buFont typeface="Wingdings" pitchFamily="2" charset="2"/>
              <a:buNone/>
            </a:pPr>
            <a:endParaRPr lang="en-US" sz="1600" smtClean="0">
              <a:latin typeface="Courier New" pitchFamily="49" charset="0"/>
              <a:cs typeface="Courier New" pitchFamily="49" charset="0"/>
            </a:endParaRPr>
          </a:p>
          <a:p>
            <a:pPr>
              <a:lnSpc>
                <a:spcPct val="80000"/>
              </a:lnSpc>
              <a:buFont typeface="Wingdings" pitchFamily="2" charset="2"/>
              <a:buNone/>
            </a:pPr>
            <a:r>
              <a:rPr lang="en-US" sz="1600" smtClean="0">
                <a:latin typeface="Courier New" pitchFamily="49" charset="0"/>
                <a:cs typeface="Courier New" pitchFamily="49" charset="0"/>
              </a:rPr>
              <a:t>void main (void)</a:t>
            </a:r>
          </a:p>
          <a:p>
            <a:pPr>
              <a:lnSpc>
                <a:spcPct val="80000"/>
              </a:lnSpc>
              <a:buFont typeface="Wingdings" pitchFamily="2" charset="2"/>
              <a:buNone/>
            </a:pPr>
            <a:r>
              <a:rPr lang="en-US" sz="1600" smtClean="0">
                <a:latin typeface="Courier New" pitchFamily="49" charset="0"/>
                <a:cs typeface="Courier New" pitchFamily="49" charset="0"/>
              </a:rPr>
              <a:t>{</a:t>
            </a:r>
          </a:p>
          <a:p>
            <a:pPr>
              <a:lnSpc>
                <a:spcPct val="80000"/>
              </a:lnSpc>
              <a:buFont typeface="Wingdings" pitchFamily="2" charset="2"/>
              <a:buNone/>
            </a:pPr>
            <a:r>
              <a:rPr lang="en-US" sz="1600" smtClean="0">
                <a:latin typeface="Courier New" pitchFamily="49" charset="0"/>
                <a:cs typeface="Courier New" pitchFamily="49" charset="0"/>
              </a:rPr>
              <a:t>	while (TRUE)</a:t>
            </a:r>
          </a:p>
          <a:p>
            <a:pPr>
              <a:lnSpc>
                <a:spcPct val="80000"/>
              </a:lnSpc>
              <a:buFont typeface="Wingdings" pitchFamily="2" charset="2"/>
              <a:buNone/>
            </a:pPr>
            <a:r>
              <a:rPr lang="en-US" sz="1600" smtClean="0">
                <a:latin typeface="Courier New" pitchFamily="49" charset="0"/>
                <a:cs typeface="Courier New" pitchFamily="49" charset="0"/>
              </a:rPr>
              <a:t>	{</a:t>
            </a:r>
          </a:p>
          <a:p>
            <a:pPr>
              <a:lnSpc>
                <a:spcPct val="80000"/>
              </a:lnSpc>
              <a:buFont typeface="Wingdings" pitchFamily="2" charset="2"/>
              <a:buNone/>
            </a:pPr>
            <a:r>
              <a:rPr lang="en-US" sz="1600" smtClean="0">
                <a:latin typeface="Courier New" pitchFamily="49" charset="0"/>
                <a:cs typeface="Courier New" pitchFamily="49" charset="0"/>
              </a:rPr>
              <a:t>		if (iTemperatures[0] != iTemperatures[1])</a:t>
            </a:r>
          </a:p>
          <a:p>
            <a:pPr>
              <a:lnSpc>
                <a:spcPct val="80000"/>
              </a:lnSpc>
              <a:buFont typeface="Wingdings" pitchFamily="2" charset="2"/>
              <a:buNone/>
            </a:pPr>
            <a:r>
              <a:rPr lang="en-US" sz="1600" i="1" smtClean="0">
                <a:latin typeface="Courier New" pitchFamily="49" charset="0"/>
                <a:cs typeface="Courier New" pitchFamily="49" charset="0"/>
              </a:rPr>
              <a:t>			!! Set off howling alar</a:t>
            </a:r>
            <a:r>
              <a:rPr lang="en-US" sz="1600" smtClean="0">
                <a:latin typeface="Courier New" pitchFamily="49" charset="0"/>
                <a:cs typeface="Courier New" pitchFamily="49" charset="0"/>
              </a:rPr>
              <a:t>m;</a:t>
            </a:r>
          </a:p>
          <a:p>
            <a:pPr>
              <a:lnSpc>
                <a:spcPct val="80000"/>
              </a:lnSpc>
              <a:buFont typeface="Wingdings" pitchFamily="2" charset="2"/>
              <a:buNone/>
            </a:pPr>
            <a:r>
              <a:rPr lang="en-US" sz="1600" smtClean="0">
                <a:latin typeface="Courier New" pitchFamily="49" charset="0"/>
                <a:cs typeface="Courier New" pitchFamily="49" charset="0"/>
              </a:rPr>
              <a:t>	}</a:t>
            </a:r>
          </a:p>
          <a:p>
            <a:pPr>
              <a:lnSpc>
                <a:spcPct val="80000"/>
              </a:lnSpc>
              <a:buFont typeface="Wingdings" pitchFamily="2" charset="2"/>
              <a:buNone/>
            </a:pPr>
            <a:r>
              <a:rPr lang="en-US" sz="16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19400" y="228600"/>
            <a:ext cx="5943600" cy="1371600"/>
          </a:xfrm>
        </p:spPr>
        <p:txBody>
          <a:bodyPr/>
          <a:lstStyle/>
          <a:p>
            <a:r>
              <a:rPr lang="en-US" sz="3200" smtClean="0"/>
              <a:t>Consider the Assembly Language Sequence</a:t>
            </a:r>
          </a:p>
        </p:txBody>
      </p:sp>
      <p:sp>
        <p:nvSpPr>
          <p:cNvPr id="24579" name="Rectangle 3"/>
          <p:cNvSpPr>
            <a:spLocks noGrp="1" noChangeArrowheads="1"/>
          </p:cNvSpPr>
          <p:nvPr>
            <p:ph type="body" idx="1"/>
          </p:nvPr>
        </p:nvSpPr>
        <p:spPr>
          <a:xfrm>
            <a:off x="381000" y="1905000"/>
            <a:ext cx="8229600" cy="3886200"/>
          </a:xfrm>
        </p:spPr>
        <p:txBody>
          <a:bodyPr/>
          <a:lstStyle/>
          <a:p>
            <a:pPr>
              <a:lnSpc>
                <a:spcPct val="80000"/>
              </a:lnSpc>
              <a:buFont typeface="Wingdings" pitchFamily="2" charset="2"/>
              <a:buNone/>
            </a:pPr>
            <a:r>
              <a:rPr lang="en-US" sz="1600" smtClean="0">
                <a:latin typeface="Courier New" pitchFamily="49" charset="0"/>
                <a:cs typeface="Courier New" pitchFamily="49" charset="0"/>
              </a:rPr>
              <a:t>static int iTemperatures[2];</a:t>
            </a:r>
          </a:p>
          <a:p>
            <a:pPr>
              <a:lnSpc>
                <a:spcPct val="80000"/>
              </a:lnSpc>
              <a:buFont typeface="Wingdings" pitchFamily="2" charset="2"/>
              <a:buNone/>
            </a:pPr>
            <a:endParaRPr lang="en-US" sz="1600" smtClean="0">
              <a:latin typeface="Courier New" pitchFamily="49" charset="0"/>
              <a:cs typeface="Courier New" pitchFamily="49" charset="0"/>
            </a:endParaRPr>
          </a:p>
          <a:p>
            <a:pPr>
              <a:lnSpc>
                <a:spcPct val="80000"/>
              </a:lnSpc>
              <a:buFont typeface="Wingdings" pitchFamily="2" charset="2"/>
              <a:buNone/>
            </a:pPr>
            <a:r>
              <a:rPr lang="en-US" sz="1600" smtClean="0">
                <a:latin typeface="Courier New" pitchFamily="49" charset="0"/>
                <a:cs typeface="Courier New" pitchFamily="49" charset="0"/>
              </a:rPr>
              <a:t>void interrupt vReadTemperatures (void)</a:t>
            </a:r>
          </a:p>
          <a:p>
            <a:pPr>
              <a:lnSpc>
                <a:spcPct val="80000"/>
              </a:lnSpc>
              <a:buFont typeface="Wingdings" pitchFamily="2" charset="2"/>
              <a:buNone/>
            </a:pPr>
            <a:r>
              <a:rPr lang="en-US" sz="1600" smtClean="0">
                <a:latin typeface="Courier New" pitchFamily="49" charset="0"/>
                <a:cs typeface="Courier New" pitchFamily="49" charset="0"/>
              </a:rPr>
              <a:t>{</a:t>
            </a:r>
          </a:p>
          <a:p>
            <a:pPr>
              <a:lnSpc>
                <a:spcPct val="80000"/>
              </a:lnSpc>
              <a:buFont typeface="Wingdings" pitchFamily="2" charset="2"/>
              <a:buNone/>
            </a:pPr>
            <a:r>
              <a:rPr lang="en-US" sz="1600" smtClean="0">
                <a:latin typeface="Courier New" pitchFamily="49" charset="0"/>
                <a:cs typeface="Courier New" pitchFamily="49" charset="0"/>
              </a:rPr>
              <a:t>	iTemperatures[0] = </a:t>
            </a:r>
            <a:r>
              <a:rPr lang="en-US" sz="1600" i="1" smtClean="0">
                <a:latin typeface="Courier New" pitchFamily="49" charset="0"/>
                <a:cs typeface="Courier New" pitchFamily="49" charset="0"/>
              </a:rPr>
              <a:t>!! read in value from HW</a:t>
            </a:r>
          </a:p>
          <a:p>
            <a:pPr>
              <a:lnSpc>
                <a:spcPct val="80000"/>
              </a:lnSpc>
              <a:buFont typeface="Wingdings" pitchFamily="2" charset="2"/>
              <a:buNone/>
            </a:pPr>
            <a:r>
              <a:rPr lang="en-US" sz="1600" smtClean="0">
                <a:latin typeface="Courier New" pitchFamily="49" charset="0"/>
                <a:cs typeface="Courier New" pitchFamily="49" charset="0"/>
              </a:rPr>
              <a:t>	iTemperatures[1] = </a:t>
            </a:r>
            <a:r>
              <a:rPr lang="en-US" sz="1600" i="1" smtClean="0">
                <a:latin typeface="Courier New" pitchFamily="49" charset="0"/>
                <a:cs typeface="Courier New" pitchFamily="49" charset="0"/>
              </a:rPr>
              <a:t>!! read in value from HW</a:t>
            </a:r>
          </a:p>
          <a:p>
            <a:pPr>
              <a:lnSpc>
                <a:spcPct val="80000"/>
              </a:lnSpc>
              <a:buFont typeface="Wingdings" pitchFamily="2" charset="2"/>
              <a:buNone/>
            </a:pPr>
            <a:r>
              <a:rPr lang="en-US" sz="1600" smtClean="0">
                <a:latin typeface="Courier New" pitchFamily="49" charset="0"/>
                <a:cs typeface="Courier New" pitchFamily="49" charset="0"/>
              </a:rPr>
              <a:t>}</a:t>
            </a:r>
          </a:p>
          <a:p>
            <a:pPr>
              <a:lnSpc>
                <a:spcPct val="80000"/>
              </a:lnSpc>
              <a:buFont typeface="Wingdings" pitchFamily="2" charset="2"/>
              <a:buNone/>
            </a:pPr>
            <a:endParaRPr lang="en-US" sz="1600" smtClean="0">
              <a:latin typeface="Courier New" pitchFamily="49" charset="0"/>
              <a:cs typeface="Courier New" pitchFamily="49" charset="0"/>
            </a:endParaRPr>
          </a:p>
          <a:p>
            <a:pPr>
              <a:lnSpc>
                <a:spcPct val="80000"/>
              </a:lnSpc>
              <a:buFont typeface="Wingdings" pitchFamily="2" charset="2"/>
              <a:buNone/>
            </a:pPr>
            <a:r>
              <a:rPr lang="en-US" sz="1600" smtClean="0">
                <a:latin typeface="Courier New" pitchFamily="49" charset="0"/>
                <a:cs typeface="Courier New" pitchFamily="49" charset="0"/>
              </a:rPr>
              <a:t>void main (void)</a:t>
            </a:r>
          </a:p>
          <a:p>
            <a:pPr>
              <a:lnSpc>
                <a:spcPct val="80000"/>
              </a:lnSpc>
              <a:buFont typeface="Wingdings" pitchFamily="2" charset="2"/>
              <a:buNone/>
            </a:pPr>
            <a:r>
              <a:rPr lang="en-US" sz="1600" smtClean="0">
                <a:latin typeface="Courier New" pitchFamily="49" charset="0"/>
                <a:cs typeface="Courier New" pitchFamily="49" charset="0"/>
              </a:rPr>
              <a:t>{</a:t>
            </a:r>
          </a:p>
          <a:p>
            <a:pPr>
              <a:lnSpc>
                <a:spcPct val="80000"/>
              </a:lnSpc>
              <a:buFont typeface="Wingdings" pitchFamily="2" charset="2"/>
              <a:buNone/>
            </a:pPr>
            <a:r>
              <a:rPr lang="en-US" sz="1600" smtClean="0">
                <a:latin typeface="Courier New" pitchFamily="49" charset="0"/>
                <a:cs typeface="Courier New" pitchFamily="49" charset="0"/>
              </a:rPr>
              <a:t>	while (TRUE)</a:t>
            </a:r>
          </a:p>
          <a:p>
            <a:pPr>
              <a:lnSpc>
                <a:spcPct val="80000"/>
              </a:lnSpc>
              <a:buFont typeface="Wingdings" pitchFamily="2" charset="2"/>
              <a:buNone/>
            </a:pPr>
            <a:r>
              <a:rPr lang="en-US" sz="1600" smtClean="0">
                <a:latin typeface="Courier New" pitchFamily="49" charset="0"/>
                <a:cs typeface="Courier New" pitchFamily="49" charset="0"/>
              </a:rPr>
              <a:t>	{</a:t>
            </a:r>
          </a:p>
          <a:p>
            <a:pPr>
              <a:lnSpc>
                <a:spcPct val="80000"/>
              </a:lnSpc>
              <a:buFont typeface="Wingdings" pitchFamily="2" charset="2"/>
              <a:buNone/>
            </a:pPr>
            <a:r>
              <a:rPr lang="en-US" sz="1600" smtClean="0">
                <a:latin typeface="Courier New" pitchFamily="49" charset="0"/>
                <a:cs typeface="Courier New" pitchFamily="49" charset="0"/>
              </a:rPr>
              <a:t>		if (iTemperatures[0] != iTemperatures[1])</a:t>
            </a:r>
          </a:p>
          <a:p>
            <a:pPr>
              <a:lnSpc>
                <a:spcPct val="80000"/>
              </a:lnSpc>
              <a:buFont typeface="Wingdings" pitchFamily="2" charset="2"/>
              <a:buNone/>
            </a:pPr>
            <a:r>
              <a:rPr lang="en-US" sz="1600" i="1" smtClean="0">
                <a:latin typeface="Courier New" pitchFamily="49" charset="0"/>
                <a:cs typeface="Courier New" pitchFamily="49" charset="0"/>
              </a:rPr>
              <a:t>			!! Set off howling alar</a:t>
            </a:r>
            <a:r>
              <a:rPr lang="en-US" sz="1600" smtClean="0">
                <a:latin typeface="Courier New" pitchFamily="49" charset="0"/>
                <a:cs typeface="Courier New" pitchFamily="49" charset="0"/>
              </a:rPr>
              <a:t>m;</a:t>
            </a:r>
          </a:p>
          <a:p>
            <a:pPr>
              <a:lnSpc>
                <a:spcPct val="80000"/>
              </a:lnSpc>
              <a:buFont typeface="Wingdings" pitchFamily="2" charset="2"/>
              <a:buNone/>
            </a:pPr>
            <a:r>
              <a:rPr lang="en-US" sz="1600" smtClean="0">
                <a:latin typeface="Courier New" pitchFamily="49" charset="0"/>
                <a:cs typeface="Courier New" pitchFamily="49" charset="0"/>
              </a:rPr>
              <a:t>	}</a:t>
            </a:r>
          </a:p>
          <a:p>
            <a:pPr>
              <a:lnSpc>
                <a:spcPct val="80000"/>
              </a:lnSpc>
              <a:buFont typeface="Wingdings" pitchFamily="2" charset="2"/>
              <a:buNone/>
            </a:pPr>
            <a:r>
              <a:rPr lang="en-US" sz="1600" smtClean="0">
                <a:latin typeface="Courier New" pitchFamily="49" charset="0"/>
                <a:cs typeface="Courier New" pitchFamily="49" charset="0"/>
              </a:rPr>
              <a:t>}</a:t>
            </a:r>
          </a:p>
        </p:txBody>
      </p:sp>
      <p:sp>
        <p:nvSpPr>
          <p:cNvPr id="24580" name="Text Box 4"/>
          <p:cNvSpPr txBox="1">
            <a:spLocks noChangeArrowheads="1"/>
          </p:cNvSpPr>
          <p:nvPr/>
        </p:nvSpPr>
        <p:spPr bwMode="auto">
          <a:xfrm>
            <a:off x="5867400" y="3333750"/>
            <a:ext cx="3200400" cy="2228850"/>
          </a:xfrm>
          <a:prstGeom prst="rect">
            <a:avLst/>
          </a:prstGeom>
          <a:solidFill>
            <a:srgbClr val="FFFF66"/>
          </a:solidFill>
          <a:ln w="9525">
            <a:solidFill>
              <a:schemeClr val="tx1"/>
            </a:solidFill>
            <a:miter lim="800000"/>
            <a:headEnd/>
            <a:tailEnd/>
          </a:ln>
        </p:spPr>
        <p:txBody>
          <a:bodyPr>
            <a:spAutoFit/>
          </a:bodyPr>
          <a:lstStyle/>
          <a:p>
            <a:pPr>
              <a:spcBef>
                <a:spcPct val="50000"/>
              </a:spcBef>
            </a:pPr>
            <a:r>
              <a:rPr lang="en-US" sz="1400">
                <a:solidFill>
                  <a:srgbClr val="000000"/>
                </a:solidFill>
              </a:rPr>
              <a:t>….</a:t>
            </a:r>
          </a:p>
          <a:p>
            <a:pPr>
              <a:spcBef>
                <a:spcPct val="50000"/>
              </a:spcBef>
            </a:pPr>
            <a:r>
              <a:rPr lang="en-US" sz="1400">
                <a:solidFill>
                  <a:srgbClr val="000000"/>
                </a:solidFill>
              </a:rPr>
              <a:t>     mov 	r1, (itemperatures[0])</a:t>
            </a:r>
          </a:p>
          <a:p>
            <a:pPr>
              <a:spcBef>
                <a:spcPct val="50000"/>
              </a:spcBef>
            </a:pPr>
            <a:r>
              <a:rPr lang="en-US" sz="1400">
                <a:solidFill>
                  <a:srgbClr val="000000"/>
                </a:solidFill>
              </a:rPr>
              <a:t>     mov	r2, (itemperatures[1])</a:t>
            </a:r>
          </a:p>
          <a:p>
            <a:pPr>
              <a:spcBef>
                <a:spcPct val="50000"/>
              </a:spcBef>
            </a:pPr>
            <a:r>
              <a:rPr lang="en-US" sz="1400">
                <a:solidFill>
                  <a:srgbClr val="000000"/>
                </a:solidFill>
              </a:rPr>
              <a:t>     cmp	r1, r2</a:t>
            </a:r>
          </a:p>
          <a:p>
            <a:pPr>
              <a:spcBef>
                <a:spcPct val="50000"/>
              </a:spcBef>
            </a:pPr>
            <a:r>
              <a:rPr lang="en-US" sz="1400">
                <a:solidFill>
                  <a:srgbClr val="000000"/>
                </a:solidFill>
              </a:rPr>
              <a:t>     je	okay</a:t>
            </a:r>
          </a:p>
          <a:p>
            <a:pPr>
              <a:spcBef>
                <a:spcPct val="50000"/>
              </a:spcBef>
            </a:pPr>
            <a:r>
              <a:rPr lang="en-US" sz="1400">
                <a:solidFill>
                  <a:srgbClr val="000000"/>
                </a:solidFill>
              </a:rPr>
              <a:t>     ; set off alarm</a:t>
            </a:r>
          </a:p>
          <a:p>
            <a:pPr>
              <a:spcBef>
                <a:spcPct val="50000"/>
              </a:spcBef>
            </a:pPr>
            <a:r>
              <a:rPr lang="en-US" sz="1400">
                <a:solidFill>
                  <a:srgbClr val="000000"/>
                </a:solidFill>
              </a:rPr>
              <a:t>okay:	….</a:t>
            </a:r>
          </a:p>
        </p:txBody>
      </p:sp>
      <p:sp>
        <p:nvSpPr>
          <p:cNvPr id="24581" name="Line 5"/>
          <p:cNvSpPr>
            <a:spLocks noChangeShapeType="1"/>
          </p:cNvSpPr>
          <p:nvPr/>
        </p:nvSpPr>
        <p:spPr bwMode="auto">
          <a:xfrm flipH="1">
            <a:off x="4495800" y="4400550"/>
            <a:ext cx="1371600" cy="457200"/>
          </a:xfrm>
          <a:prstGeom prst="line">
            <a:avLst/>
          </a:prstGeom>
          <a:noFill/>
          <a:ln w="3810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895600" y="228600"/>
            <a:ext cx="5867400" cy="1371600"/>
          </a:xfrm>
        </p:spPr>
        <p:txBody>
          <a:bodyPr/>
          <a:lstStyle/>
          <a:p>
            <a:r>
              <a:rPr lang="en-US" sz="3200" smtClean="0"/>
              <a:t>Ensuring Correctness</a:t>
            </a:r>
          </a:p>
        </p:txBody>
      </p:sp>
      <p:sp>
        <p:nvSpPr>
          <p:cNvPr id="25603" name="Rectangle 3"/>
          <p:cNvSpPr>
            <a:spLocks noGrp="1" noChangeArrowheads="1"/>
          </p:cNvSpPr>
          <p:nvPr>
            <p:ph type="body" idx="1"/>
          </p:nvPr>
        </p:nvSpPr>
        <p:spPr>
          <a:xfrm>
            <a:off x="457200" y="1600200"/>
            <a:ext cx="8229600" cy="3886200"/>
          </a:xfrm>
        </p:spPr>
        <p:txBody>
          <a:bodyPr/>
          <a:lstStyle/>
          <a:p>
            <a:r>
              <a:rPr lang="en-US" sz="2800" smtClean="0"/>
              <a:t>Assembly code for other platforms will be similar</a:t>
            </a:r>
          </a:p>
          <a:p>
            <a:r>
              <a:rPr lang="en-US" sz="2800" smtClean="0"/>
              <a:t>Key point: will the two values be accessed by a single machine instruction?</a:t>
            </a:r>
          </a:p>
          <a:p>
            <a:r>
              <a:rPr lang="en-US" sz="2800" smtClean="0"/>
              <a:t>If not,</a:t>
            </a:r>
          </a:p>
          <a:p>
            <a:pPr lvl="1"/>
            <a:r>
              <a:rPr lang="en-US" sz="2400" smtClean="0"/>
              <a:t>There is nothing to prevent an interrupt from coming between the two memory reads</a:t>
            </a:r>
          </a:p>
          <a:p>
            <a:pPr lvl="1"/>
            <a:r>
              <a:rPr lang="en-US" sz="2400" smtClean="0"/>
              <a:t>The howling alarm may be set off incorrectly</a:t>
            </a:r>
          </a:p>
          <a:p>
            <a:endParaRPr lang="en-US" sz="28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743200" y="228600"/>
            <a:ext cx="5943600" cy="1371600"/>
          </a:xfrm>
        </p:spPr>
        <p:txBody>
          <a:bodyPr/>
          <a:lstStyle/>
          <a:p>
            <a:r>
              <a:rPr lang="en-US" sz="3200" smtClean="0"/>
              <a:t>Shared Data Problem</a:t>
            </a:r>
          </a:p>
        </p:txBody>
      </p:sp>
      <p:sp>
        <p:nvSpPr>
          <p:cNvPr id="518147" name="Rectangle 3"/>
          <p:cNvSpPr>
            <a:spLocks noGrp="1" noChangeArrowheads="1"/>
          </p:cNvSpPr>
          <p:nvPr>
            <p:ph type="body" idx="1"/>
          </p:nvPr>
        </p:nvSpPr>
        <p:spPr>
          <a:xfrm>
            <a:off x="457200" y="1524000"/>
            <a:ext cx="8229600" cy="3886200"/>
          </a:xfrm>
        </p:spPr>
        <p:txBody>
          <a:bodyPr/>
          <a:lstStyle/>
          <a:p>
            <a:pPr>
              <a:lnSpc>
                <a:spcPct val="90000"/>
              </a:lnSpc>
            </a:pPr>
            <a:r>
              <a:rPr lang="en-US" sz="2400" smtClean="0"/>
              <a:t>When does this type of problem arise?</a:t>
            </a:r>
          </a:p>
          <a:p>
            <a:pPr lvl="1">
              <a:lnSpc>
                <a:spcPct val="90000"/>
              </a:lnSpc>
            </a:pPr>
            <a:r>
              <a:rPr lang="en-US" sz="2000" smtClean="0"/>
              <a:t>When data is shared between the ISR and the task code that it interrupts, and when the data can appear to be in an inconsistent state when ISR runs at the wrong time</a:t>
            </a:r>
          </a:p>
          <a:p>
            <a:pPr>
              <a:lnSpc>
                <a:spcPct val="90000"/>
              </a:lnSpc>
            </a:pPr>
            <a:r>
              <a:rPr lang="en-US" sz="2400" smtClean="0"/>
              <a:t>Does the bug manifest itself consistently?</a:t>
            </a:r>
          </a:p>
          <a:p>
            <a:pPr lvl="1">
              <a:lnSpc>
                <a:spcPct val="90000"/>
              </a:lnSpc>
            </a:pPr>
            <a:r>
              <a:rPr lang="en-US" sz="2000" smtClean="0"/>
              <a:t>No, appears randomly, with low probability</a:t>
            </a:r>
          </a:p>
          <a:p>
            <a:pPr>
              <a:lnSpc>
                <a:spcPct val="90000"/>
              </a:lnSpc>
            </a:pPr>
            <a:r>
              <a:rPr lang="en-US" sz="2400" smtClean="0"/>
              <a:t>Would you catch it with thorough testing?</a:t>
            </a:r>
          </a:p>
          <a:p>
            <a:pPr lvl="1">
              <a:lnSpc>
                <a:spcPct val="90000"/>
              </a:lnSpc>
            </a:pPr>
            <a:r>
              <a:rPr lang="en-US" sz="2000" smtClean="0"/>
              <a:t>Not necessarily; exhaustive testing generally impossible</a:t>
            </a:r>
          </a:p>
          <a:p>
            <a:pPr lvl="1">
              <a:lnSpc>
                <a:spcPct val="90000"/>
              </a:lnSpc>
            </a:pPr>
            <a:r>
              <a:rPr lang="en-US" sz="2000" smtClean="0"/>
              <a:t>Testing shows the presence of bugs, but cannot prove absence</a:t>
            </a:r>
          </a:p>
          <a:p>
            <a:pPr>
              <a:lnSpc>
                <a:spcPct val="90000"/>
              </a:lnSpc>
            </a:pPr>
            <a:r>
              <a:rPr lang="en-US" sz="2400" smtClean="0"/>
              <a:t>Only real solution: write bug-free code</a:t>
            </a:r>
          </a:p>
          <a:p>
            <a:pPr lvl="1">
              <a:lnSpc>
                <a:spcPct val="90000"/>
              </a:lnSpc>
            </a:pPr>
            <a:r>
              <a:rPr lang="en-US" sz="2000" smtClean="0"/>
              <a:t>Think long and hard about correctness of code at all levels</a:t>
            </a:r>
          </a:p>
          <a:p>
            <a:pPr lvl="1">
              <a:lnSpc>
                <a:spcPct val="90000"/>
              </a:lnSpc>
            </a:pPr>
            <a:r>
              <a:rPr lang="en-US" sz="2000" smtClean="0"/>
              <a:t>Stick with basic principles that work</a:t>
            </a:r>
          </a:p>
          <a:p>
            <a:pPr lvl="1">
              <a:lnSpc>
                <a:spcPct val="90000"/>
              </a:lnSpc>
            </a:pPr>
            <a:endParaRPr lang="en-US" sz="2000" smtClean="0"/>
          </a:p>
          <a:p>
            <a:pPr>
              <a:lnSpc>
                <a:spcPct val="90000"/>
              </a:lnSpc>
            </a:pPr>
            <a:r>
              <a:rPr lang="en-US" sz="2400" smtClean="0"/>
              <a:t>So, one more time, how could we solve this?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8147">
                                            <p:txEl>
                                              <p:pRg st="1" end="1"/>
                                            </p:txEl>
                                          </p:spTgt>
                                        </p:tgtEl>
                                        <p:attrNameLst>
                                          <p:attrName>style.visibility</p:attrName>
                                        </p:attrNameLst>
                                      </p:cBhvr>
                                      <p:to>
                                        <p:strVal val="visible"/>
                                      </p:to>
                                    </p:set>
                                    <p:animEffect transition="in" filter="blinds(horizontal)">
                                      <p:cBhvr>
                                        <p:cTn id="7" dur="500"/>
                                        <p:tgtEl>
                                          <p:spTgt spid="5181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18147">
                                            <p:txEl>
                                              <p:pRg st="2" end="2"/>
                                            </p:txEl>
                                          </p:spTgt>
                                        </p:tgtEl>
                                        <p:attrNameLst>
                                          <p:attrName>style.visibility</p:attrName>
                                        </p:attrNameLst>
                                      </p:cBhvr>
                                      <p:to>
                                        <p:strVal val="visible"/>
                                      </p:to>
                                    </p:set>
                                    <p:animEffect transition="in" filter="box(in)">
                                      <p:cBhvr>
                                        <p:cTn id="12" dur="500"/>
                                        <p:tgtEl>
                                          <p:spTgt spid="5181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18147">
                                            <p:txEl>
                                              <p:pRg st="3" end="3"/>
                                            </p:txEl>
                                          </p:spTgt>
                                        </p:tgtEl>
                                        <p:attrNameLst>
                                          <p:attrName>style.visibility</p:attrName>
                                        </p:attrNameLst>
                                      </p:cBhvr>
                                      <p:to>
                                        <p:strVal val="visible"/>
                                      </p:to>
                                    </p:set>
                                    <p:animEffect transition="in" filter="checkerboard(across)">
                                      <p:cBhvr>
                                        <p:cTn id="17" dur="500"/>
                                        <p:tgtEl>
                                          <p:spTgt spid="51814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518147">
                                            <p:txEl>
                                              <p:pRg st="4" end="4"/>
                                            </p:txEl>
                                          </p:spTgt>
                                        </p:tgtEl>
                                        <p:attrNameLst>
                                          <p:attrName>style.visibility</p:attrName>
                                        </p:attrNameLst>
                                      </p:cBhvr>
                                      <p:to>
                                        <p:strVal val="visible"/>
                                      </p:to>
                                    </p:set>
                                    <p:animEffect transition="in" filter="diamond(in)">
                                      <p:cBhvr>
                                        <p:cTn id="22" dur="2000"/>
                                        <p:tgtEl>
                                          <p:spTgt spid="51814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18147">
                                            <p:txEl>
                                              <p:pRg st="5" end="5"/>
                                            </p:txEl>
                                          </p:spTgt>
                                        </p:tgtEl>
                                        <p:attrNameLst>
                                          <p:attrName>style.visibility</p:attrName>
                                        </p:attrNameLst>
                                      </p:cBhvr>
                                      <p:to>
                                        <p:strVal val="visible"/>
                                      </p:to>
                                    </p:set>
                                    <p:anim calcmode="lin" valueType="num">
                                      <p:cBhvr additive="base">
                                        <p:cTn id="27" dur="500" fill="hold"/>
                                        <p:tgtEl>
                                          <p:spTgt spid="51814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814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18147">
                                            <p:txEl>
                                              <p:pRg st="6" end="6"/>
                                            </p:txEl>
                                          </p:spTgt>
                                        </p:tgtEl>
                                        <p:attrNameLst>
                                          <p:attrName>style.visibility</p:attrName>
                                        </p:attrNameLst>
                                      </p:cBhvr>
                                      <p:to>
                                        <p:strVal val="visible"/>
                                      </p:to>
                                    </p:set>
                                    <p:anim calcmode="lin" valueType="num">
                                      <p:cBhvr additive="base">
                                        <p:cTn id="31" dur="500" fill="hold"/>
                                        <p:tgtEl>
                                          <p:spTgt spid="51814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8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18147">
                                            <p:txEl>
                                              <p:pRg st="7" end="7"/>
                                            </p:txEl>
                                          </p:spTgt>
                                        </p:tgtEl>
                                        <p:attrNameLst>
                                          <p:attrName>style.visibility</p:attrName>
                                        </p:attrNameLst>
                                      </p:cBhvr>
                                      <p:to>
                                        <p:strVal val="visible"/>
                                      </p:to>
                                    </p:set>
                                    <p:animEffect transition="in" filter="blinds(horizontal)">
                                      <p:cBhvr>
                                        <p:cTn id="37" dur="500"/>
                                        <p:tgtEl>
                                          <p:spTgt spid="518147">
                                            <p:txEl>
                                              <p:pRg st="7" end="7"/>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518147">
                                            <p:txEl>
                                              <p:pRg st="8" end="8"/>
                                            </p:txEl>
                                          </p:spTgt>
                                        </p:tgtEl>
                                        <p:attrNameLst>
                                          <p:attrName>style.visibility</p:attrName>
                                        </p:attrNameLst>
                                      </p:cBhvr>
                                      <p:to>
                                        <p:strVal val="visible"/>
                                      </p:to>
                                    </p:set>
                                    <p:animEffect transition="in" filter="box(in)">
                                      <p:cBhvr>
                                        <p:cTn id="40" dur="500"/>
                                        <p:tgtEl>
                                          <p:spTgt spid="518147">
                                            <p:txEl>
                                              <p:pRg st="8" end="8"/>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518147">
                                            <p:txEl>
                                              <p:pRg st="9" end="9"/>
                                            </p:txEl>
                                          </p:spTgt>
                                        </p:tgtEl>
                                        <p:attrNameLst>
                                          <p:attrName>style.visibility</p:attrName>
                                        </p:attrNameLst>
                                      </p:cBhvr>
                                      <p:to>
                                        <p:strVal val="visible"/>
                                      </p:to>
                                    </p:set>
                                    <p:animEffect transition="in" filter="box(in)">
                                      <p:cBhvr>
                                        <p:cTn id="43" dur="500"/>
                                        <p:tgtEl>
                                          <p:spTgt spid="518147">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518147">
                                            <p:txEl>
                                              <p:pRg st="11" end="11"/>
                                            </p:txEl>
                                          </p:spTgt>
                                        </p:tgtEl>
                                        <p:attrNameLst>
                                          <p:attrName>style.visibility</p:attrName>
                                        </p:attrNameLst>
                                      </p:cBhvr>
                                      <p:to>
                                        <p:strVal val="visible"/>
                                      </p:to>
                                    </p:set>
                                    <p:animEffect transition="in" filter="box(in)">
                                      <p:cBhvr>
                                        <p:cTn id="48" dur="500"/>
                                        <p:tgtEl>
                                          <p:spTgt spid="5181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819400" y="228600"/>
            <a:ext cx="5943600" cy="1371600"/>
          </a:xfrm>
        </p:spPr>
        <p:txBody>
          <a:bodyPr/>
          <a:lstStyle/>
          <a:p>
            <a:r>
              <a:rPr lang="en-US" sz="3200" smtClean="0"/>
              <a:t>Better Solution – Disable Interrupts</a:t>
            </a:r>
          </a:p>
        </p:txBody>
      </p:sp>
      <p:sp>
        <p:nvSpPr>
          <p:cNvPr id="27651" name="Rectangle 3"/>
          <p:cNvSpPr>
            <a:spLocks noGrp="1" noChangeArrowheads="1"/>
          </p:cNvSpPr>
          <p:nvPr>
            <p:ph type="body" idx="1"/>
          </p:nvPr>
        </p:nvSpPr>
        <p:spPr>
          <a:xfrm>
            <a:off x="152400" y="1798638"/>
            <a:ext cx="8229600" cy="4525962"/>
          </a:xfrm>
          <a:noFill/>
        </p:spPr>
        <p:txBody>
          <a:bodyPr/>
          <a:lstStyle/>
          <a:p>
            <a:pPr>
              <a:lnSpc>
                <a:spcPct val="80000"/>
              </a:lnSpc>
              <a:buFont typeface="Wingdings" pitchFamily="2" charset="2"/>
              <a:buNone/>
            </a:pPr>
            <a:r>
              <a:rPr lang="en-US" sz="1600" smtClean="0">
                <a:latin typeface="Courier New" pitchFamily="49" charset="0"/>
                <a:cs typeface="Courier New" pitchFamily="49" charset="0"/>
              </a:rPr>
              <a:t>static int iTemperatures[2];</a:t>
            </a:r>
          </a:p>
          <a:p>
            <a:pPr>
              <a:lnSpc>
                <a:spcPct val="80000"/>
              </a:lnSpc>
              <a:buFont typeface="Wingdings" pitchFamily="2" charset="2"/>
              <a:buNone/>
            </a:pPr>
            <a:endParaRPr lang="en-US" sz="1600" smtClean="0">
              <a:latin typeface="Courier New" pitchFamily="49" charset="0"/>
              <a:cs typeface="Courier New" pitchFamily="49" charset="0"/>
            </a:endParaRPr>
          </a:p>
          <a:p>
            <a:pPr>
              <a:lnSpc>
                <a:spcPct val="80000"/>
              </a:lnSpc>
              <a:buFont typeface="Wingdings" pitchFamily="2" charset="2"/>
              <a:buNone/>
            </a:pPr>
            <a:r>
              <a:rPr lang="en-US" sz="1600" smtClean="0">
                <a:latin typeface="Courier New" pitchFamily="49" charset="0"/>
                <a:cs typeface="Courier New" pitchFamily="49" charset="0"/>
              </a:rPr>
              <a:t>void interrupt vReadTemperatures (void)</a:t>
            </a:r>
          </a:p>
          <a:p>
            <a:pPr>
              <a:lnSpc>
                <a:spcPct val="80000"/>
              </a:lnSpc>
              <a:buFont typeface="Wingdings" pitchFamily="2" charset="2"/>
              <a:buNone/>
            </a:pPr>
            <a:r>
              <a:rPr lang="en-US" sz="1600" smtClean="0">
                <a:latin typeface="Courier New" pitchFamily="49" charset="0"/>
                <a:cs typeface="Courier New" pitchFamily="49" charset="0"/>
              </a:rPr>
              <a:t>{</a:t>
            </a:r>
          </a:p>
          <a:p>
            <a:pPr>
              <a:lnSpc>
                <a:spcPct val="80000"/>
              </a:lnSpc>
              <a:buFont typeface="Wingdings" pitchFamily="2" charset="2"/>
              <a:buNone/>
            </a:pPr>
            <a:r>
              <a:rPr lang="en-US" sz="1600" smtClean="0">
                <a:latin typeface="Courier New" pitchFamily="49" charset="0"/>
                <a:cs typeface="Courier New" pitchFamily="49" charset="0"/>
              </a:rPr>
              <a:t>	iTemperatures[0] = </a:t>
            </a:r>
            <a:r>
              <a:rPr lang="en-US" sz="1600" i="1" smtClean="0">
                <a:latin typeface="Courier New" pitchFamily="49" charset="0"/>
                <a:cs typeface="Courier New" pitchFamily="49" charset="0"/>
              </a:rPr>
              <a:t>!! read in value from HW</a:t>
            </a:r>
          </a:p>
          <a:p>
            <a:pPr>
              <a:lnSpc>
                <a:spcPct val="80000"/>
              </a:lnSpc>
              <a:buFont typeface="Wingdings" pitchFamily="2" charset="2"/>
              <a:buNone/>
            </a:pPr>
            <a:r>
              <a:rPr lang="en-US" sz="1600" smtClean="0">
                <a:latin typeface="Courier New" pitchFamily="49" charset="0"/>
                <a:cs typeface="Courier New" pitchFamily="49" charset="0"/>
              </a:rPr>
              <a:t>	iTemperatures[1] = </a:t>
            </a:r>
            <a:r>
              <a:rPr lang="en-US" sz="1600" i="1" smtClean="0">
                <a:latin typeface="Courier New" pitchFamily="49" charset="0"/>
                <a:cs typeface="Courier New" pitchFamily="49" charset="0"/>
              </a:rPr>
              <a:t>!! read in value from HW</a:t>
            </a:r>
          </a:p>
          <a:p>
            <a:pPr>
              <a:lnSpc>
                <a:spcPct val="80000"/>
              </a:lnSpc>
              <a:buFont typeface="Wingdings" pitchFamily="2" charset="2"/>
              <a:buNone/>
            </a:pPr>
            <a:r>
              <a:rPr lang="en-US" sz="1600" smtClean="0">
                <a:latin typeface="Courier New" pitchFamily="49" charset="0"/>
                <a:cs typeface="Courier New" pitchFamily="49" charset="0"/>
              </a:rPr>
              <a:t>}</a:t>
            </a:r>
          </a:p>
          <a:p>
            <a:pPr>
              <a:lnSpc>
                <a:spcPct val="80000"/>
              </a:lnSpc>
              <a:buFont typeface="Wingdings" pitchFamily="2" charset="2"/>
              <a:buNone/>
            </a:pPr>
            <a:endParaRPr lang="en-US" sz="1600" smtClean="0">
              <a:latin typeface="Courier New" pitchFamily="49" charset="0"/>
              <a:cs typeface="Courier New" pitchFamily="49" charset="0"/>
            </a:endParaRPr>
          </a:p>
          <a:p>
            <a:pPr>
              <a:lnSpc>
                <a:spcPct val="80000"/>
              </a:lnSpc>
              <a:buFont typeface="Wingdings" pitchFamily="2" charset="2"/>
              <a:buNone/>
            </a:pPr>
            <a:r>
              <a:rPr lang="en-US" sz="1600" smtClean="0">
                <a:latin typeface="Courier New" pitchFamily="49" charset="0"/>
                <a:cs typeface="Courier New" pitchFamily="49" charset="0"/>
              </a:rPr>
              <a:t>void main (void)</a:t>
            </a:r>
          </a:p>
          <a:p>
            <a:pPr>
              <a:lnSpc>
                <a:spcPct val="80000"/>
              </a:lnSpc>
              <a:buFont typeface="Wingdings" pitchFamily="2" charset="2"/>
              <a:buNone/>
            </a:pPr>
            <a:r>
              <a:rPr lang="en-US" sz="1600" smtClean="0">
                <a:latin typeface="Courier New" pitchFamily="49" charset="0"/>
                <a:cs typeface="Courier New" pitchFamily="49" charset="0"/>
              </a:rPr>
              <a:t>{</a:t>
            </a:r>
          </a:p>
          <a:p>
            <a:pPr>
              <a:lnSpc>
                <a:spcPct val="80000"/>
              </a:lnSpc>
              <a:buFont typeface="Wingdings" pitchFamily="2" charset="2"/>
              <a:buNone/>
            </a:pPr>
            <a:r>
              <a:rPr lang="en-US" sz="1600" smtClean="0">
                <a:latin typeface="Courier New" pitchFamily="49" charset="0"/>
                <a:cs typeface="Courier New" pitchFamily="49" charset="0"/>
              </a:rPr>
              <a:t>	while (TRUE)</a:t>
            </a:r>
          </a:p>
          <a:p>
            <a:pPr>
              <a:lnSpc>
                <a:spcPct val="80000"/>
              </a:lnSpc>
              <a:buFont typeface="Wingdings" pitchFamily="2" charset="2"/>
              <a:buNone/>
            </a:pPr>
            <a:r>
              <a:rPr lang="en-US" sz="1600" smtClean="0">
                <a:latin typeface="Courier New" pitchFamily="49" charset="0"/>
                <a:cs typeface="Courier New" pitchFamily="49" charset="0"/>
              </a:rPr>
              <a:t>	{</a:t>
            </a:r>
          </a:p>
          <a:p>
            <a:pPr>
              <a:lnSpc>
                <a:spcPct val="80000"/>
              </a:lnSpc>
              <a:buFont typeface="Wingdings" pitchFamily="2" charset="2"/>
              <a:buNone/>
            </a:pPr>
            <a:r>
              <a:rPr lang="en-US" sz="1600" smtClean="0">
                <a:latin typeface="Courier New" pitchFamily="49" charset="0"/>
                <a:cs typeface="Courier New" pitchFamily="49" charset="0"/>
              </a:rPr>
              <a:t>		if (iTemperatures[0] != iTemperatures[1])</a:t>
            </a:r>
          </a:p>
          <a:p>
            <a:pPr>
              <a:lnSpc>
                <a:spcPct val="80000"/>
              </a:lnSpc>
              <a:buFont typeface="Wingdings" pitchFamily="2" charset="2"/>
              <a:buNone/>
            </a:pPr>
            <a:r>
              <a:rPr lang="en-US" sz="1600" i="1" smtClean="0">
                <a:latin typeface="Courier New" pitchFamily="49" charset="0"/>
                <a:cs typeface="Courier New" pitchFamily="49" charset="0"/>
              </a:rPr>
              <a:t>			!! Set off howling alar</a:t>
            </a:r>
            <a:r>
              <a:rPr lang="en-US" sz="1600" smtClean="0">
                <a:latin typeface="Courier New" pitchFamily="49" charset="0"/>
                <a:cs typeface="Courier New" pitchFamily="49" charset="0"/>
              </a:rPr>
              <a:t>m;</a:t>
            </a:r>
          </a:p>
          <a:p>
            <a:pPr>
              <a:lnSpc>
                <a:spcPct val="80000"/>
              </a:lnSpc>
              <a:buFont typeface="Wingdings" pitchFamily="2" charset="2"/>
              <a:buNone/>
            </a:pPr>
            <a:r>
              <a:rPr lang="en-US" sz="1600" smtClean="0">
                <a:latin typeface="Courier New" pitchFamily="49" charset="0"/>
                <a:cs typeface="Courier New" pitchFamily="49" charset="0"/>
              </a:rPr>
              <a:t>	}</a:t>
            </a:r>
          </a:p>
          <a:p>
            <a:pPr>
              <a:lnSpc>
                <a:spcPct val="80000"/>
              </a:lnSpc>
              <a:buFont typeface="Wingdings" pitchFamily="2" charset="2"/>
              <a:buNone/>
            </a:pPr>
            <a:r>
              <a:rPr lang="en-US" sz="1600" smtClean="0">
                <a:latin typeface="Courier New" pitchFamily="49" charset="0"/>
                <a:cs typeface="Courier New" pitchFamily="49" charset="0"/>
              </a:rPr>
              <a:t>}</a:t>
            </a:r>
          </a:p>
          <a:p>
            <a:pPr>
              <a:lnSpc>
                <a:spcPct val="80000"/>
              </a:lnSpc>
              <a:buFont typeface="Wingdings" pitchFamily="2" charset="2"/>
              <a:buNone/>
            </a:pPr>
            <a:endParaRPr lang="en-US" sz="1400" smtClean="0">
              <a:latin typeface="Courier New" pitchFamily="49" charset="0"/>
              <a:cs typeface="Courier New" pitchFamily="49" charset="0"/>
            </a:endParaRPr>
          </a:p>
        </p:txBody>
      </p:sp>
      <p:sp>
        <p:nvSpPr>
          <p:cNvPr id="27652" name="Text Box 4"/>
          <p:cNvSpPr txBox="1">
            <a:spLocks noChangeArrowheads="1"/>
          </p:cNvSpPr>
          <p:nvPr/>
        </p:nvSpPr>
        <p:spPr bwMode="auto">
          <a:xfrm>
            <a:off x="6096000" y="2590800"/>
            <a:ext cx="2895600" cy="2867025"/>
          </a:xfrm>
          <a:prstGeom prst="rect">
            <a:avLst/>
          </a:prstGeom>
          <a:solidFill>
            <a:srgbClr val="FFFF66"/>
          </a:solidFill>
          <a:ln w="9525">
            <a:solidFill>
              <a:schemeClr val="tx1"/>
            </a:solidFill>
            <a:miter lim="800000"/>
            <a:headEnd/>
            <a:tailEnd/>
          </a:ln>
        </p:spPr>
        <p:txBody>
          <a:bodyPr>
            <a:spAutoFit/>
          </a:bodyPr>
          <a:lstStyle/>
          <a:p>
            <a:pPr>
              <a:spcBef>
                <a:spcPct val="50000"/>
              </a:spcBef>
            </a:pPr>
            <a:r>
              <a:rPr lang="en-US" sz="1400">
                <a:solidFill>
                  <a:srgbClr val="000000"/>
                </a:solidFill>
              </a:rPr>
              <a:t>….</a:t>
            </a:r>
          </a:p>
          <a:p>
            <a:pPr>
              <a:spcBef>
                <a:spcPct val="50000"/>
              </a:spcBef>
            </a:pPr>
            <a:r>
              <a:rPr lang="en-US" sz="1400">
                <a:solidFill>
                  <a:srgbClr val="000000"/>
                </a:solidFill>
              </a:rPr>
              <a:t>     cli</a:t>
            </a:r>
          </a:p>
          <a:p>
            <a:pPr>
              <a:spcBef>
                <a:spcPct val="50000"/>
              </a:spcBef>
            </a:pPr>
            <a:r>
              <a:rPr lang="en-US" sz="1400">
                <a:solidFill>
                  <a:srgbClr val="000000"/>
                </a:solidFill>
              </a:rPr>
              <a:t>     mov 	r1, (itemperatures[0])</a:t>
            </a:r>
          </a:p>
          <a:p>
            <a:pPr>
              <a:spcBef>
                <a:spcPct val="50000"/>
              </a:spcBef>
            </a:pPr>
            <a:r>
              <a:rPr lang="en-US" sz="1400">
                <a:solidFill>
                  <a:srgbClr val="000000"/>
                </a:solidFill>
              </a:rPr>
              <a:t>     mov	r2, (itemperatures[1])</a:t>
            </a:r>
          </a:p>
          <a:p>
            <a:pPr>
              <a:spcBef>
                <a:spcPct val="50000"/>
              </a:spcBef>
            </a:pPr>
            <a:r>
              <a:rPr lang="en-US" sz="1400">
                <a:solidFill>
                  <a:srgbClr val="000000"/>
                </a:solidFill>
              </a:rPr>
              <a:t>     sti</a:t>
            </a:r>
          </a:p>
          <a:p>
            <a:pPr>
              <a:spcBef>
                <a:spcPct val="50000"/>
              </a:spcBef>
            </a:pPr>
            <a:r>
              <a:rPr lang="en-US" sz="1400">
                <a:solidFill>
                  <a:srgbClr val="000000"/>
                </a:solidFill>
              </a:rPr>
              <a:t>     cmp	r1, r2</a:t>
            </a:r>
          </a:p>
          <a:p>
            <a:pPr>
              <a:spcBef>
                <a:spcPct val="50000"/>
              </a:spcBef>
            </a:pPr>
            <a:r>
              <a:rPr lang="en-US" sz="1400">
                <a:solidFill>
                  <a:srgbClr val="000000"/>
                </a:solidFill>
              </a:rPr>
              <a:t>     je	okay</a:t>
            </a:r>
          </a:p>
          <a:p>
            <a:pPr>
              <a:spcBef>
                <a:spcPct val="50000"/>
              </a:spcBef>
            </a:pPr>
            <a:r>
              <a:rPr lang="en-US" sz="1400">
                <a:solidFill>
                  <a:srgbClr val="000000"/>
                </a:solidFill>
              </a:rPr>
              <a:t>     ; set off alarm</a:t>
            </a:r>
          </a:p>
          <a:p>
            <a:pPr>
              <a:spcBef>
                <a:spcPct val="50000"/>
              </a:spcBef>
            </a:pPr>
            <a:r>
              <a:rPr lang="en-US" sz="1400">
                <a:solidFill>
                  <a:srgbClr val="000000"/>
                </a:solidFill>
              </a:rPr>
              <a:t>okay:	….</a:t>
            </a:r>
          </a:p>
        </p:txBody>
      </p:sp>
      <p:sp>
        <p:nvSpPr>
          <p:cNvPr id="27653" name="Line 5"/>
          <p:cNvSpPr>
            <a:spLocks noChangeShapeType="1"/>
          </p:cNvSpPr>
          <p:nvPr/>
        </p:nvSpPr>
        <p:spPr bwMode="auto">
          <a:xfrm flipH="1">
            <a:off x="4267200" y="4038600"/>
            <a:ext cx="1752600" cy="685800"/>
          </a:xfrm>
          <a:prstGeom prst="line">
            <a:avLst/>
          </a:prstGeom>
          <a:noFill/>
          <a:ln w="3810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819400" y="307975"/>
            <a:ext cx="5943600" cy="1139825"/>
          </a:xfrm>
        </p:spPr>
        <p:txBody>
          <a:bodyPr/>
          <a:lstStyle/>
          <a:p>
            <a:r>
              <a:rPr lang="en-US" sz="3200" smtClean="0"/>
              <a:t>A “C” Solution</a:t>
            </a:r>
          </a:p>
        </p:txBody>
      </p:sp>
      <p:sp>
        <p:nvSpPr>
          <p:cNvPr id="28675" name="Rectangle 3"/>
          <p:cNvSpPr>
            <a:spLocks noGrp="1" noChangeArrowheads="1"/>
          </p:cNvSpPr>
          <p:nvPr>
            <p:ph type="body" idx="1"/>
          </p:nvPr>
        </p:nvSpPr>
        <p:spPr>
          <a:xfrm>
            <a:off x="762000" y="1524000"/>
            <a:ext cx="6019800" cy="5257800"/>
          </a:xfrm>
          <a:noFill/>
        </p:spPr>
        <p:txBody>
          <a:bodyPr/>
          <a:lstStyle/>
          <a:p>
            <a:pPr>
              <a:lnSpc>
                <a:spcPct val="80000"/>
              </a:lnSpc>
              <a:buFont typeface="Wingdings" pitchFamily="2" charset="2"/>
              <a:buNone/>
            </a:pPr>
            <a:r>
              <a:rPr lang="en-US" sz="1600" smtClean="0">
                <a:latin typeface="Courier New" pitchFamily="49" charset="0"/>
                <a:cs typeface="Courier New" pitchFamily="49" charset="0"/>
              </a:rPr>
              <a:t>static int iTemperatures[2];</a:t>
            </a:r>
          </a:p>
          <a:p>
            <a:pPr>
              <a:lnSpc>
                <a:spcPct val="80000"/>
              </a:lnSpc>
              <a:buFont typeface="Wingdings" pitchFamily="2" charset="2"/>
              <a:buNone/>
            </a:pPr>
            <a:endParaRPr lang="en-US" sz="1600" smtClean="0">
              <a:latin typeface="Courier New" pitchFamily="49" charset="0"/>
              <a:cs typeface="Courier New" pitchFamily="49" charset="0"/>
            </a:endParaRPr>
          </a:p>
          <a:p>
            <a:pPr>
              <a:lnSpc>
                <a:spcPct val="80000"/>
              </a:lnSpc>
              <a:buFont typeface="Wingdings" pitchFamily="2" charset="2"/>
              <a:buNone/>
            </a:pPr>
            <a:r>
              <a:rPr lang="en-US" sz="1600" smtClean="0">
                <a:latin typeface="Courier New" pitchFamily="49" charset="0"/>
                <a:cs typeface="Courier New" pitchFamily="49" charset="0"/>
              </a:rPr>
              <a:t>void interrupt vReadTemperatures (void)</a:t>
            </a:r>
          </a:p>
          <a:p>
            <a:pPr>
              <a:lnSpc>
                <a:spcPct val="80000"/>
              </a:lnSpc>
              <a:buFont typeface="Wingdings" pitchFamily="2" charset="2"/>
              <a:buNone/>
            </a:pPr>
            <a:r>
              <a:rPr lang="en-US" sz="1600" smtClean="0">
                <a:latin typeface="Courier New" pitchFamily="49" charset="0"/>
                <a:cs typeface="Courier New" pitchFamily="49" charset="0"/>
              </a:rPr>
              <a:t>{</a:t>
            </a:r>
          </a:p>
          <a:p>
            <a:pPr>
              <a:lnSpc>
                <a:spcPct val="80000"/>
              </a:lnSpc>
              <a:buFont typeface="Wingdings" pitchFamily="2" charset="2"/>
              <a:buNone/>
            </a:pPr>
            <a:r>
              <a:rPr lang="en-US" sz="1600" smtClean="0">
                <a:latin typeface="Courier New" pitchFamily="49" charset="0"/>
                <a:cs typeface="Courier New" pitchFamily="49" charset="0"/>
              </a:rPr>
              <a:t>	iTemperatures[0] = </a:t>
            </a:r>
            <a:r>
              <a:rPr lang="en-US" sz="1600" i="1" smtClean="0">
                <a:latin typeface="Courier New" pitchFamily="49" charset="0"/>
                <a:cs typeface="Courier New" pitchFamily="49" charset="0"/>
              </a:rPr>
              <a:t>!! read in value from HW</a:t>
            </a:r>
          </a:p>
          <a:p>
            <a:pPr>
              <a:lnSpc>
                <a:spcPct val="80000"/>
              </a:lnSpc>
              <a:buFont typeface="Wingdings" pitchFamily="2" charset="2"/>
              <a:buNone/>
            </a:pPr>
            <a:r>
              <a:rPr lang="en-US" sz="1600" smtClean="0">
                <a:latin typeface="Courier New" pitchFamily="49" charset="0"/>
                <a:cs typeface="Courier New" pitchFamily="49" charset="0"/>
              </a:rPr>
              <a:t>	iTemperatures[1] = </a:t>
            </a:r>
            <a:r>
              <a:rPr lang="en-US" sz="1600" i="1" smtClean="0">
                <a:latin typeface="Courier New" pitchFamily="49" charset="0"/>
                <a:cs typeface="Courier New" pitchFamily="49" charset="0"/>
              </a:rPr>
              <a:t>!! read in value from HW</a:t>
            </a:r>
          </a:p>
          <a:p>
            <a:pPr>
              <a:lnSpc>
                <a:spcPct val="80000"/>
              </a:lnSpc>
              <a:buFont typeface="Wingdings" pitchFamily="2" charset="2"/>
              <a:buNone/>
            </a:pPr>
            <a:r>
              <a:rPr lang="en-US" sz="1600" smtClean="0">
                <a:latin typeface="Courier New" pitchFamily="49" charset="0"/>
                <a:cs typeface="Courier New" pitchFamily="49" charset="0"/>
              </a:rPr>
              <a:t>}</a:t>
            </a:r>
          </a:p>
          <a:p>
            <a:pPr>
              <a:lnSpc>
                <a:spcPct val="80000"/>
              </a:lnSpc>
              <a:buFont typeface="Wingdings" pitchFamily="2" charset="2"/>
              <a:buNone/>
            </a:pPr>
            <a:endParaRPr lang="en-US" sz="1600" smtClean="0">
              <a:latin typeface="Courier New" pitchFamily="49" charset="0"/>
              <a:cs typeface="Courier New" pitchFamily="49" charset="0"/>
            </a:endParaRPr>
          </a:p>
          <a:p>
            <a:pPr>
              <a:lnSpc>
                <a:spcPct val="80000"/>
              </a:lnSpc>
              <a:buFont typeface="Wingdings" pitchFamily="2" charset="2"/>
              <a:buNone/>
            </a:pPr>
            <a:r>
              <a:rPr lang="en-US" sz="1600" smtClean="0">
                <a:latin typeface="Courier New" pitchFamily="49" charset="0"/>
                <a:cs typeface="Courier New" pitchFamily="49" charset="0"/>
              </a:rPr>
              <a:t>void main (void)</a:t>
            </a:r>
          </a:p>
          <a:p>
            <a:pPr>
              <a:lnSpc>
                <a:spcPct val="80000"/>
              </a:lnSpc>
              <a:buFont typeface="Wingdings" pitchFamily="2" charset="2"/>
              <a:buNone/>
            </a:pPr>
            <a:r>
              <a:rPr lang="en-US" sz="1600" smtClean="0">
                <a:latin typeface="Courier New" pitchFamily="49" charset="0"/>
                <a:cs typeface="Courier New" pitchFamily="49" charset="0"/>
              </a:rPr>
              <a:t>{</a:t>
            </a:r>
          </a:p>
          <a:p>
            <a:pPr>
              <a:lnSpc>
                <a:spcPct val="80000"/>
              </a:lnSpc>
              <a:buFont typeface="Wingdings" pitchFamily="2" charset="2"/>
              <a:buNone/>
            </a:pPr>
            <a:r>
              <a:rPr lang="en-US" sz="1600" smtClean="0">
                <a:latin typeface="Courier New" pitchFamily="49" charset="0"/>
                <a:cs typeface="Courier New" pitchFamily="49" charset="0"/>
              </a:rPr>
              <a:t>	int iTemp0, iTemp1;</a:t>
            </a:r>
          </a:p>
          <a:p>
            <a:pPr>
              <a:lnSpc>
                <a:spcPct val="80000"/>
              </a:lnSpc>
              <a:buFont typeface="Wingdings" pitchFamily="2" charset="2"/>
              <a:buNone/>
            </a:pPr>
            <a:r>
              <a:rPr lang="en-US" sz="1600" smtClean="0">
                <a:latin typeface="Courier New" pitchFamily="49" charset="0"/>
                <a:cs typeface="Courier New" pitchFamily="49" charset="0"/>
              </a:rPr>
              <a:t>	while (TRUE)</a:t>
            </a:r>
          </a:p>
          <a:p>
            <a:pPr>
              <a:lnSpc>
                <a:spcPct val="80000"/>
              </a:lnSpc>
              <a:buFont typeface="Wingdings" pitchFamily="2" charset="2"/>
              <a:buNone/>
            </a:pPr>
            <a:r>
              <a:rPr lang="en-US" sz="1600" smtClean="0">
                <a:latin typeface="Courier New" pitchFamily="49" charset="0"/>
                <a:cs typeface="Courier New" pitchFamily="49" charset="0"/>
              </a:rPr>
              <a:t>	{</a:t>
            </a:r>
          </a:p>
          <a:p>
            <a:pPr>
              <a:lnSpc>
                <a:spcPct val="80000"/>
              </a:lnSpc>
              <a:buFont typeface="Wingdings" pitchFamily="2" charset="2"/>
              <a:buNone/>
            </a:pPr>
            <a:r>
              <a:rPr lang="en-US" sz="1600" smtClean="0">
                <a:latin typeface="Courier New" pitchFamily="49" charset="0"/>
                <a:cs typeface="Courier New" pitchFamily="49" charset="0"/>
              </a:rPr>
              <a:t>		</a:t>
            </a:r>
            <a:r>
              <a:rPr lang="en-US" sz="1600" smtClean="0">
                <a:solidFill>
                  <a:srgbClr val="00E80B"/>
                </a:solidFill>
                <a:latin typeface="Courier New" pitchFamily="49" charset="0"/>
                <a:cs typeface="Courier New" pitchFamily="49" charset="0"/>
              </a:rPr>
              <a:t>disableInterrupt();</a:t>
            </a:r>
          </a:p>
          <a:p>
            <a:pPr>
              <a:lnSpc>
                <a:spcPct val="80000"/>
              </a:lnSpc>
              <a:buFont typeface="Wingdings" pitchFamily="2" charset="2"/>
              <a:buNone/>
            </a:pPr>
            <a:r>
              <a:rPr lang="en-US" sz="1600" smtClean="0">
                <a:latin typeface="Courier New" pitchFamily="49" charset="0"/>
                <a:cs typeface="Courier New" pitchFamily="49" charset="0"/>
              </a:rPr>
              <a:t>		iTemp0 = iTemperatures[0];</a:t>
            </a:r>
          </a:p>
          <a:p>
            <a:pPr>
              <a:lnSpc>
                <a:spcPct val="80000"/>
              </a:lnSpc>
              <a:buFont typeface="Wingdings" pitchFamily="2" charset="2"/>
              <a:buNone/>
            </a:pPr>
            <a:r>
              <a:rPr lang="en-US" sz="1600" smtClean="0">
                <a:latin typeface="Courier New" pitchFamily="49" charset="0"/>
                <a:cs typeface="Courier New" pitchFamily="49" charset="0"/>
              </a:rPr>
              <a:t>		iTemp1 = iTemperatures[1];</a:t>
            </a:r>
          </a:p>
          <a:p>
            <a:pPr>
              <a:lnSpc>
                <a:spcPct val="80000"/>
              </a:lnSpc>
              <a:buFont typeface="Wingdings" pitchFamily="2" charset="2"/>
              <a:buNone/>
            </a:pPr>
            <a:r>
              <a:rPr lang="en-US" sz="1600" smtClean="0">
                <a:latin typeface="Courier New" pitchFamily="49" charset="0"/>
                <a:cs typeface="Courier New" pitchFamily="49" charset="0"/>
              </a:rPr>
              <a:t>		</a:t>
            </a:r>
            <a:r>
              <a:rPr lang="en-US" sz="1600" smtClean="0">
                <a:solidFill>
                  <a:srgbClr val="00E80B"/>
                </a:solidFill>
                <a:latin typeface="Courier New" pitchFamily="49" charset="0"/>
                <a:cs typeface="Courier New" pitchFamily="49" charset="0"/>
              </a:rPr>
              <a:t>enableInterrupt ();</a:t>
            </a:r>
          </a:p>
          <a:p>
            <a:pPr>
              <a:lnSpc>
                <a:spcPct val="80000"/>
              </a:lnSpc>
              <a:buFont typeface="Wingdings" pitchFamily="2" charset="2"/>
              <a:buNone/>
            </a:pPr>
            <a:r>
              <a:rPr lang="en-US" sz="1600" smtClean="0">
                <a:latin typeface="Courier New" pitchFamily="49" charset="0"/>
                <a:cs typeface="Courier New" pitchFamily="49" charset="0"/>
              </a:rPr>
              <a:t>		if (iTemp0 != iTemp1)</a:t>
            </a:r>
          </a:p>
          <a:p>
            <a:pPr>
              <a:lnSpc>
                <a:spcPct val="80000"/>
              </a:lnSpc>
              <a:buFont typeface="Wingdings" pitchFamily="2" charset="2"/>
              <a:buNone/>
            </a:pPr>
            <a:r>
              <a:rPr lang="en-US" sz="1600" i="1" smtClean="0">
                <a:latin typeface="Courier New" pitchFamily="49" charset="0"/>
                <a:cs typeface="Courier New" pitchFamily="49" charset="0"/>
              </a:rPr>
              <a:t>			!! Set off howling alar</a:t>
            </a:r>
            <a:r>
              <a:rPr lang="en-US" sz="1600" smtClean="0">
                <a:latin typeface="Courier New" pitchFamily="49" charset="0"/>
                <a:cs typeface="Courier New" pitchFamily="49" charset="0"/>
              </a:rPr>
              <a:t>m;</a:t>
            </a:r>
          </a:p>
          <a:p>
            <a:pPr>
              <a:lnSpc>
                <a:spcPct val="80000"/>
              </a:lnSpc>
              <a:buFont typeface="Wingdings" pitchFamily="2" charset="2"/>
              <a:buNone/>
            </a:pPr>
            <a:r>
              <a:rPr lang="en-US" sz="1600" smtClean="0">
                <a:latin typeface="Courier New" pitchFamily="49" charset="0"/>
                <a:cs typeface="Courier New" pitchFamily="49" charset="0"/>
              </a:rPr>
              <a:t>	}</a:t>
            </a:r>
          </a:p>
          <a:p>
            <a:pPr>
              <a:lnSpc>
                <a:spcPct val="80000"/>
              </a:lnSpc>
              <a:buFont typeface="Wingdings" pitchFamily="2" charset="2"/>
              <a:buNone/>
            </a:pPr>
            <a:r>
              <a:rPr lang="en-US" sz="1600" smtClean="0">
                <a:latin typeface="Courier New" pitchFamily="49" charset="0"/>
                <a:cs typeface="Courier New" pitchFamily="49" charset="0"/>
              </a:rPr>
              <a:t>}</a:t>
            </a:r>
          </a:p>
        </p:txBody>
      </p:sp>
      <p:sp>
        <p:nvSpPr>
          <p:cNvPr id="520196" name="Text Box 4"/>
          <p:cNvSpPr txBox="1">
            <a:spLocks noChangeArrowheads="1"/>
          </p:cNvSpPr>
          <p:nvPr/>
        </p:nvSpPr>
        <p:spPr bwMode="auto">
          <a:xfrm>
            <a:off x="6019800" y="3581400"/>
            <a:ext cx="2743200" cy="400050"/>
          </a:xfrm>
          <a:prstGeom prst="rect">
            <a:avLst/>
          </a:prstGeom>
          <a:noFill/>
          <a:ln w="9525">
            <a:noFill/>
            <a:miter lim="800000"/>
            <a:headEnd/>
            <a:tailEnd/>
          </a:ln>
        </p:spPr>
        <p:txBody>
          <a:bodyPr>
            <a:spAutoFit/>
          </a:bodyPr>
          <a:lstStyle/>
          <a:p>
            <a:pPr>
              <a:spcBef>
                <a:spcPct val="50000"/>
              </a:spcBef>
            </a:pPr>
            <a:r>
              <a:rPr lang="en-US" sz="2000" u="sng"/>
              <a:t>A Blackfin solution: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20196"/>
                                        </p:tgtEl>
                                        <p:attrNameLst>
                                          <p:attrName>style.visibility</p:attrName>
                                        </p:attrNameLst>
                                      </p:cBhvr>
                                      <p:to>
                                        <p:strVal val="visible"/>
                                      </p:to>
                                    </p:set>
                                    <p:animEffect transition="in" filter="strips(downLeft)">
                                      <p:cBhvr>
                                        <p:cTn id="7" dur="500"/>
                                        <p:tgtEl>
                                          <p:spTgt spid="520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6"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457200" y="2514600"/>
            <a:ext cx="8229600" cy="1905000"/>
          </a:xfrm>
        </p:spPr>
        <p:txBody>
          <a:bodyPr/>
          <a:lstStyle/>
          <a:p>
            <a:pPr algn="ctr" eaLnBrk="1" hangingPunct="1">
              <a:buFont typeface="Galliard BT" pitchFamily="18" charset="0"/>
              <a:buNone/>
            </a:pPr>
            <a:r>
              <a:rPr lang="en-US" sz="8200" smtClean="0">
                <a:latin typeface="Times New Roman" charset="0"/>
              </a:rPr>
              <a:t>Backup</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819400" y="228600"/>
            <a:ext cx="5943600" cy="1371600"/>
          </a:xfrm>
        </p:spPr>
        <p:txBody>
          <a:bodyPr/>
          <a:lstStyle/>
          <a:p>
            <a:r>
              <a:rPr lang="en-US" sz="3200" smtClean="0"/>
              <a:t>Shared Data</a:t>
            </a:r>
          </a:p>
        </p:txBody>
      </p:sp>
      <p:sp>
        <p:nvSpPr>
          <p:cNvPr id="30723" name="Rectangle 3"/>
          <p:cNvSpPr>
            <a:spLocks noGrp="1" noChangeArrowheads="1"/>
          </p:cNvSpPr>
          <p:nvPr>
            <p:ph type="body" idx="1"/>
          </p:nvPr>
        </p:nvSpPr>
        <p:spPr>
          <a:xfrm>
            <a:off x="609600" y="1752600"/>
            <a:ext cx="7848600" cy="3886200"/>
          </a:xfrm>
        </p:spPr>
        <p:txBody>
          <a:bodyPr/>
          <a:lstStyle/>
          <a:p>
            <a:pPr>
              <a:lnSpc>
                <a:spcPct val="90000"/>
              </a:lnSpc>
            </a:pPr>
            <a:r>
              <a:rPr lang="en-US" sz="2800" u="sng" smtClean="0"/>
              <a:t>Defn - Critical Section</a:t>
            </a:r>
            <a:r>
              <a:rPr lang="en-US" sz="2800" smtClean="0"/>
              <a:t>: a section of code that cannot be interrupted for correct operation</a:t>
            </a:r>
          </a:p>
          <a:p>
            <a:pPr>
              <a:lnSpc>
                <a:spcPct val="90000"/>
              </a:lnSpc>
              <a:buFont typeface="Galliard BT" pitchFamily="18" charset="0"/>
              <a:buNone/>
            </a:pPr>
            <a:endParaRPr lang="en-US" sz="2800" smtClean="0"/>
          </a:p>
          <a:p>
            <a:pPr>
              <a:lnSpc>
                <a:spcPct val="90000"/>
              </a:lnSpc>
            </a:pPr>
            <a:r>
              <a:rPr lang="en-US" sz="2800" smtClean="0"/>
              <a:t>Need to remember the shared data problem can arise when task code shares data with ISR’s, </a:t>
            </a:r>
          </a:p>
          <a:p>
            <a:pPr lvl="1">
              <a:lnSpc>
                <a:spcPct val="90000"/>
              </a:lnSpc>
            </a:pPr>
            <a:r>
              <a:rPr lang="en-US" sz="2400" smtClean="0"/>
              <a:t>Lines of C-code rarely map to single instructions</a:t>
            </a:r>
          </a:p>
          <a:p>
            <a:pPr lvl="1">
              <a:lnSpc>
                <a:spcPct val="90000"/>
              </a:lnSpc>
            </a:pPr>
            <a:r>
              <a:rPr lang="en-US" sz="2400" smtClean="0"/>
              <a:t>Disabling and then re-enabling interrupts is really the only way around this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3200" smtClean="0"/>
              <a:t>Definition</a:t>
            </a:r>
          </a:p>
        </p:txBody>
      </p:sp>
      <p:sp>
        <p:nvSpPr>
          <p:cNvPr id="6147" name="Rectangle 3"/>
          <p:cNvSpPr>
            <a:spLocks noGrp="1" noChangeArrowheads="1"/>
          </p:cNvSpPr>
          <p:nvPr>
            <p:ph type="body" idx="1"/>
          </p:nvPr>
        </p:nvSpPr>
        <p:spPr>
          <a:xfrm>
            <a:off x="228600" y="1600200"/>
            <a:ext cx="8686800" cy="4525963"/>
          </a:xfrm>
        </p:spPr>
        <p:txBody>
          <a:bodyPr/>
          <a:lstStyle/>
          <a:p>
            <a:r>
              <a:rPr lang="en-US" sz="2800" dirty="0" smtClean="0">
                <a:latin typeface="Times New Roman" panose="02020603050405020304" pitchFamily="18" charset="0"/>
                <a:cs typeface="Times New Roman" panose="02020603050405020304" pitchFamily="18" charset="0"/>
              </a:rPr>
              <a:t>What do you think the term real time embedded system means?</a:t>
            </a:r>
          </a:p>
          <a:p>
            <a:r>
              <a:rPr lang="en-US" sz="2800" dirty="0" smtClean="0">
                <a:latin typeface="Times New Roman" panose="02020603050405020304" pitchFamily="18" charset="0"/>
                <a:cs typeface="Times New Roman" panose="02020603050405020304" pitchFamily="18" charset="0"/>
              </a:rPr>
              <a:t>An embedded real-time system is a system that must satisfy explicit response-time characteristics or risk severe consequences, including failure</a:t>
            </a:r>
          </a:p>
          <a:p>
            <a:r>
              <a:rPr lang="en-US" sz="2800" dirty="0" smtClean="0">
                <a:latin typeface="Times New Roman" panose="02020603050405020304" pitchFamily="18" charset="0"/>
                <a:cs typeface="Times New Roman" panose="02020603050405020304" pitchFamily="18" charset="0"/>
              </a:rPr>
              <a:t>If a deadline is not met, system failure may result (plane crashes, nuclear plant goes critical, ... )</a:t>
            </a:r>
          </a:p>
          <a:p>
            <a:r>
              <a:rPr lang="en-US" sz="2800" dirty="0" smtClean="0">
                <a:latin typeface="Times New Roman" panose="02020603050405020304" pitchFamily="18" charset="0"/>
                <a:cs typeface="Times New Roman" panose="02020603050405020304" pitchFamily="18" charset="0"/>
              </a:rPr>
              <a:t>Many embedded systems can be classified as </a:t>
            </a:r>
            <a:r>
              <a:rPr lang="en-US" sz="2800" i="1" dirty="0" smtClean="0">
                <a:latin typeface="Times New Roman" panose="02020603050405020304" pitchFamily="18" charset="0"/>
                <a:cs typeface="Times New Roman" panose="02020603050405020304" pitchFamily="18" charset="0"/>
              </a:rPr>
              <a:t>real-time </a:t>
            </a:r>
            <a:r>
              <a:rPr lang="en-US" sz="2800" dirty="0" smtClean="0">
                <a:latin typeface="Times New Roman" panose="02020603050405020304" pitchFamily="18" charset="0"/>
                <a:cs typeface="Times New Roman" panose="02020603050405020304" pitchFamily="18" charset="0"/>
              </a:rPr>
              <a:t>based on this definition</a:t>
            </a:r>
          </a:p>
          <a:p>
            <a:pPr lvl="1"/>
            <a:r>
              <a:rPr lang="en-US" sz="2400" dirty="0" smtClean="0">
                <a:latin typeface="Times New Roman" panose="02020603050405020304" pitchFamily="18" charset="0"/>
                <a:cs typeface="Times New Roman" panose="02020603050405020304" pitchFamily="18" charset="0"/>
              </a:rPr>
              <a:t>Depends on criticality of deadlines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checkerboard(across)">
                                      <p:cBhvr>
                                        <p:cTn id="7" dur="500"/>
                                        <p:tgtEl>
                                          <p:spTgt spid="6147">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147">
                                            <p:txEl>
                                              <p:pRg st="2" end="2"/>
                                            </p:txEl>
                                          </p:spTgt>
                                        </p:tgtEl>
                                        <p:attrNameLst>
                                          <p:attrName>style.visibility</p:attrName>
                                        </p:attrNameLst>
                                      </p:cBhvr>
                                      <p:to>
                                        <p:strVal val="visible"/>
                                      </p:to>
                                    </p:set>
                                    <p:animEffect transition="in" filter="checkerboard(across)">
                                      <p:cBhvr>
                                        <p:cTn id="10" dur="500"/>
                                        <p:tgtEl>
                                          <p:spTgt spid="6147">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animEffect transition="in" filter="checkerboard(across)">
                                      <p:cBhvr>
                                        <p:cTn id="13" dur="500"/>
                                        <p:tgtEl>
                                          <p:spTgt spid="6147">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6147">
                                            <p:txEl>
                                              <p:pRg st="4" end="4"/>
                                            </p:txEl>
                                          </p:spTgt>
                                        </p:tgtEl>
                                        <p:attrNameLst>
                                          <p:attrName>style.visibility</p:attrName>
                                        </p:attrNameLst>
                                      </p:cBhvr>
                                      <p:to>
                                        <p:strVal val="visible"/>
                                      </p:to>
                                    </p:set>
                                    <p:animEffect transition="in" filter="checkerboard(across)">
                                      <p:cBhvr>
                                        <p:cTn id="16"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667000" y="384175"/>
            <a:ext cx="6096000" cy="1139825"/>
          </a:xfrm>
        </p:spPr>
        <p:txBody>
          <a:bodyPr/>
          <a:lstStyle/>
          <a:p>
            <a:r>
              <a:rPr lang="en-US" sz="3200" smtClean="0"/>
              <a:t>What can go wrong here? How to fix?</a:t>
            </a:r>
          </a:p>
        </p:txBody>
      </p:sp>
      <p:sp>
        <p:nvSpPr>
          <p:cNvPr id="31747" name="Rectangle 3"/>
          <p:cNvSpPr>
            <a:spLocks noGrp="1" noChangeArrowheads="1"/>
          </p:cNvSpPr>
          <p:nvPr>
            <p:ph type="body" idx="1"/>
          </p:nvPr>
        </p:nvSpPr>
        <p:spPr>
          <a:xfrm>
            <a:off x="457200" y="1524000"/>
            <a:ext cx="8229600" cy="5029200"/>
          </a:xfrm>
        </p:spPr>
        <p:txBody>
          <a:bodyPr/>
          <a:lstStyle/>
          <a:p>
            <a:pPr>
              <a:lnSpc>
                <a:spcPct val="80000"/>
              </a:lnSpc>
              <a:buFont typeface="Wingdings" pitchFamily="2" charset="2"/>
              <a:buNone/>
            </a:pPr>
            <a:r>
              <a:rPr lang="en-US" sz="1400" b="1" smtClean="0"/>
              <a:t>static int iSeconds, iMinutes, iHours;</a:t>
            </a:r>
          </a:p>
          <a:p>
            <a:pPr>
              <a:lnSpc>
                <a:spcPct val="80000"/>
              </a:lnSpc>
              <a:buFont typeface="Wingdings" pitchFamily="2" charset="2"/>
              <a:buNone/>
            </a:pPr>
            <a:r>
              <a:rPr lang="en-US" sz="1400" b="1" smtClean="0"/>
              <a:t>void interrupt vUpdateTime (void)</a:t>
            </a:r>
          </a:p>
          <a:p>
            <a:pPr>
              <a:lnSpc>
                <a:spcPct val="80000"/>
              </a:lnSpc>
              <a:buFont typeface="Wingdings" pitchFamily="2" charset="2"/>
              <a:buNone/>
            </a:pPr>
            <a:r>
              <a:rPr lang="en-US" sz="1400" b="1" smtClean="0"/>
              <a:t>{</a:t>
            </a:r>
          </a:p>
          <a:p>
            <a:pPr>
              <a:lnSpc>
                <a:spcPct val="80000"/>
              </a:lnSpc>
              <a:buFont typeface="Wingdings" pitchFamily="2" charset="2"/>
              <a:buNone/>
            </a:pPr>
            <a:r>
              <a:rPr lang="en-US" sz="1400" b="1" smtClean="0"/>
              <a:t>	++iSeconds;</a:t>
            </a:r>
          </a:p>
          <a:p>
            <a:pPr>
              <a:lnSpc>
                <a:spcPct val="80000"/>
              </a:lnSpc>
              <a:buFont typeface="Wingdings" pitchFamily="2" charset="2"/>
              <a:buNone/>
            </a:pPr>
            <a:r>
              <a:rPr lang="en-US" sz="1400" b="1" smtClean="0"/>
              <a:t>	if (iSeconds &gt;= 60)</a:t>
            </a:r>
          </a:p>
          <a:p>
            <a:pPr>
              <a:lnSpc>
                <a:spcPct val="80000"/>
              </a:lnSpc>
              <a:buFont typeface="Wingdings" pitchFamily="2" charset="2"/>
              <a:buNone/>
            </a:pPr>
            <a:r>
              <a:rPr lang="en-US" sz="1400" b="1" smtClean="0"/>
              <a:t>	{</a:t>
            </a:r>
          </a:p>
          <a:p>
            <a:pPr>
              <a:lnSpc>
                <a:spcPct val="80000"/>
              </a:lnSpc>
              <a:buFont typeface="Wingdings" pitchFamily="2" charset="2"/>
              <a:buNone/>
            </a:pPr>
            <a:r>
              <a:rPr lang="en-US" sz="1400" b="1" smtClean="0"/>
              <a:t>		iSeconds = 0;</a:t>
            </a:r>
          </a:p>
          <a:p>
            <a:pPr>
              <a:lnSpc>
                <a:spcPct val="80000"/>
              </a:lnSpc>
              <a:buFont typeface="Wingdings" pitchFamily="2" charset="2"/>
              <a:buNone/>
            </a:pPr>
            <a:r>
              <a:rPr lang="en-US" sz="1400" b="1" smtClean="0"/>
              <a:t>		++iMinutes;</a:t>
            </a:r>
          </a:p>
          <a:p>
            <a:pPr>
              <a:lnSpc>
                <a:spcPct val="80000"/>
              </a:lnSpc>
              <a:buFont typeface="Wingdings" pitchFamily="2" charset="2"/>
              <a:buNone/>
            </a:pPr>
            <a:r>
              <a:rPr lang="en-US" sz="1400" b="1" smtClean="0"/>
              <a:t>		if (iMinutes &gt;= 60)</a:t>
            </a:r>
          </a:p>
          <a:p>
            <a:pPr>
              <a:lnSpc>
                <a:spcPct val="80000"/>
              </a:lnSpc>
              <a:buFont typeface="Wingdings" pitchFamily="2" charset="2"/>
              <a:buNone/>
            </a:pPr>
            <a:r>
              <a:rPr lang="en-US" sz="1400" b="1" smtClean="0"/>
              <a:t>		{</a:t>
            </a:r>
          </a:p>
          <a:p>
            <a:pPr>
              <a:lnSpc>
                <a:spcPct val="80000"/>
              </a:lnSpc>
              <a:buFont typeface="Wingdings" pitchFamily="2" charset="2"/>
              <a:buNone/>
            </a:pPr>
            <a:r>
              <a:rPr lang="en-US" sz="1400" b="1" smtClean="0"/>
              <a:t>			iMinutes = 0;</a:t>
            </a:r>
          </a:p>
          <a:p>
            <a:pPr>
              <a:lnSpc>
                <a:spcPct val="80000"/>
              </a:lnSpc>
              <a:buFont typeface="Wingdings" pitchFamily="2" charset="2"/>
              <a:buNone/>
            </a:pPr>
            <a:r>
              <a:rPr lang="en-US" sz="1400" b="1" smtClean="0"/>
              <a:t>			++iHours;</a:t>
            </a:r>
          </a:p>
          <a:p>
            <a:pPr>
              <a:lnSpc>
                <a:spcPct val="80000"/>
              </a:lnSpc>
              <a:buFont typeface="Wingdings" pitchFamily="2" charset="2"/>
              <a:buNone/>
            </a:pPr>
            <a:r>
              <a:rPr lang="en-US" sz="1400" b="1" smtClean="0"/>
              <a:t>			if (iHours &gt;= 24)</a:t>
            </a:r>
          </a:p>
          <a:p>
            <a:pPr>
              <a:lnSpc>
                <a:spcPct val="80000"/>
              </a:lnSpc>
              <a:buFont typeface="Wingdings" pitchFamily="2" charset="2"/>
              <a:buNone/>
            </a:pPr>
            <a:r>
              <a:rPr lang="en-US" sz="1400" b="1" smtClean="0"/>
              <a:t>				iHours = 0;</a:t>
            </a:r>
          </a:p>
          <a:p>
            <a:pPr>
              <a:lnSpc>
                <a:spcPct val="80000"/>
              </a:lnSpc>
              <a:buFont typeface="Wingdings" pitchFamily="2" charset="2"/>
              <a:buNone/>
            </a:pPr>
            <a:r>
              <a:rPr lang="en-US" sz="1400" b="1" smtClean="0"/>
              <a:t>		}</a:t>
            </a:r>
          </a:p>
          <a:p>
            <a:pPr>
              <a:lnSpc>
                <a:spcPct val="80000"/>
              </a:lnSpc>
              <a:buFont typeface="Wingdings" pitchFamily="2" charset="2"/>
              <a:buNone/>
            </a:pPr>
            <a:r>
              <a:rPr lang="en-US" sz="1400" b="1" smtClean="0"/>
              <a:t>	}</a:t>
            </a:r>
          </a:p>
          <a:p>
            <a:pPr>
              <a:lnSpc>
                <a:spcPct val="80000"/>
              </a:lnSpc>
              <a:buFont typeface="Wingdings" pitchFamily="2" charset="2"/>
              <a:buNone/>
            </a:pPr>
            <a:r>
              <a:rPr lang="en-US" sz="1400" b="1" smtClean="0"/>
              <a:t>	!! Do whatever needs to be done to the HW </a:t>
            </a:r>
          </a:p>
          <a:p>
            <a:pPr>
              <a:lnSpc>
                <a:spcPct val="80000"/>
              </a:lnSpc>
              <a:buFont typeface="Wingdings" pitchFamily="2" charset="2"/>
              <a:buNone/>
            </a:pPr>
            <a:r>
              <a:rPr lang="en-US" sz="1400" b="1" smtClean="0"/>
              <a:t>}</a:t>
            </a:r>
          </a:p>
          <a:p>
            <a:pPr>
              <a:lnSpc>
                <a:spcPct val="80000"/>
              </a:lnSpc>
              <a:buFont typeface="Wingdings" pitchFamily="2" charset="2"/>
              <a:buNone/>
            </a:pPr>
            <a:endParaRPr lang="en-US" sz="1400" b="1" smtClean="0"/>
          </a:p>
          <a:p>
            <a:pPr>
              <a:lnSpc>
                <a:spcPct val="80000"/>
              </a:lnSpc>
              <a:buFont typeface="Wingdings" pitchFamily="2" charset="2"/>
              <a:buNone/>
            </a:pPr>
            <a:r>
              <a:rPr lang="en-US" sz="1400" b="1" smtClean="0"/>
              <a:t>long lSecondsSinceMidnight(void) </a:t>
            </a:r>
          </a:p>
          <a:p>
            <a:pPr>
              <a:lnSpc>
                <a:spcPct val="80000"/>
              </a:lnSpc>
              <a:buFont typeface="Wingdings" pitchFamily="2" charset="2"/>
              <a:buNone/>
            </a:pPr>
            <a:r>
              <a:rPr lang="en-US" sz="1400" b="1" smtClean="0"/>
              <a:t>{</a:t>
            </a:r>
          </a:p>
          <a:p>
            <a:pPr>
              <a:lnSpc>
                <a:spcPct val="80000"/>
              </a:lnSpc>
              <a:buFont typeface="Wingdings" pitchFamily="2" charset="2"/>
              <a:buNone/>
            </a:pPr>
            <a:r>
              <a:rPr lang="en-US" sz="1400" b="1" smtClean="0"/>
              <a:t>	return (((iHours * 60) + iMinutes) * 60) + iSeconds;</a:t>
            </a:r>
          </a:p>
          <a:p>
            <a:pPr>
              <a:lnSpc>
                <a:spcPct val="80000"/>
              </a:lnSpc>
              <a:buFont typeface="Wingdings" pitchFamily="2" charset="2"/>
              <a:buNone/>
            </a:pPr>
            <a:r>
              <a:rPr lang="en-US" sz="1400" b="1" smtClean="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819400" y="228600"/>
            <a:ext cx="5791200" cy="1371600"/>
          </a:xfrm>
        </p:spPr>
        <p:txBody>
          <a:bodyPr/>
          <a:lstStyle/>
          <a:p>
            <a:r>
              <a:rPr lang="en-US" sz="3200" smtClean="0"/>
              <a:t>One Solution</a:t>
            </a:r>
          </a:p>
        </p:txBody>
      </p:sp>
      <p:sp>
        <p:nvSpPr>
          <p:cNvPr id="32771" name="Rectangle 3"/>
          <p:cNvSpPr>
            <a:spLocks noGrp="1" noChangeArrowheads="1"/>
          </p:cNvSpPr>
          <p:nvPr>
            <p:ph type="body" idx="1"/>
          </p:nvPr>
        </p:nvSpPr>
        <p:spPr>
          <a:xfrm>
            <a:off x="457200" y="1524000"/>
            <a:ext cx="8229600" cy="5105400"/>
          </a:xfrm>
          <a:noFill/>
        </p:spPr>
        <p:txBody>
          <a:bodyPr/>
          <a:lstStyle/>
          <a:p>
            <a:pPr>
              <a:lnSpc>
                <a:spcPct val="80000"/>
              </a:lnSpc>
              <a:buFont typeface="Wingdings" pitchFamily="2" charset="2"/>
              <a:buNone/>
            </a:pPr>
            <a:r>
              <a:rPr lang="en-US" sz="1400" b="1" smtClean="0"/>
              <a:t>static int iSeconds, iMinutes, iHours;</a:t>
            </a:r>
          </a:p>
          <a:p>
            <a:pPr>
              <a:lnSpc>
                <a:spcPct val="80000"/>
              </a:lnSpc>
              <a:buFont typeface="Wingdings" pitchFamily="2" charset="2"/>
              <a:buNone/>
            </a:pPr>
            <a:r>
              <a:rPr lang="en-US" sz="1400" b="1" smtClean="0"/>
              <a:t>void interrupt vUpdateTime (void)</a:t>
            </a:r>
          </a:p>
          <a:p>
            <a:pPr>
              <a:lnSpc>
                <a:spcPct val="80000"/>
              </a:lnSpc>
              <a:buFont typeface="Wingdings" pitchFamily="2" charset="2"/>
              <a:buNone/>
            </a:pPr>
            <a:r>
              <a:rPr lang="en-US" sz="1400" b="1" smtClean="0"/>
              <a:t>{</a:t>
            </a:r>
          </a:p>
          <a:p>
            <a:pPr>
              <a:lnSpc>
                <a:spcPct val="80000"/>
              </a:lnSpc>
              <a:buFont typeface="Wingdings" pitchFamily="2" charset="2"/>
              <a:buNone/>
            </a:pPr>
            <a:r>
              <a:rPr lang="en-US" sz="1400" b="1" smtClean="0"/>
              <a:t>	++iSeconds;</a:t>
            </a:r>
          </a:p>
          <a:p>
            <a:pPr>
              <a:lnSpc>
                <a:spcPct val="80000"/>
              </a:lnSpc>
              <a:buFont typeface="Wingdings" pitchFamily="2" charset="2"/>
              <a:buNone/>
            </a:pPr>
            <a:r>
              <a:rPr lang="en-US" sz="1400" b="1" smtClean="0"/>
              <a:t>	if (iSeconds &gt;= 60)</a:t>
            </a:r>
          </a:p>
          <a:p>
            <a:pPr>
              <a:lnSpc>
                <a:spcPct val="80000"/>
              </a:lnSpc>
              <a:buFont typeface="Wingdings" pitchFamily="2" charset="2"/>
              <a:buNone/>
            </a:pPr>
            <a:r>
              <a:rPr lang="en-US" sz="1400" b="1" smtClean="0"/>
              <a:t>	{</a:t>
            </a:r>
          </a:p>
          <a:p>
            <a:pPr>
              <a:lnSpc>
                <a:spcPct val="80000"/>
              </a:lnSpc>
              <a:buFont typeface="Wingdings" pitchFamily="2" charset="2"/>
              <a:buNone/>
            </a:pPr>
            <a:r>
              <a:rPr lang="en-US" sz="1400" b="1" smtClean="0"/>
              <a:t>		iSeconds = 0;</a:t>
            </a:r>
          </a:p>
          <a:p>
            <a:pPr>
              <a:lnSpc>
                <a:spcPct val="80000"/>
              </a:lnSpc>
              <a:buFont typeface="Wingdings" pitchFamily="2" charset="2"/>
              <a:buNone/>
            </a:pPr>
            <a:r>
              <a:rPr lang="en-US" sz="1400" b="1" smtClean="0"/>
              <a:t>		++iMinutes;</a:t>
            </a:r>
          </a:p>
          <a:p>
            <a:pPr>
              <a:lnSpc>
                <a:spcPct val="80000"/>
              </a:lnSpc>
              <a:buFont typeface="Wingdings" pitchFamily="2" charset="2"/>
              <a:buNone/>
            </a:pPr>
            <a:r>
              <a:rPr lang="en-US" sz="1400" b="1" smtClean="0"/>
              <a:t>		if (iMinutes &gt;= 60)</a:t>
            </a:r>
          </a:p>
          <a:p>
            <a:pPr>
              <a:lnSpc>
                <a:spcPct val="80000"/>
              </a:lnSpc>
              <a:buFont typeface="Wingdings" pitchFamily="2" charset="2"/>
              <a:buNone/>
            </a:pPr>
            <a:r>
              <a:rPr lang="en-US" sz="1400" b="1" smtClean="0"/>
              <a:t>		{</a:t>
            </a:r>
          </a:p>
          <a:p>
            <a:pPr>
              <a:lnSpc>
                <a:spcPct val="80000"/>
              </a:lnSpc>
              <a:buFont typeface="Wingdings" pitchFamily="2" charset="2"/>
              <a:buNone/>
            </a:pPr>
            <a:r>
              <a:rPr lang="en-US" sz="1400" b="1" smtClean="0"/>
              <a:t>			iMinutes = 0;</a:t>
            </a:r>
          </a:p>
          <a:p>
            <a:pPr>
              <a:lnSpc>
                <a:spcPct val="80000"/>
              </a:lnSpc>
              <a:buFont typeface="Wingdings" pitchFamily="2" charset="2"/>
              <a:buNone/>
            </a:pPr>
            <a:r>
              <a:rPr lang="en-US" sz="1400" b="1" smtClean="0"/>
              <a:t>			++iHours;</a:t>
            </a:r>
          </a:p>
          <a:p>
            <a:pPr>
              <a:lnSpc>
                <a:spcPct val="80000"/>
              </a:lnSpc>
              <a:buFont typeface="Wingdings" pitchFamily="2" charset="2"/>
              <a:buNone/>
            </a:pPr>
            <a:r>
              <a:rPr lang="en-US" sz="1400" b="1" smtClean="0"/>
              <a:t>			if (iHours &gt;= 24)</a:t>
            </a:r>
          </a:p>
          <a:p>
            <a:pPr>
              <a:lnSpc>
                <a:spcPct val="80000"/>
              </a:lnSpc>
              <a:buFont typeface="Wingdings" pitchFamily="2" charset="2"/>
              <a:buNone/>
            </a:pPr>
            <a:r>
              <a:rPr lang="en-US" sz="1400" b="1" smtClean="0"/>
              <a:t>				iHours = 0;</a:t>
            </a:r>
          </a:p>
          <a:p>
            <a:pPr>
              <a:lnSpc>
                <a:spcPct val="80000"/>
              </a:lnSpc>
              <a:buFont typeface="Wingdings" pitchFamily="2" charset="2"/>
              <a:buNone/>
            </a:pPr>
            <a:r>
              <a:rPr lang="en-US" sz="1400" b="1" smtClean="0"/>
              <a:t>		}</a:t>
            </a:r>
          </a:p>
          <a:p>
            <a:pPr>
              <a:lnSpc>
                <a:spcPct val="80000"/>
              </a:lnSpc>
              <a:buFont typeface="Wingdings" pitchFamily="2" charset="2"/>
              <a:buNone/>
            </a:pPr>
            <a:r>
              <a:rPr lang="en-US" sz="1400" b="1" smtClean="0"/>
              <a:t>	}</a:t>
            </a:r>
          </a:p>
          <a:p>
            <a:pPr>
              <a:lnSpc>
                <a:spcPct val="80000"/>
              </a:lnSpc>
              <a:buFont typeface="Wingdings" pitchFamily="2" charset="2"/>
              <a:buNone/>
            </a:pPr>
            <a:r>
              <a:rPr lang="en-US" sz="1400" b="1" smtClean="0"/>
              <a:t>	!! Do whatever needs to be done to the HW </a:t>
            </a:r>
          </a:p>
          <a:p>
            <a:pPr>
              <a:lnSpc>
                <a:spcPct val="80000"/>
              </a:lnSpc>
              <a:buFont typeface="Wingdings" pitchFamily="2" charset="2"/>
              <a:buNone/>
            </a:pPr>
            <a:r>
              <a:rPr lang="en-US" sz="1400" b="1" smtClean="0"/>
              <a:t>}</a:t>
            </a:r>
          </a:p>
          <a:p>
            <a:pPr>
              <a:lnSpc>
                <a:spcPct val="80000"/>
              </a:lnSpc>
              <a:buFont typeface="Wingdings" pitchFamily="2" charset="2"/>
              <a:buNone/>
            </a:pPr>
            <a:endParaRPr lang="en-US" sz="1400" b="1" smtClean="0"/>
          </a:p>
          <a:p>
            <a:pPr>
              <a:lnSpc>
                <a:spcPct val="80000"/>
              </a:lnSpc>
              <a:buFont typeface="Wingdings" pitchFamily="2" charset="2"/>
              <a:buNone/>
            </a:pPr>
            <a:r>
              <a:rPr lang="en-US" sz="1400" b="1" smtClean="0"/>
              <a:t>long lSecondsSinceMidnight(void) </a:t>
            </a:r>
          </a:p>
          <a:p>
            <a:pPr>
              <a:lnSpc>
                <a:spcPct val="80000"/>
              </a:lnSpc>
              <a:buFont typeface="Wingdings" pitchFamily="2" charset="2"/>
              <a:buNone/>
            </a:pPr>
            <a:r>
              <a:rPr lang="en-US" sz="1400" b="1" smtClean="0"/>
              <a:t>{</a:t>
            </a:r>
          </a:p>
          <a:p>
            <a:pPr>
              <a:lnSpc>
                <a:spcPct val="80000"/>
              </a:lnSpc>
              <a:buFont typeface="Wingdings" pitchFamily="2" charset="2"/>
              <a:buNone/>
            </a:pPr>
            <a:r>
              <a:rPr lang="en-US" sz="1400" b="1" smtClean="0"/>
              <a:t>	return (((iHours * 60) + iMinutes) * 60) + iSeconds;</a:t>
            </a:r>
          </a:p>
          <a:p>
            <a:pPr>
              <a:lnSpc>
                <a:spcPct val="80000"/>
              </a:lnSpc>
              <a:buFont typeface="Wingdings" pitchFamily="2" charset="2"/>
              <a:buNone/>
            </a:pPr>
            <a:r>
              <a:rPr lang="en-US" sz="1400" b="1" smtClean="0"/>
              <a:t>}</a:t>
            </a:r>
          </a:p>
        </p:txBody>
      </p:sp>
      <p:sp>
        <p:nvSpPr>
          <p:cNvPr id="524292" name="Text Box 4"/>
          <p:cNvSpPr txBox="1">
            <a:spLocks noChangeArrowheads="1"/>
          </p:cNvSpPr>
          <p:nvPr/>
        </p:nvSpPr>
        <p:spPr bwMode="auto">
          <a:xfrm>
            <a:off x="3505200" y="2743200"/>
            <a:ext cx="5486400" cy="2057400"/>
          </a:xfrm>
          <a:prstGeom prst="rect">
            <a:avLst/>
          </a:prstGeom>
          <a:solidFill>
            <a:srgbClr val="FFFF66"/>
          </a:solidFill>
          <a:ln w="9525">
            <a:solidFill>
              <a:schemeClr val="tx1"/>
            </a:solidFill>
            <a:miter lim="800000"/>
            <a:headEnd/>
            <a:tailEnd/>
          </a:ln>
          <a:effectLst/>
        </p:spPr>
        <p:txBody>
          <a:bodyPr>
            <a:spAutoFit/>
          </a:bodyPr>
          <a:lstStyle/>
          <a:p>
            <a:pPr>
              <a:defRPr/>
            </a:pPr>
            <a:r>
              <a:rPr lang="en-US" sz="1600" b="1" dirty="0">
                <a:solidFill>
                  <a:srgbClr val="000000"/>
                </a:solidFill>
                <a:effectLst>
                  <a:outerShdw blurRad="38100" dist="38100" dir="2700000" algn="tl">
                    <a:srgbClr val="FFFFFF"/>
                  </a:outerShdw>
                </a:effectLst>
              </a:rPr>
              <a:t>long </a:t>
            </a:r>
            <a:r>
              <a:rPr lang="en-US" sz="1600" b="1" dirty="0" err="1">
                <a:solidFill>
                  <a:srgbClr val="000000"/>
                </a:solidFill>
                <a:effectLst>
                  <a:outerShdw blurRad="38100" dist="38100" dir="2700000" algn="tl">
                    <a:srgbClr val="FFFFFF"/>
                  </a:outerShdw>
                </a:effectLst>
              </a:rPr>
              <a:t>lSecondsSinceMidnight</a:t>
            </a:r>
            <a:r>
              <a:rPr lang="en-US" sz="1600" b="1" dirty="0">
                <a:solidFill>
                  <a:srgbClr val="000000"/>
                </a:solidFill>
                <a:effectLst>
                  <a:outerShdw blurRad="38100" dist="38100" dir="2700000" algn="tl">
                    <a:srgbClr val="FFFFFF"/>
                  </a:outerShdw>
                </a:effectLst>
              </a:rPr>
              <a:t>(void) </a:t>
            </a:r>
          </a:p>
          <a:p>
            <a:pPr>
              <a:defRPr/>
            </a:pPr>
            <a:r>
              <a:rPr lang="en-US" sz="1600" b="1" dirty="0">
                <a:solidFill>
                  <a:srgbClr val="000000"/>
                </a:solidFill>
                <a:effectLst>
                  <a:outerShdw blurRad="38100" dist="38100" dir="2700000" algn="tl">
                    <a:srgbClr val="FFFFFF"/>
                  </a:outerShdw>
                </a:effectLst>
              </a:rPr>
              <a:t>{</a:t>
            </a:r>
          </a:p>
          <a:p>
            <a:pPr>
              <a:defRPr/>
            </a:pPr>
            <a:r>
              <a:rPr lang="en-US" sz="1600" b="1" dirty="0">
                <a:solidFill>
                  <a:srgbClr val="000000"/>
                </a:solidFill>
                <a:effectLst>
                  <a:outerShdw blurRad="38100" dist="38100" dir="2700000" algn="tl">
                    <a:srgbClr val="FFFFFF"/>
                  </a:outerShdw>
                </a:effectLst>
              </a:rPr>
              <a:t>   long </a:t>
            </a:r>
            <a:r>
              <a:rPr lang="en-US" sz="1600" b="1" dirty="0" err="1">
                <a:solidFill>
                  <a:srgbClr val="000000"/>
                </a:solidFill>
                <a:effectLst>
                  <a:outerShdw blurRad="38100" dist="38100" dir="2700000" algn="tl">
                    <a:srgbClr val="FFFFFF"/>
                  </a:outerShdw>
                </a:effectLst>
              </a:rPr>
              <a:t>lRetVal</a:t>
            </a:r>
            <a:r>
              <a:rPr lang="en-US" sz="1600" b="1" dirty="0">
                <a:solidFill>
                  <a:srgbClr val="000000"/>
                </a:solidFill>
                <a:effectLst>
                  <a:outerShdw blurRad="38100" dist="38100" dir="2700000" algn="tl">
                    <a:srgbClr val="FFFFFF"/>
                  </a:outerShdw>
                </a:effectLst>
              </a:rPr>
              <a:t>;</a:t>
            </a:r>
          </a:p>
          <a:p>
            <a:pPr>
              <a:defRPr/>
            </a:pPr>
            <a:r>
              <a:rPr lang="en-US" sz="1600" b="1" dirty="0">
                <a:solidFill>
                  <a:srgbClr val="000000"/>
                </a:solidFill>
                <a:effectLst>
                  <a:outerShdw blurRad="38100" dist="38100" dir="2700000" algn="tl">
                    <a:srgbClr val="FFFFFF"/>
                  </a:outerShdw>
                </a:effectLst>
              </a:rPr>
              <a:t>   </a:t>
            </a:r>
            <a:r>
              <a:rPr lang="en-US" sz="1600" b="1" dirty="0" err="1">
                <a:solidFill>
                  <a:srgbClr val="000000"/>
                </a:solidFill>
                <a:effectLst>
                  <a:outerShdw blurRad="38100" dist="38100" dir="2700000" algn="tl">
                    <a:srgbClr val="FFFFFF"/>
                  </a:outerShdw>
                </a:effectLst>
              </a:rPr>
              <a:t>disableInterrupts</a:t>
            </a:r>
            <a:r>
              <a:rPr lang="en-US" sz="1600" b="1" dirty="0">
                <a:solidFill>
                  <a:srgbClr val="000000"/>
                </a:solidFill>
                <a:effectLst>
                  <a:outerShdw blurRad="38100" dist="38100" dir="2700000" algn="tl">
                    <a:srgbClr val="FFFFFF"/>
                  </a:outerShdw>
                </a:effectLst>
              </a:rPr>
              <a:t> ();</a:t>
            </a:r>
          </a:p>
          <a:p>
            <a:pPr>
              <a:defRPr/>
            </a:pPr>
            <a:r>
              <a:rPr lang="en-US" sz="1600" b="1" dirty="0">
                <a:solidFill>
                  <a:srgbClr val="000000"/>
                </a:solidFill>
                <a:effectLst>
                  <a:outerShdw blurRad="38100" dist="38100" dir="2700000" algn="tl">
                    <a:srgbClr val="FFFFFF"/>
                  </a:outerShdw>
                </a:effectLst>
              </a:rPr>
              <a:t>   </a:t>
            </a:r>
            <a:r>
              <a:rPr lang="en-US" sz="1600" b="1" dirty="0" err="1">
                <a:solidFill>
                  <a:srgbClr val="000000"/>
                </a:solidFill>
                <a:effectLst>
                  <a:outerShdw blurRad="38100" dist="38100" dir="2700000" algn="tl">
                    <a:srgbClr val="FFFFFF"/>
                  </a:outerShdw>
                </a:effectLst>
              </a:rPr>
              <a:t>lRetVal</a:t>
            </a:r>
            <a:r>
              <a:rPr lang="en-US" sz="1600" b="1" dirty="0">
                <a:solidFill>
                  <a:srgbClr val="000000"/>
                </a:solidFill>
                <a:effectLst>
                  <a:outerShdw blurRad="38100" dist="38100" dir="2700000" algn="tl">
                    <a:srgbClr val="FFFFFF"/>
                  </a:outerShdw>
                </a:effectLst>
              </a:rPr>
              <a:t> = (((</a:t>
            </a:r>
            <a:r>
              <a:rPr lang="en-US" sz="1600" b="1" dirty="0" err="1">
                <a:solidFill>
                  <a:srgbClr val="000000"/>
                </a:solidFill>
                <a:effectLst>
                  <a:outerShdw blurRad="38100" dist="38100" dir="2700000" algn="tl">
                    <a:srgbClr val="FFFFFF"/>
                  </a:outerShdw>
                </a:effectLst>
              </a:rPr>
              <a:t>iHours</a:t>
            </a:r>
            <a:r>
              <a:rPr lang="en-US" sz="1600" b="1" dirty="0">
                <a:solidFill>
                  <a:srgbClr val="000000"/>
                </a:solidFill>
                <a:effectLst>
                  <a:outerShdw blurRad="38100" dist="38100" dir="2700000" algn="tl">
                    <a:srgbClr val="FFFFFF"/>
                  </a:outerShdw>
                </a:effectLst>
              </a:rPr>
              <a:t> * 60) + </a:t>
            </a:r>
            <a:r>
              <a:rPr lang="en-US" sz="1600" b="1" dirty="0" err="1">
                <a:solidFill>
                  <a:srgbClr val="000000"/>
                </a:solidFill>
                <a:effectLst>
                  <a:outerShdw blurRad="38100" dist="38100" dir="2700000" algn="tl">
                    <a:srgbClr val="FFFFFF"/>
                  </a:outerShdw>
                </a:effectLst>
              </a:rPr>
              <a:t>iMinutes</a:t>
            </a:r>
            <a:r>
              <a:rPr lang="en-US" sz="1600" b="1" dirty="0">
                <a:solidFill>
                  <a:srgbClr val="000000"/>
                </a:solidFill>
                <a:effectLst>
                  <a:outerShdw blurRad="38100" dist="38100" dir="2700000" algn="tl">
                    <a:srgbClr val="FFFFFF"/>
                  </a:outerShdw>
                </a:effectLst>
              </a:rPr>
              <a:t>) * 60) + </a:t>
            </a:r>
            <a:r>
              <a:rPr lang="en-US" sz="1600" b="1" dirty="0" err="1">
                <a:solidFill>
                  <a:srgbClr val="000000"/>
                </a:solidFill>
                <a:effectLst>
                  <a:outerShdw blurRad="38100" dist="38100" dir="2700000" algn="tl">
                    <a:srgbClr val="FFFFFF"/>
                  </a:outerShdw>
                </a:effectLst>
              </a:rPr>
              <a:t>iSeconds</a:t>
            </a:r>
            <a:r>
              <a:rPr lang="en-US" sz="1600" b="1" dirty="0">
                <a:solidFill>
                  <a:srgbClr val="000000"/>
                </a:solidFill>
                <a:effectLst>
                  <a:outerShdw blurRad="38100" dist="38100" dir="2700000" algn="tl">
                    <a:srgbClr val="FFFFFF"/>
                  </a:outerShdw>
                </a:effectLst>
              </a:rPr>
              <a:t>;</a:t>
            </a:r>
          </a:p>
          <a:p>
            <a:pPr>
              <a:defRPr/>
            </a:pPr>
            <a:r>
              <a:rPr lang="en-US" sz="1600" b="1" dirty="0">
                <a:solidFill>
                  <a:srgbClr val="000000"/>
                </a:solidFill>
                <a:effectLst>
                  <a:outerShdw blurRad="38100" dist="38100" dir="2700000" algn="tl">
                    <a:srgbClr val="FFFFFF"/>
                  </a:outerShdw>
                </a:effectLst>
              </a:rPr>
              <a:t>   </a:t>
            </a:r>
            <a:r>
              <a:rPr lang="en-US" sz="1600" b="1" dirty="0" err="1">
                <a:solidFill>
                  <a:srgbClr val="000000"/>
                </a:solidFill>
                <a:effectLst>
                  <a:outerShdw blurRad="38100" dist="38100" dir="2700000" algn="tl">
                    <a:srgbClr val="FFFFFF"/>
                  </a:outerShdw>
                </a:effectLst>
              </a:rPr>
              <a:t>enableInterrupts</a:t>
            </a:r>
            <a:r>
              <a:rPr lang="en-US" sz="1600" b="1" dirty="0">
                <a:solidFill>
                  <a:srgbClr val="000000"/>
                </a:solidFill>
                <a:effectLst>
                  <a:outerShdw blurRad="38100" dist="38100" dir="2700000" algn="tl">
                    <a:srgbClr val="FFFFFF"/>
                  </a:outerShdw>
                </a:effectLst>
              </a:rPr>
              <a:t> ();</a:t>
            </a:r>
          </a:p>
          <a:p>
            <a:pPr>
              <a:defRPr/>
            </a:pPr>
            <a:r>
              <a:rPr lang="en-US" sz="1600" b="1" dirty="0">
                <a:solidFill>
                  <a:srgbClr val="000000"/>
                </a:solidFill>
                <a:effectLst>
                  <a:outerShdw blurRad="38100" dist="38100" dir="2700000" algn="tl">
                    <a:srgbClr val="FFFFFF"/>
                  </a:outerShdw>
                </a:effectLst>
              </a:rPr>
              <a:t>   Return </a:t>
            </a:r>
            <a:r>
              <a:rPr lang="en-US" sz="1600" b="1" dirty="0" err="1">
                <a:solidFill>
                  <a:srgbClr val="000000"/>
                </a:solidFill>
                <a:effectLst>
                  <a:outerShdw blurRad="38100" dist="38100" dir="2700000" algn="tl">
                    <a:srgbClr val="FFFFFF"/>
                  </a:outerShdw>
                </a:effectLst>
              </a:rPr>
              <a:t>lRetVal</a:t>
            </a:r>
            <a:r>
              <a:rPr lang="en-US" sz="1600" b="1" dirty="0">
                <a:solidFill>
                  <a:srgbClr val="000000"/>
                </a:solidFill>
                <a:effectLst>
                  <a:outerShdw blurRad="38100" dist="38100" dir="2700000" algn="tl">
                    <a:srgbClr val="FFFFFF"/>
                  </a:outerShdw>
                </a:effectLst>
              </a:rPr>
              <a:t>;</a:t>
            </a:r>
          </a:p>
          <a:p>
            <a:pPr>
              <a:defRPr/>
            </a:pPr>
            <a:r>
              <a:rPr lang="en-US" sz="1600" b="1" dirty="0">
                <a:solidFill>
                  <a:srgbClr val="000000"/>
                </a:solidFill>
                <a:effectLst>
                  <a:outerShdw blurRad="38100" dist="38100" dir="2700000" algn="tl">
                    <a:srgbClr val="FFFFFF"/>
                  </a:outerShdw>
                </a:effectLst>
              </a:rPr>
              <a:t>}</a:t>
            </a:r>
            <a:endParaRPr lang="en-US" sz="1200" dirty="0">
              <a:solidFill>
                <a:srgbClr val="000000"/>
              </a:solidFill>
            </a:endParaRPr>
          </a:p>
        </p:txBody>
      </p:sp>
      <p:sp>
        <p:nvSpPr>
          <p:cNvPr id="32773" name="Line 5"/>
          <p:cNvSpPr>
            <a:spLocks noChangeShapeType="1"/>
          </p:cNvSpPr>
          <p:nvPr/>
        </p:nvSpPr>
        <p:spPr bwMode="auto">
          <a:xfrm flipH="1">
            <a:off x="4495800" y="4800600"/>
            <a:ext cx="914400" cy="1066800"/>
          </a:xfrm>
          <a:prstGeom prst="line">
            <a:avLst/>
          </a:prstGeom>
          <a:noFill/>
          <a:ln w="38100">
            <a:solidFill>
              <a:schemeClr val="tx1"/>
            </a:solidFill>
            <a:round/>
            <a:headEnd/>
            <a:tailEnd type="triangle" w="med" len="med"/>
          </a:ln>
        </p:spPr>
        <p:txBody>
          <a:bodyPr/>
          <a:lstStyle/>
          <a:p>
            <a:endParaRPr lang="en-US"/>
          </a:p>
        </p:txBody>
      </p:sp>
      <p:sp>
        <p:nvSpPr>
          <p:cNvPr id="524294" name="Rectangle 6"/>
          <p:cNvSpPr>
            <a:spLocks noChangeArrowheads="1"/>
          </p:cNvSpPr>
          <p:nvPr/>
        </p:nvSpPr>
        <p:spPr bwMode="auto">
          <a:xfrm>
            <a:off x="6019800" y="5334000"/>
            <a:ext cx="2571750" cy="641350"/>
          </a:xfrm>
          <a:prstGeom prst="rect">
            <a:avLst/>
          </a:prstGeom>
          <a:noFill/>
          <a:ln w="9525">
            <a:noFill/>
            <a:miter lim="800000"/>
            <a:headEnd/>
            <a:tailEnd/>
          </a:ln>
        </p:spPr>
        <p:txBody>
          <a:bodyPr>
            <a:spAutoFit/>
          </a:bodyPr>
          <a:lstStyle/>
          <a:p>
            <a:r>
              <a:rPr lang="en-US"/>
              <a:t>What can go wrong with this solution?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24294"/>
                                        </p:tgtEl>
                                        <p:attrNameLst>
                                          <p:attrName>style.visibility</p:attrName>
                                        </p:attrNameLst>
                                      </p:cBhvr>
                                      <p:to>
                                        <p:strVal val="visible"/>
                                      </p:to>
                                    </p:set>
                                    <p:animEffect transition="in" filter="strips(downLeft)">
                                      <p:cBhvr>
                                        <p:cTn id="7" dur="500"/>
                                        <p:tgtEl>
                                          <p:spTgt spid="524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819400" y="228600"/>
            <a:ext cx="5791200" cy="1371600"/>
          </a:xfrm>
        </p:spPr>
        <p:txBody>
          <a:bodyPr/>
          <a:lstStyle/>
          <a:p>
            <a:r>
              <a:rPr lang="en-US" sz="3200" smtClean="0"/>
              <a:t>One Solution</a:t>
            </a:r>
          </a:p>
        </p:txBody>
      </p:sp>
      <p:sp>
        <p:nvSpPr>
          <p:cNvPr id="33795" name="Rectangle 3"/>
          <p:cNvSpPr>
            <a:spLocks noGrp="1" noChangeArrowheads="1"/>
          </p:cNvSpPr>
          <p:nvPr>
            <p:ph type="body" idx="1"/>
          </p:nvPr>
        </p:nvSpPr>
        <p:spPr>
          <a:xfrm>
            <a:off x="152400" y="1524000"/>
            <a:ext cx="4648200" cy="5105400"/>
          </a:xfrm>
          <a:noFill/>
        </p:spPr>
        <p:txBody>
          <a:bodyPr/>
          <a:lstStyle/>
          <a:p>
            <a:pPr>
              <a:lnSpc>
                <a:spcPct val="80000"/>
              </a:lnSpc>
              <a:buFont typeface="Wingdings" pitchFamily="2" charset="2"/>
              <a:buNone/>
            </a:pPr>
            <a:r>
              <a:rPr lang="en-US" sz="1400" b="1" smtClean="0"/>
              <a:t>static int iSeconds, iMinutes, iHours;</a:t>
            </a:r>
          </a:p>
          <a:p>
            <a:pPr>
              <a:lnSpc>
                <a:spcPct val="80000"/>
              </a:lnSpc>
              <a:buFont typeface="Wingdings" pitchFamily="2" charset="2"/>
              <a:buNone/>
            </a:pPr>
            <a:r>
              <a:rPr lang="en-US" sz="1400" b="1" smtClean="0"/>
              <a:t>void interrupt vUpdateTime (void)</a:t>
            </a:r>
          </a:p>
          <a:p>
            <a:pPr>
              <a:lnSpc>
                <a:spcPct val="80000"/>
              </a:lnSpc>
              <a:buFont typeface="Wingdings" pitchFamily="2" charset="2"/>
              <a:buNone/>
            </a:pPr>
            <a:r>
              <a:rPr lang="en-US" sz="1400" b="1" smtClean="0"/>
              <a:t>{</a:t>
            </a:r>
          </a:p>
          <a:p>
            <a:pPr>
              <a:lnSpc>
                <a:spcPct val="80000"/>
              </a:lnSpc>
              <a:buFont typeface="Wingdings" pitchFamily="2" charset="2"/>
              <a:buNone/>
            </a:pPr>
            <a:r>
              <a:rPr lang="en-US" sz="1400" b="1" smtClean="0"/>
              <a:t>	++iSeconds;</a:t>
            </a:r>
          </a:p>
          <a:p>
            <a:pPr>
              <a:lnSpc>
                <a:spcPct val="80000"/>
              </a:lnSpc>
              <a:buFont typeface="Wingdings" pitchFamily="2" charset="2"/>
              <a:buNone/>
            </a:pPr>
            <a:r>
              <a:rPr lang="en-US" sz="1400" b="1" smtClean="0"/>
              <a:t>	if (iSeconds &gt;= 60)</a:t>
            </a:r>
          </a:p>
          <a:p>
            <a:pPr>
              <a:lnSpc>
                <a:spcPct val="80000"/>
              </a:lnSpc>
              <a:buFont typeface="Wingdings" pitchFamily="2" charset="2"/>
              <a:buNone/>
            </a:pPr>
            <a:r>
              <a:rPr lang="en-US" sz="1400" b="1" smtClean="0"/>
              <a:t>	{</a:t>
            </a:r>
          </a:p>
          <a:p>
            <a:pPr>
              <a:lnSpc>
                <a:spcPct val="80000"/>
              </a:lnSpc>
              <a:buFont typeface="Wingdings" pitchFamily="2" charset="2"/>
              <a:buNone/>
            </a:pPr>
            <a:r>
              <a:rPr lang="en-US" sz="1400" b="1" smtClean="0"/>
              <a:t>		iSeconds = 0;</a:t>
            </a:r>
          </a:p>
          <a:p>
            <a:pPr>
              <a:lnSpc>
                <a:spcPct val="80000"/>
              </a:lnSpc>
              <a:buFont typeface="Wingdings" pitchFamily="2" charset="2"/>
              <a:buNone/>
            </a:pPr>
            <a:r>
              <a:rPr lang="en-US" sz="1400" b="1" smtClean="0"/>
              <a:t>		++iMinutes;</a:t>
            </a:r>
          </a:p>
          <a:p>
            <a:pPr>
              <a:lnSpc>
                <a:spcPct val="80000"/>
              </a:lnSpc>
              <a:buFont typeface="Wingdings" pitchFamily="2" charset="2"/>
              <a:buNone/>
            </a:pPr>
            <a:r>
              <a:rPr lang="en-US" sz="1400" b="1" smtClean="0"/>
              <a:t>		if (iMinutes &gt;= 60)</a:t>
            </a:r>
          </a:p>
          <a:p>
            <a:pPr>
              <a:lnSpc>
                <a:spcPct val="80000"/>
              </a:lnSpc>
              <a:buFont typeface="Wingdings" pitchFamily="2" charset="2"/>
              <a:buNone/>
            </a:pPr>
            <a:r>
              <a:rPr lang="en-US" sz="1400" b="1" smtClean="0"/>
              <a:t>		{</a:t>
            </a:r>
          </a:p>
          <a:p>
            <a:pPr>
              <a:lnSpc>
                <a:spcPct val="80000"/>
              </a:lnSpc>
              <a:buFont typeface="Wingdings" pitchFamily="2" charset="2"/>
              <a:buNone/>
            </a:pPr>
            <a:r>
              <a:rPr lang="en-US" sz="1400" b="1" smtClean="0"/>
              <a:t>			iMinutes = 0;</a:t>
            </a:r>
          </a:p>
          <a:p>
            <a:pPr>
              <a:lnSpc>
                <a:spcPct val="80000"/>
              </a:lnSpc>
              <a:buFont typeface="Wingdings" pitchFamily="2" charset="2"/>
              <a:buNone/>
            </a:pPr>
            <a:r>
              <a:rPr lang="en-US" sz="1400" b="1" smtClean="0"/>
              <a:t>			++iHours;</a:t>
            </a:r>
          </a:p>
          <a:p>
            <a:pPr>
              <a:lnSpc>
                <a:spcPct val="80000"/>
              </a:lnSpc>
              <a:buFont typeface="Wingdings" pitchFamily="2" charset="2"/>
              <a:buNone/>
            </a:pPr>
            <a:r>
              <a:rPr lang="en-US" sz="1400" b="1" smtClean="0"/>
              <a:t>			if (iHours &gt;= 24)</a:t>
            </a:r>
          </a:p>
          <a:p>
            <a:pPr>
              <a:lnSpc>
                <a:spcPct val="80000"/>
              </a:lnSpc>
              <a:buFont typeface="Wingdings" pitchFamily="2" charset="2"/>
              <a:buNone/>
            </a:pPr>
            <a:r>
              <a:rPr lang="en-US" sz="1400" b="1" smtClean="0"/>
              <a:t>				iHours = 0;</a:t>
            </a:r>
          </a:p>
          <a:p>
            <a:pPr>
              <a:lnSpc>
                <a:spcPct val="80000"/>
              </a:lnSpc>
              <a:buFont typeface="Wingdings" pitchFamily="2" charset="2"/>
              <a:buNone/>
            </a:pPr>
            <a:r>
              <a:rPr lang="en-US" sz="1400" b="1" smtClean="0"/>
              <a:t>		}</a:t>
            </a:r>
          </a:p>
          <a:p>
            <a:pPr>
              <a:lnSpc>
                <a:spcPct val="80000"/>
              </a:lnSpc>
              <a:buFont typeface="Wingdings" pitchFamily="2" charset="2"/>
              <a:buNone/>
            </a:pPr>
            <a:r>
              <a:rPr lang="en-US" sz="1400" b="1" smtClean="0"/>
              <a:t>	}</a:t>
            </a:r>
          </a:p>
          <a:p>
            <a:pPr>
              <a:lnSpc>
                <a:spcPct val="80000"/>
              </a:lnSpc>
              <a:buFont typeface="Wingdings" pitchFamily="2" charset="2"/>
              <a:buNone/>
            </a:pPr>
            <a:r>
              <a:rPr lang="en-US" sz="1400" b="1" smtClean="0"/>
              <a:t>	!! Do whatever needs to be done to the HW </a:t>
            </a:r>
          </a:p>
          <a:p>
            <a:pPr>
              <a:lnSpc>
                <a:spcPct val="80000"/>
              </a:lnSpc>
              <a:buFont typeface="Wingdings" pitchFamily="2" charset="2"/>
              <a:buNone/>
            </a:pPr>
            <a:r>
              <a:rPr lang="en-US" sz="1400" b="1" smtClean="0"/>
              <a:t>}</a:t>
            </a:r>
          </a:p>
          <a:p>
            <a:pPr>
              <a:lnSpc>
                <a:spcPct val="80000"/>
              </a:lnSpc>
              <a:buFont typeface="Wingdings" pitchFamily="2" charset="2"/>
              <a:buNone/>
            </a:pPr>
            <a:endParaRPr lang="en-US" sz="1400" smtClean="0"/>
          </a:p>
        </p:txBody>
      </p:sp>
      <p:sp>
        <p:nvSpPr>
          <p:cNvPr id="7" name="Rectangle 3"/>
          <p:cNvSpPr txBox="1">
            <a:spLocks noChangeArrowheads="1"/>
          </p:cNvSpPr>
          <p:nvPr/>
        </p:nvSpPr>
        <p:spPr bwMode="auto">
          <a:xfrm>
            <a:off x="4572000" y="1524000"/>
            <a:ext cx="4648200" cy="5105400"/>
          </a:xfrm>
          <a:prstGeom prst="rect">
            <a:avLst/>
          </a:prstGeom>
          <a:noFill/>
          <a:ln w="9525">
            <a:noFill/>
            <a:miter lim="800000"/>
            <a:headEnd/>
            <a:tailEnd/>
          </a:ln>
        </p:spPr>
        <p:txBody>
          <a:bodyPr/>
          <a:lstStyle/>
          <a:p>
            <a:pPr marL="342900" indent="-342900">
              <a:lnSpc>
                <a:spcPct val="80000"/>
              </a:lnSpc>
              <a:spcBef>
                <a:spcPct val="20000"/>
              </a:spcBef>
              <a:buClr>
                <a:schemeClr val="accent1"/>
              </a:buClr>
              <a:buFont typeface="Wingdings" pitchFamily="2" charset="2"/>
              <a:buNone/>
              <a:defRPr/>
            </a:pPr>
            <a:r>
              <a:rPr lang="en-US" sz="1400" kern="0" dirty="0">
                <a:latin typeface="+mn-lt"/>
              </a:rPr>
              <a:t>long </a:t>
            </a:r>
            <a:r>
              <a:rPr lang="en-US" sz="1400" kern="0" dirty="0" err="1">
                <a:latin typeface="+mn-lt"/>
              </a:rPr>
              <a:t>lSecondsSinceMidnight</a:t>
            </a:r>
            <a:r>
              <a:rPr lang="en-US" sz="1400" kern="0" dirty="0">
                <a:latin typeface="+mn-lt"/>
              </a:rPr>
              <a:t>(void) </a:t>
            </a:r>
          </a:p>
          <a:p>
            <a:pPr marL="342900" indent="-342900">
              <a:lnSpc>
                <a:spcPct val="80000"/>
              </a:lnSpc>
              <a:spcBef>
                <a:spcPct val="20000"/>
              </a:spcBef>
              <a:buClr>
                <a:schemeClr val="accent1"/>
              </a:buClr>
              <a:buFont typeface="Wingdings" pitchFamily="2" charset="2"/>
              <a:buNone/>
              <a:defRPr/>
            </a:pPr>
            <a:r>
              <a:rPr lang="en-US" sz="1400" kern="0" dirty="0">
                <a:latin typeface="+mn-lt"/>
              </a:rPr>
              <a:t>{</a:t>
            </a:r>
          </a:p>
          <a:p>
            <a:pPr marL="342900" indent="-342900">
              <a:spcBef>
                <a:spcPct val="20000"/>
              </a:spcBef>
              <a:buClr>
                <a:schemeClr val="accent1"/>
              </a:buClr>
              <a:buFont typeface="Galliard BT" pitchFamily="18" charset="0"/>
              <a:buNone/>
              <a:defRPr/>
            </a:pPr>
            <a:r>
              <a:rPr lang="en-US" sz="1400" kern="0" dirty="0">
                <a:latin typeface="+mn-lt"/>
              </a:rPr>
              <a:t>	long </a:t>
            </a:r>
            <a:r>
              <a:rPr lang="en-US" sz="1400" kern="0" dirty="0" err="1">
                <a:latin typeface="+mn-lt"/>
              </a:rPr>
              <a:t>lRetVal</a:t>
            </a:r>
            <a:r>
              <a:rPr lang="en-US" sz="1400" kern="0" dirty="0">
                <a:latin typeface="+mn-lt"/>
              </a:rPr>
              <a:t>;</a:t>
            </a:r>
          </a:p>
          <a:p>
            <a:pPr marL="342900" indent="-342900">
              <a:spcBef>
                <a:spcPct val="20000"/>
              </a:spcBef>
              <a:buClr>
                <a:schemeClr val="accent1"/>
              </a:buClr>
              <a:buFont typeface="Galliard BT" pitchFamily="18" charset="0"/>
              <a:buNone/>
              <a:defRPr/>
            </a:pPr>
            <a:r>
              <a:rPr lang="en-US" sz="1400" kern="0" dirty="0">
                <a:latin typeface="+mn-lt"/>
              </a:rPr>
              <a:t>	</a:t>
            </a:r>
            <a:r>
              <a:rPr lang="en-US" sz="1400" kern="0" dirty="0" err="1">
                <a:latin typeface="+mn-lt"/>
              </a:rPr>
              <a:t>disableInterrupts</a:t>
            </a:r>
            <a:r>
              <a:rPr lang="en-US" sz="1400" kern="0" dirty="0">
                <a:latin typeface="+mn-lt"/>
              </a:rPr>
              <a:t> ();</a:t>
            </a:r>
          </a:p>
          <a:p>
            <a:pPr marL="342900" indent="-342900">
              <a:spcBef>
                <a:spcPct val="20000"/>
              </a:spcBef>
              <a:buClr>
                <a:schemeClr val="accent1"/>
              </a:buClr>
              <a:buFont typeface="Galliard BT" pitchFamily="18" charset="0"/>
              <a:buNone/>
              <a:defRPr/>
            </a:pPr>
            <a:r>
              <a:rPr lang="en-US" sz="1400" kern="0" dirty="0">
                <a:latin typeface="+mn-lt"/>
              </a:rPr>
              <a:t>	</a:t>
            </a:r>
            <a:r>
              <a:rPr lang="en-US" sz="1400" kern="0" dirty="0" err="1">
                <a:latin typeface="+mn-lt"/>
              </a:rPr>
              <a:t>lRetVal</a:t>
            </a:r>
            <a:r>
              <a:rPr lang="en-US" sz="1400" kern="0" dirty="0">
                <a:latin typeface="+mn-lt"/>
              </a:rPr>
              <a:t> = (((</a:t>
            </a:r>
            <a:r>
              <a:rPr lang="en-US" sz="1400" kern="0" dirty="0" err="1">
                <a:latin typeface="+mn-lt"/>
              </a:rPr>
              <a:t>iHours</a:t>
            </a:r>
            <a:r>
              <a:rPr lang="en-US" sz="1400" kern="0" dirty="0">
                <a:latin typeface="+mn-lt"/>
              </a:rPr>
              <a:t>*60)+</a:t>
            </a:r>
            <a:r>
              <a:rPr lang="en-US" sz="1400" kern="0" dirty="0" err="1">
                <a:latin typeface="+mn-lt"/>
              </a:rPr>
              <a:t>iMinutes</a:t>
            </a:r>
            <a:r>
              <a:rPr lang="en-US" sz="1400" kern="0" dirty="0">
                <a:latin typeface="+mn-lt"/>
              </a:rPr>
              <a:t>)*60)+</a:t>
            </a:r>
            <a:r>
              <a:rPr lang="en-US" sz="1400" kern="0" dirty="0" err="1">
                <a:latin typeface="+mn-lt"/>
              </a:rPr>
              <a:t>iSeconds</a:t>
            </a:r>
            <a:r>
              <a:rPr lang="en-US" sz="1400" kern="0" dirty="0">
                <a:latin typeface="+mn-lt"/>
              </a:rPr>
              <a:t>;</a:t>
            </a:r>
          </a:p>
          <a:p>
            <a:pPr marL="342900" indent="-342900">
              <a:spcBef>
                <a:spcPct val="20000"/>
              </a:spcBef>
              <a:buClr>
                <a:schemeClr val="accent1"/>
              </a:buClr>
              <a:buFont typeface="Galliard BT" pitchFamily="18" charset="0"/>
              <a:buNone/>
              <a:defRPr/>
            </a:pPr>
            <a:r>
              <a:rPr lang="en-US" sz="1400" kern="0" dirty="0">
                <a:latin typeface="+mn-lt"/>
              </a:rPr>
              <a:t>	</a:t>
            </a:r>
            <a:r>
              <a:rPr lang="en-US" sz="1400" kern="0" dirty="0" err="1">
                <a:latin typeface="+mn-lt"/>
              </a:rPr>
              <a:t>enableInterrupts</a:t>
            </a:r>
            <a:r>
              <a:rPr lang="en-US" sz="1400" kern="0" dirty="0">
                <a:latin typeface="+mn-lt"/>
              </a:rPr>
              <a:t> ();</a:t>
            </a:r>
          </a:p>
          <a:p>
            <a:pPr marL="342900" indent="-342900">
              <a:spcBef>
                <a:spcPct val="20000"/>
              </a:spcBef>
              <a:buClr>
                <a:schemeClr val="accent1"/>
              </a:buClr>
              <a:buFont typeface="Galliard BT" pitchFamily="18" charset="0"/>
              <a:buNone/>
              <a:defRPr/>
            </a:pPr>
            <a:r>
              <a:rPr lang="en-US" sz="1400" kern="0" dirty="0">
                <a:latin typeface="+mn-lt"/>
              </a:rPr>
              <a:t>	Return </a:t>
            </a:r>
            <a:r>
              <a:rPr lang="en-US" sz="1400" kern="0" dirty="0" err="1">
                <a:latin typeface="+mn-lt"/>
              </a:rPr>
              <a:t>lRetVal</a:t>
            </a:r>
            <a:r>
              <a:rPr lang="en-US" sz="1400" kern="0" dirty="0">
                <a:latin typeface="+mn-lt"/>
              </a:rPr>
              <a:t>;</a:t>
            </a:r>
          </a:p>
          <a:p>
            <a:pPr marL="342900" indent="-342900">
              <a:spcBef>
                <a:spcPct val="20000"/>
              </a:spcBef>
              <a:buClr>
                <a:schemeClr val="accent1"/>
              </a:buClr>
              <a:buFont typeface="Galliard BT" pitchFamily="18" charset="0"/>
              <a:buNone/>
              <a:defRPr/>
            </a:pPr>
            <a:r>
              <a:rPr lang="en-US" sz="1400" kern="0" dirty="0">
                <a:latin typeface="+mn-lt"/>
              </a:rPr>
              <a:t>}</a:t>
            </a:r>
          </a:p>
          <a:p>
            <a:pPr marL="342900" indent="-342900">
              <a:spcBef>
                <a:spcPct val="20000"/>
              </a:spcBef>
              <a:buClr>
                <a:schemeClr val="accent1"/>
              </a:buClr>
              <a:buFont typeface="Galliard BT" pitchFamily="18" charset="0"/>
              <a:buNone/>
              <a:defRPr/>
            </a:pPr>
            <a:endParaRPr lang="en-US" sz="1400" kern="0" dirty="0">
              <a:latin typeface="+mn-lt"/>
            </a:endParaRPr>
          </a:p>
          <a:p>
            <a:pPr marL="342900" indent="-342900">
              <a:lnSpc>
                <a:spcPct val="80000"/>
              </a:lnSpc>
              <a:spcBef>
                <a:spcPct val="20000"/>
              </a:spcBef>
              <a:buClr>
                <a:schemeClr val="accent1"/>
              </a:buClr>
              <a:defRPr/>
            </a:pPr>
            <a:r>
              <a:rPr lang="en-US" sz="1400" kern="0" dirty="0">
                <a:latin typeface="+mn-lt"/>
              </a:rPr>
              <a:t>void main (void) {</a:t>
            </a:r>
          </a:p>
          <a:p>
            <a:pPr marL="342900" indent="-342900">
              <a:spcBef>
                <a:spcPct val="20000"/>
              </a:spcBef>
              <a:buClr>
                <a:schemeClr val="accent1"/>
              </a:buClr>
              <a:defRPr/>
            </a:pPr>
            <a:r>
              <a:rPr lang="en-US" sz="1400" kern="0" dirty="0">
                <a:latin typeface="+mn-lt"/>
              </a:rPr>
              <a:t>	while (TRUE){</a:t>
            </a:r>
          </a:p>
          <a:p>
            <a:pPr marL="342900" indent="-342900">
              <a:spcBef>
                <a:spcPct val="20000"/>
              </a:spcBef>
              <a:buClr>
                <a:schemeClr val="accent1"/>
              </a:buClr>
              <a:defRPr/>
            </a:pPr>
            <a:r>
              <a:rPr lang="en-US" sz="1400" kern="0" dirty="0">
                <a:latin typeface="+mn-lt"/>
              </a:rPr>
              <a:t>		:</a:t>
            </a:r>
          </a:p>
          <a:p>
            <a:pPr marL="342900" indent="-342900">
              <a:spcBef>
                <a:spcPct val="20000"/>
              </a:spcBef>
              <a:buClr>
                <a:schemeClr val="accent1"/>
              </a:buClr>
              <a:defRPr/>
            </a:pPr>
            <a:r>
              <a:rPr lang="en-US" sz="1400" kern="0" dirty="0">
                <a:latin typeface="+mn-lt"/>
              </a:rPr>
              <a:t>		:</a:t>
            </a:r>
          </a:p>
          <a:p>
            <a:pPr marL="342900" indent="-342900">
              <a:spcBef>
                <a:spcPct val="20000"/>
              </a:spcBef>
              <a:buClr>
                <a:schemeClr val="accent1"/>
              </a:buClr>
              <a:defRPr/>
            </a:pPr>
            <a:r>
              <a:rPr lang="en-US" sz="1400" kern="0" dirty="0">
                <a:latin typeface="+mn-lt"/>
              </a:rPr>
              <a:t>		</a:t>
            </a:r>
            <a:r>
              <a:rPr lang="en-US" sz="1400" kern="0" dirty="0" err="1">
                <a:latin typeface="+mn-lt"/>
              </a:rPr>
              <a:t>disableInterrupts</a:t>
            </a:r>
            <a:r>
              <a:rPr lang="en-US" sz="1400" kern="0" dirty="0">
                <a:latin typeface="+mn-lt"/>
              </a:rPr>
              <a:t> ();</a:t>
            </a:r>
          </a:p>
          <a:p>
            <a:pPr marL="342900" indent="-342900">
              <a:spcBef>
                <a:spcPct val="20000"/>
              </a:spcBef>
              <a:buClr>
                <a:schemeClr val="accent1"/>
              </a:buClr>
              <a:defRPr/>
            </a:pPr>
            <a:r>
              <a:rPr lang="en-US" sz="1400" kern="0" dirty="0">
                <a:latin typeface="+mn-lt"/>
              </a:rPr>
              <a:t>		:</a:t>
            </a:r>
          </a:p>
          <a:p>
            <a:pPr marL="342900" indent="-342900">
              <a:spcBef>
                <a:spcPct val="20000"/>
              </a:spcBef>
              <a:buClr>
                <a:schemeClr val="accent1"/>
              </a:buClr>
              <a:defRPr/>
            </a:pPr>
            <a:r>
              <a:rPr lang="en-US" sz="1400" kern="0" dirty="0">
                <a:latin typeface="+mn-lt"/>
              </a:rPr>
              <a:t>		time = </a:t>
            </a:r>
            <a:r>
              <a:rPr lang="en-US" sz="1400" kern="0" dirty="0" err="1">
                <a:latin typeface="+mn-lt"/>
              </a:rPr>
              <a:t>lSecondsSinceMidnight</a:t>
            </a:r>
            <a:r>
              <a:rPr lang="en-US" sz="1400" kern="0" dirty="0">
                <a:latin typeface="+mn-lt"/>
              </a:rPr>
              <a:t>();</a:t>
            </a:r>
          </a:p>
          <a:p>
            <a:pPr marL="342900" indent="-342900">
              <a:spcBef>
                <a:spcPct val="20000"/>
              </a:spcBef>
              <a:buClr>
                <a:schemeClr val="accent1"/>
              </a:buClr>
              <a:defRPr/>
            </a:pPr>
            <a:r>
              <a:rPr lang="en-US" sz="1400" kern="0" dirty="0">
                <a:latin typeface="+mn-lt"/>
              </a:rPr>
              <a:t>		:</a:t>
            </a:r>
          </a:p>
          <a:p>
            <a:pPr marL="342900" indent="-342900">
              <a:spcBef>
                <a:spcPct val="20000"/>
              </a:spcBef>
              <a:buClr>
                <a:schemeClr val="accent1"/>
              </a:buClr>
              <a:defRPr/>
            </a:pPr>
            <a:r>
              <a:rPr lang="en-US" sz="1400" kern="0" dirty="0">
                <a:latin typeface="+mn-lt"/>
              </a:rPr>
              <a:t>		</a:t>
            </a:r>
            <a:r>
              <a:rPr lang="en-US" sz="1400" kern="0" dirty="0" err="1">
                <a:latin typeface="+mn-lt"/>
              </a:rPr>
              <a:t>enableInterrupts</a:t>
            </a:r>
            <a:r>
              <a:rPr lang="en-US" sz="1400" kern="0" dirty="0">
                <a:latin typeface="+mn-lt"/>
              </a:rPr>
              <a:t> ();</a:t>
            </a:r>
          </a:p>
          <a:p>
            <a:pPr marL="342900" indent="-342900">
              <a:spcBef>
                <a:spcPct val="20000"/>
              </a:spcBef>
              <a:buClr>
                <a:schemeClr val="accent1"/>
              </a:buClr>
              <a:defRPr/>
            </a:pPr>
            <a:r>
              <a:rPr lang="en-US" sz="1400" kern="0" dirty="0">
                <a:latin typeface="+mn-lt"/>
              </a:rPr>
              <a:t>		:</a:t>
            </a:r>
          </a:p>
          <a:p>
            <a:pPr marL="342900" indent="-342900">
              <a:spcBef>
                <a:spcPct val="20000"/>
              </a:spcBef>
              <a:buClr>
                <a:schemeClr val="accent1"/>
              </a:buClr>
              <a:defRPr/>
            </a:pPr>
            <a:r>
              <a:rPr lang="en-US" sz="1400" kern="0" dirty="0">
                <a:latin typeface="+mn-lt"/>
              </a:rPr>
              <a:t>	}</a:t>
            </a:r>
          </a:p>
          <a:p>
            <a:pPr marL="342900" indent="-342900">
              <a:spcBef>
                <a:spcPct val="20000"/>
              </a:spcBef>
              <a:buClr>
                <a:schemeClr val="accent1"/>
              </a:buClr>
              <a:defRPr/>
            </a:pPr>
            <a:r>
              <a:rPr lang="en-US" sz="1400" kern="0" dirty="0">
                <a:latin typeface="+mn-lt"/>
              </a:rPr>
              <a:t>}</a:t>
            </a:r>
          </a:p>
          <a:p>
            <a:pPr marL="342900" indent="-342900">
              <a:spcBef>
                <a:spcPct val="20000"/>
              </a:spcBef>
              <a:buClr>
                <a:schemeClr val="accent1"/>
              </a:buClr>
              <a:buFont typeface="Galliard BT" pitchFamily="18" charset="0"/>
              <a:buNone/>
              <a:defRPr/>
            </a:pPr>
            <a:endParaRPr lang="en-US" sz="1400" kern="0" dirty="0">
              <a:latin typeface="+mn-lt"/>
            </a:endParaRPr>
          </a:p>
        </p:txBody>
      </p:sp>
      <p:sp>
        <p:nvSpPr>
          <p:cNvPr id="33797" name="TextBox 7"/>
          <p:cNvSpPr txBox="1">
            <a:spLocks noChangeArrowheads="1"/>
          </p:cNvSpPr>
          <p:nvPr/>
        </p:nvSpPr>
        <p:spPr bwMode="auto">
          <a:xfrm>
            <a:off x="1143000" y="5867400"/>
            <a:ext cx="2438400" cy="369888"/>
          </a:xfrm>
          <a:prstGeom prst="rect">
            <a:avLst/>
          </a:prstGeom>
          <a:noFill/>
          <a:ln w="9525">
            <a:noFill/>
            <a:miter lim="800000"/>
            <a:headEnd/>
            <a:tailEnd/>
          </a:ln>
        </p:spPr>
        <p:txBody>
          <a:bodyPr>
            <a:spAutoFit/>
          </a:bodyPr>
          <a:lstStyle/>
          <a:p>
            <a:r>
              <a:rPr lang="en-US"/>
              <a:t>What is wrong here?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743200" y="228600"/>
            <a:ext cx="5943600" cy="1371600"/>
          </a:xfrm>
        </p:spPr>
        <p:txBody>
          <a:bodyPr/>
          <a:lstStyle/>
          <a:p>
            <a:r>
              <a:rPr lang="en-US" sz="3200" smtClean="0"/>
              <a:t>Subtle Point</a:t>
            </a:r>
          </a:p>
        </p:txBody>
      </p:sp>
      <p:sp>
        <p:nvSpPr>
          <p:cNvPr id="525315" name="Rectangle 3"/>
          <p:cNvSpPr>
            <a:spLocks noGrp="1" noChangeArrowheads="1"/>
          </p:cNvSpPr>
          <p:nvPr>
            <p:ph type="body" idx="1"/>
          </p:nvPr>
        </p:nvSpPr>
        <p:spPr>
          <a:xfrm>
            <a:off x="457200" y="1828800"/>
            <a:ext cx="8229600" cy="3886200"/>
          </a:xfrm>
        </p:spPr>
        <p:txBody>
          <a:bodyPr/>
          <a:lstStyle/>
          <a:p>
            <a:r>
              <a:rPr lang="en-US" smtClean="0"/>
              <a:t>What if the subroutine is called from inside a critical region of another part of the program?</a:t>
            </a:r>
          </a:p>
          <a:p>
            <a:pPr lvl="1"/>
            <a:r>
              <a:rPr lang="en-US" smtClean="0"/>
              <a:t>interrupts will be re-enabled</a:t>
            </a:r>
          </a:p>
          <a:p>
            <a:pPr lvl="1"/>
            <a:r>
              <a:rPr lang="en-US" smtClean="0"/>
              <a:t>not what you want at that point</a:t>
            </a:r>
          </a:p>
          <a:p>
            <a:r>
              <a:rPr lang="en-US" smtClean="0"/>
              <a:t>How could you fix this?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25315">
                                            <p:txEl>
                                              <p:pRg st="1" end="1"/>
                                            </p:txEl>
                                          </p:spTgt>
                                        </p:tgtEl>
                                        <p:attrNameLst>
                                          <p:attrName>style.visibility</p:attrName>
                                        </p:attrNameLst>
                                      </p:cBhvr>
                                      <p:to>
                                        <p:strVal val="visible"/>
                                      </p:to>
                                    </p:set>
                                    <p:animEffect transition="in" filter="strips(downLeft)">
                                      <p:cBhvr>
                                        <p:cTn id="7" dur="500"/>
                                        <p:tgtEl>
                                          <p:spTgt spid="525315">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525315">
                                            <p:txEl>
                                              <p:pRg st="2" end="2"/>
                                            </p:txEl>
                                          </p:spTgt>
                                        </p:tgtEl>
                                        <p:attrNameLst>
                                          <p:attrName>style.visibility</p:attrName>
                                        </p:attrNameLst>
                                      </p:cBhvr>
                                      <p:to>
                                        <p:strVal val="visible"/>
                                      </p:to>
                                    </p:set>
                                    <p:animEffect transition="in" filter="strips(downLeft)">
                                      <p:cBhvr>
                                        <p:cTn id="10" dur="500"/>
                                        <p:tgtEl>
                                          <p:spTgt spid="52531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525315">
                                            <p:txEl>
                                              <p:pRg st="3" end="3"/>
                                            </p:txEl>
                                          </p:spTgt>
                                        </p:tgtEl>
                                        <p:attrNameLst>
                                          <p:attrName>style.visibility</p:attrName>
                                        </p:attrNameLst>
                                      </p:cBhvr>
                                      <p:to>
                                        <p:strVal val="visible"/>
                                      </p:to>
                                    </p:set>
                                    <p:animEffect transition="in" filter="strips(downLeft)">
                                      <p:cBhvr>
                                        <p:cTn id="15" dur="500"/>
                                        <p:tgtEl>
                                          <p:spTgt spid="525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819400" y="384175"/>
            <a:ext cx="5867400" cy="1139825"/>
          </a:xfrm>
        </p:spPr>
        <p:txBody>
          <a:bodyPr/>
          <a:lstStyle/>
          <a:p>
            <a:r>
              <a:rPr lang="en-US" sz="3200" smtClean="0"/>
              <a:t>Another Approach</a:t>
            </a:r>
          </a:p>
        </p:txBody>
      </p:sp>
      <p:sp>
        <p:nvSpPr>
          <p:cNvPr id="35843" name="Rectangle 3"/>
          <p:cNvSpPr>
            <a:spLocks noGrp="1" noChangeArrowheads="1"/>
          </p:cNvSpPr>
          <p:nvPr>
            <p:ph type="body" idx="1"/>
          </p:nvPr>
        </p:nvSpPr>
        <p:spPr>
          <a:xfrm>
            <a:off x="457200" y="1524000"/>
            <a:ext cx="8229600" cy="5410200"/>
          </a:xfrm>
        </p:spPr>
        <p:txBody>
          <a:bodyPr/>
          <a:lstStyle/>
          <a:p>
            <a:pPr>
              <a:lnSpc>
                <a:spcPct val="80000"/>
              </a:lnSpc>
              <a:buFont typeface="Wingdings" pitchFamily="2" charset="2"/>
              <a:buNone/>
            </a:pPr>
            <a:r>
              <a:rPr lang="en-US" sz="1600" b="1" smtClean="0"/>
              <a:t>static long int secondsToday;</a:t>
            </a:r>
          </a:p>
          <a:p>
            <a:pPr>
              <a:lnSpc>
                <a:spcPct val="80000"/>
              </a:lnSpc>
              <a:buFont typeface="Wingdings" pitchFamily="2" charset="2"/>
              <a:buNone/>
            </a:pPr>
            <a:endParaRPr lang="en-US" sz="1600" b="1" smtClean="0"/>
          </a:p>
          <a:p>
            <a:pPr>
              <a:lnSpc>
                <a:spcPct val="80000"/>
              </a:lnSpc>
              <a:buFont typeface="Wingdings" pitchFamily="2" charset="2"/>
              <a:buNone/>
            </a:pPr>
            <a:r>
              <a:rPr lang="en-US" sz="1600" b="1" smtClean="0"/>
              <a:t>void interrupt updateTime (void)</a:t>
            </a:r>
          </a:p>
          <a:p>
            <a:pPr>
              <a:lnSpc>
                <a:spcPct val="80000"/>
              </a:lnSpc>
              <a:buFont typeface="Wingdings" pitchFamily="2" charset="2"/>
              <a:buNone/>
            </a:pPr>
            <a:r>
              <a:rPr lang="en-US" sz="1600" b="1" smtClean="0"/>
              <a:t>{</a:t>
            </a:r>
          </a:p>
          <a:p>
            <a:pPr>
              <a:lnSpc>
                <a:spcPct val="80000"/>
              </a:lnSpc>
              <a:buFont typeface="Wingdings" pitchFamily="2" charset="2"/>
              <a:buNone/>
            </a:pPr>
            <a:r>
              <a:rPr lang="en-US" sz="1600" b="1" smtClean="0"/>
              <a:t>     ...</a:t>
            </a:r>
          </a:p>
          <a:p>
            <a:pPr>
              <a:lnSpc>
                <a:spcPct val="80000"/>
              </a:lnSpc>
              <a:buFont typeface="Wingdings" pitchFamily="2" charset="2"/>
              <a:buNone/>
            </a:pPr>
            <a:r>
              <a:rPr lang="en-US" sz="1600" b="1" smtClean="0"/>
              <a:t>     ++secondsToday;</a:t>
            </a:r>
          </a:p>
          <a:p>
            <a:pPr>
              <a:lnSpc>
                <a:spcPct val="80000"/>
              </a:lnSpc>
              <a:buFont typeface="Wingdings" pitchFamily="2" charset="2"/>
              <a:buNone/>
            </a:pPr>
            <a:r>
              <a:rPr lang="en-US" sz="1600" b="1" smtClean="0"/>
              <a:t>     if (secondsToday == 60 * 60 * 24)</a:t>
            </a:r>
          </a:p>
          <a:p>
            <a:pPr>
              <a:lnSpc>
                <a:spcPct val="80000"/>
              </a:lnSpc>
              <a:buFont typeface="Wingdings" pitchFamily="2" charset="2"/>
              <a:buNone/>
            </a:pPr>
            <a:r>
              <a:rPr lang="en-US" sz="1600" b="1" smtClean="0"/>
              <a:t>     secondsToday = 0L;</a:t>
            </a:r>
          </a:p>
          <a:p>
            <a:pPr>
              <a:lnSpc>
                <a:spcPct val="80000"/>
              </a:lnSpc>
              <a:buFont typeface="Wingdings" pitchFamily="2" charset="2"/>
              <a:buNone/>
            </a:pPr>
            <a:r>
              <a:rPr lang="en-US" sz="1600" b="1" smtClean="0"/>
              <a:t>     ...</a:t>
            </a:r>
          </a:p>
          <a:p>
            <a:pPr>
              <a:lnSpc>
                <a:spcPct val="80000"/>
              </a:lnSpc>
              <a:buFont typeface="Wingdings" pitchFamily="2" charset="2"/>
              <a:buNone/>
            </a:pPr>
            <a:r>
              <a:rPr lang="en-US" sz="1600" b="1" smtClean="0"/>
              <a:t>}</a:t>
            </a:r>
          </a:p>
          <a:p>
            <a:pPr>
              <a:lnSpc>
                <a:spcPct val="80000"/>
              </a:lnSpc>
              <a:buFont typeface="Wingdings" pitchFamily="2" charset="2"/>
              <a:buNone/>
            </a:pPr>
            <a:endParaRPr lang="en-US" sz="1600" b="1" smtClean="0"/>
          </a:p>
          <a:p>
            <a:pPr>
              <a:lnSpc>
                <a:spcPct val="80000"/>
              </a:lnSpc>
              <a:buFont typeface="Wingdings" pitchFamily="2" charset="2"/>
              <a:buNone/>
            </a:pPr>
            <a:r>
              <a:rPr lang="en-US" sz="1600" b="1" smtClean="0"/>
              <a:t>int main (void)</a:t>
            </a:r>
          </a:p>
          <a:p>
            <a:pPr>
              <a:lnSpc>
                <a:spcPct val="80000"/>
              </a:lnSpc>
              <a:buFont typeface="Wingdings" pitchFamily="2" charset="2"/>
              <a:buNone/>
            </a:pPr>
            <a:r>
              <a:rPr lang="en-US" sz="1600" b="1" smtClean="0"/>
              <a:t>{</a:t>
            </a:r>
          </a:p>
          <a:p>
            <a:pPr>
              <a:lnSpc>
                <a:spcPct val="80000"/>
              </a:lnSpc>
              <a:buFont typeface="Wingdings" pitchFamily="2" charset="2"/>
              <a:buNone/>
            </a:pPr>
            <a:r>
              <a:rPr lang="en-US" sz="1600" b="1" smtClean="0"/>
              <a:t>	long value;</a:t>
            </a:r>
          </a:p>
          <a:p>
            <a:pPr>
              <a:lnSpc>
                <a:spcPct val="80000"/>
              </a:lnSpc>
              <a:buFont typeface="Wingdings" pitchFamily="2" charset="2"/>
              <a:buNone/>
            </a:pPr>
            <a:r>
              <a:rPr lang="en-US" sz="1600" b="1" smtClean="0"/>
              <a:t>     	value = secondsToday;</a:t>
            </a:r>
          </a:p>
          <a:p>
            <a:pPr>
              <a:lnSpc>
                <a:spcPct val="80000"/>
              </a:lnSpc>
              <a:buFont typeface="Wingdings" pitchFamily="2" charset="2"/>
              <a:buNone/>
            </a:pPr>
            <a:r>
              <a:rPr lang="en-US" sz="1600" b="1" smtClean="0"/>
              <a:t>		:</a:t>
            </a:r>
          </a:p>
          <a:p>
            <a:pPr>
              <a:lnSpc>
                <a:spcPct val="80000"/>
              </a:lnSpc>
              <a:buFont typeface="Wingdings" pitchFamily="2" charset="2"/>
              <a:buNone/>
            </a:pPr>
            <a:r>
              <a:rPr lang="en-US" sz="1600" b="1" smtClean="0"/>
              <a:t>		:</a:t>
            </a:r>
          </a:p>
          <a:p>
            <a:pPr>
              <a:lnSpc>
                <a:spcPct val="80000"/>
              </a:lnSpc>
              <a:buFont typeface="Wingdings" pitchFamily="2" charset="2"/>
              <a:buNone/>
            </a:pPr>
            <a:r>
              <a:rPr lang="en-US" sz="1600" b="1" smtClean="0"/>
              <a:t>	display (secondsToday);</a:t>
            </a:r>
          </a:p>
          <a:p>
            <a:pPr>
              <a:lnSpc>
                <a:spcPct val="80000"/>
              </a:lnSpc>
              <a:buFont typeface="Wingdings" pitchFamily="2" charset="2"/>
              <a:buNone/>
            </a:pPr>
            <a:r>
              <a:rPr lang="en-US" sz="1600" b="1" smtClean="0"/>
              <a:t>		:</a:t>
            </a:r>
          </a:p>
          <a:p>
            <a:pPr>
              <a:lnSpc>
                <a:spcPct val="80000"/>
              </a:lnSpc>
              <a:buFont typeface="Wingdings" pitchFamily="2" charset="2"/>
              <a:buNone/>
            </a:pPr>
            <a:r>
              <a:rPr lang="en-US" sz="1600" b="1" smtClean="0"/>
              <a:t>		:</a:t>
            </a:r>
          </a:p>
          <a:p>
            <a:pPr>
              <a:lnSpc>
                <a:spcPct val="80000"/>
              </a:lnSpc>
              <a:buFont typeface="Wingdings" pitchFamily="2" charset="2"/>
              <a:buNone/>
            </a:pPr>
            <a:r>
              <a:rPr lang="en-US" sz="1600" b="1" smtClean="0"/>
              <a:t>}</a:t>
            </a:r>
          </a:p>
        </p:txBody>
      </p:sp>
      <p:sp>
        <p:nvSpPr>
          <p:cNvPr id="532484" name="Rectangle 4"/>
          <p:cNvSpPr>
            <a:spLocks noChangeArrowheads="1"/>
          </p:cNvSpPr>
          <p:nvPr/>
        </p:nvSpPr>
        <p:spPr bwMode="auto">
          <a:xfrm>
            <a:off x="5073650" y="2514600"/>
            <a:ext cx="2622550" cy="1187450"/>
          </a:xfrm>
          <a:prstGeom prst="rect">
            <a:avLst/>
          </a:prstGeom>
          <a:noFill/>
          <a:ln w="9525">
            <a:noFill/>
            <a:miter lim="800000"/>
            <a:headEnd/>
            <a:tailEnd/>
          </a:ln>
        </p:spPr>
        <p:txBody>
          <a:bodyPr>
            <a:spAutoFit/>
          </a:bodyPr>
          <a:lstStyle/>
          <a:p>
            <a:r>
              <a:rPr lang="en-US" sz="2400"/>
              <a:t>Is there any problem with this main loop?</a:t>
            </a:r>
          </a:p>
        </p:txBody>
      </p:sp>
      <p:sp>
        <p:nvSpPr>
          <p:cNvPr id="532485" name="Rectangle 5"/>
          <p:cNvSpPr>
            <a:spLocks noChangeArrowheads="1"/>
          </p:cNvSpPr>
          <p:nvPr/>
        </p:nvSpPr>
        <p:spPr bwMode="auto">
          <a:xfrm>
            <a:off x="5105400" y="3886200"/>
            <a:ext cx="3810000" cy="2554288"/>
          </a:xfrm>
          <a:prstGeom prst="rect">
            <a:avLst/>
          </a:prstGeom>
          <a:noFill/>
          <a:ln w="9525">
            <a:noFill/>
            <a:miter lim="800000"/>
            <a:headEnd/>
            <a:tailEnd/>
          </a:ln>
        </p:spPr>
        <p:txBody>
          <a:bodyPr>
            <a:spAutoFit/>
          </a:bodyPr>
          <a:lstStyle/>
          <a:p>
            <a:r>
              <a:rPr lang="en-US" sz="2000"/>
              <a:t>For efficiency, the variable secondsToday will be saved in a register when it is assigned to value.  It will not re-read the memory location in the call to display().  The register value will be passed to the display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32484"/>
                                        </p:tgtEl>
                                        <p:attrNameLst>
                                          <p:attrName>style.visibility</p:attrName>
                                        </p:attrNameLst>
                                      </p:cBhvr>
                                      <p:to>
                                        <p:strVal val="visible"/>
                                      </p:to>
                                    </p:set>
                                    <p:animEffect transition="in" filter="strips(downLeft)">
                                      <p:cBhvr>
                                        <p:cTn id="7" dur="500"/>
                                        <p:tgtEl>
                                          <p:spTgt spid="53248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32485"/>
                                        </p:tgtEl>
                                        <p:attrNameLst>
                                          <p:attrName>style.visibility</p:attrName>
                                        </p:attrNameLst>
                                      </p:cBhvr>
                                      <p:to>
                                        <p:strVal val="visible"/>
                                      </p:to>
                                    </p:set>
                                    <p:animEffect transition="in" filter="strips(downLeft)">
                                      <p:cBhvr>
                                        <p:cTn id="12" dur="500"/>
                                        <p:tgtEl>
                                          <p:spTgt spid="532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4" grpId="0"/>
      <p:bldP spid="53248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819400" y="228600"/>
            <a:ext cx="5867400" cy="1371600"/>
          </a:xfrm>
        </p:spPr>
        <p:txBody>
          <a:bodyPr/>
          <a:lstStyle/>
          <a:p>
            <a:r>
              <a:rPr lang="en-US" sz="3200" smtClean="0"/>
              <a:t>Another Approach Discussion</a:t>
            </a:r>
          </a:p>
        </p:txBody>
      </p:sp>
      <p:sp>
        <p:nvSpPr>
          <p:cNvPr id="527363" name="Rectangle 3"/>
          <p:cNvSpPr>
            <a:spLocks noGrp="1" noChangeArrowheads="1"/>
          </p:cNvSpPr>
          <p:nvPr>
            <p:ph type="body" idx="1"/>
          </p:nvPr>
        </p:nvSpPr>
        <p:spPr>
          <a:xfrm>
            <a:off x="457200" y="1600200"/>
            <a:ext cx="8229600" cy="4724400"/>
          </a:xfrm>
        </p:spPr>
        <p:txBody>
          <a:bodyPr/>
          <a:lstStyle/>
          <a:p>
            <a:pPr>
              <a:lnSpc>
                <a:spcPct val="90000"/>
              </a:lnSpc>
            </a:pPr>
            <a:r>
              <a:rPr lang="en-US" sz="2400" smtClean="0"/>
              <a:t>Problem: a good (optimizing) compiler is smart enough to only read memory once, and keep the value in a register</a:t>
            </a:r>
          </a:p>
          <a:p>
            <a:pPr lvl="1">
              <a:lnSpc>
                <a:spcPct val="90000"/>
              </a:lnSpc>
            </a:pPr>
            <a:r>
              <a:rPr lang="en-US" sz="2000" smtClean="0"/>
              <a:t>Justification: no intervening write took place between the two reads, so value in register still okay.</a:t>
            </a:r>
          </a:p>
          <a:p>
            <a:pPr>
              <a:lnSpc>
                <a:spcPct val="90000"/>
              </a:lnSpc>
            </a:pPr>
            <a:r>
              <a:rPr lang="en-US" sz="2400" smtClean="0"/>
              <a:t>What is the solution?</a:t>
            </a:r>
          </a:p>
          <a:p>
            <a:pPr lvl="1">
              <a:lnSpc>
                <a:spcPct val="90000"/>
              </a:lnSpc>
            </a:pPr>
            <a:r>
              <a:rPr lang="en-US" sz="2000" smtClean="0"/>
              <a:t>Solution: use </a:t>
            </a:r>
            <a:r>
              <a:rPr lang="en-US" sz="2000" b="1" smtClean="0"/>
              <a:t>“volatile” </a:t>
            </a:r>
            <a:r>
              <a:rPr lang="en-US" sz="2000" smtClean="0"/>
              <a:t>keyword to inform the compiler that special handling is required.</a:t>
            </a:r>
          </a:p>
          <a:p>
            <a:pPr lvl="1">
              <a:lnSpc>
                <a:spcPct val="90000"/>
              </a:lnSpc>
            </a:pPr>
            <a:r>
              <a:rPr lang="en-US" sz="2000" smtClean="0"/>
              <a:t>Forces compiler to read memory every time the variable is accessed and not to make “obvious” optimization.</a:t>
            </a:r>
          </a:p>
          <a:p>
            <a:pPr lvl="1">
              <a:lnSpc>
                <a:spcPct val="90000"/>
              </a:lnSpc>
            </a:pPr>
            <a:r>
              <a:rPr lang="en-US" sz="2000" smtClean="0"/>
              <a:t>“Volatile” says variable is subject to change from something the compiler is not aware of.</a:t>
            </a:r>
          </a:p>
          <a:p>
            <a:pPr lvl="1">
              <a:lnSpc>
                <a:spcPct val="90000"/>
              </a:lnSpc>
            </a:pPr>
            <a:endParaRPr lang="en-US" sz="2000" smtClean="0"/>
          </a:p>
          <a:p>
            <a:pPr lvl="1">
              <a:lnSpc>
                <a:spcPct val="90000"/>
              </a:lnSpc>
              <a:buFont typeface="Wingdings" pitchFamily="2" charset="2"/>
              <a:buNone/>
            </a:pPr>
            <a:r>
              <a:rPr lang="en-US" sz="2000" b="1" smtClean="0"/>
              <a:t>			static </a:t>
            </a:r>
            <a:r>
              <a:rPr lang="en-US" sz="2000" b="1" smtClean="0">
                <a:solidFill>
                  <a:srgbClr val="00E80B"/>
                </a:solidFill>
              </a:rPr>
              <a:t>volatile</a:t>
            </a:r>
            <a:r>
              <a:rPr lang="en-US" sz="2000" b="1" smtClean="0"/>
              <a:t> long int iSecondsToday;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27363">
                                            <p:txEl>
                                              <p:pRg st="3" end="3"/>
                                            </p:txEl>
                                          </p:spTgt>
                                        </p:tgtEl>
                                        <p:attrNameLst>
                                          <p:attrName>style.visibility</p:attrName>
                                        </p:attrNameLst>
                                      </p:cBhvr>
                                      <p:to>
                                        <p:strVal val="visible"/>
                                      </p:to>
                                    </p:set>
                                    <p:animEffect transition="in" filter="box(in)">
                                      <p:cBhvr>
                                        <p:cTn id="7" dur="500"/>
                                        <p:tgtEl>
                                          <p:spTgt spid="52736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27363">
                                            <p:txEl>
                                              <p:pRg st="4" end="4"/>
                                            </p:txEl>
                                          </p:spTgt>
                                        </p:tgtEl>
                                        <p:attrNameLst>
                                          <p:attrName>style.visibility</p:attrName>
                                        </p:attrNameLst>
                                      </p:cBhvr>
                                      <p:to>
                                        <p:strVal val="visible"/>
                                      </p:to>
                                    </p:set>
                                    <p:animEffect transition="in" filter="box(in)">
                                      <p:cBhvr>
                                        <p:cTn id="10" dur="500"/>
                                        <p:tgtEl>
                                          <p:spTgt spid="52736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27363">
                                            <p:txEl>
                                              <p:pRg st="5" end="5"/>
                                            </p:txEl>
                                          </p:spTgt>
                                        </p:tgtEl>
                                        <p:attrNameLst>
                                          <p:attrName>style.visibility</p:attrName>
                                        </p:attrNameLst>
                                      </p:cBhvr>
                                      <p:to>
                                        <p:strVal val="visible"/>
                                      </p:to>
                                    </p:set>
                                    <p:animEffect transition="in" filter="box(in)">
                                      <p:cBhvr>
                                        <p:cTn id="13" dur="500"/>
                                        <p:tgtEl>
                                          <p:spTgt spid="527363">
                                            <p:txEl>
                                              <p:pRg st="5" end="5"/>
                                            </p:txEl>
                                          </p:spTgt>
                                        </p:tgtEl>
                                      </p:cBhvr>
                                    </p:animEffect>
                                  </p:childTnLst>
                                </p:cTn>
                              </p:par>
                              <p:par>
                                <p:cTn id="14" presetID="2" presetClass="entr" presetSubtype="4" fill="hold" nodeType="withEffect">
                                  <p:stCondLst>
                                    <p:cond delay="0"/>
                                  </p:stCondLst>
                                  <p:childTnLst>
                                    <p:set>
                                      <p:cBhvr>
                                        <p:cTn id="15" dur="1" fill="hold">
                                          <p:stCondLst>
                                            <p:cond delay="0"/>
                                          </p:stCondLst>
                                        </p:cTn>
                                        <p:tgtEl>
                                          <p:spTgt spid="527363">
                                            <p:txEl>
                                              <p:pRg st="7" end="7"/>
                                            </p:txEl>
                                          </p:spTgt>
                                        </p:tgtEl>
                                        <p:attrNameLst>
                                          <p:attrName>style.visibility</p:attrName>
                                        </p:attrNameLst>
                                      </p:cBhvr>
                                      <p:to>
                                        <p:strVal val="visible"/>
                                      </p:to>
                                    </p:set>
                                    <p:anim calcmode="lin" valueType="num">
                                      <p:cBhvr additive="base">
                                        <p:cTn id="16" dur="500" fill="hold"/>
                                        <p:tgtEl>
                                          <p:spTgt spid="527363">
                                            <p:txEl>
                                              <p:pRg st="7" end="7"/>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2736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Blackfin Interrupt Model</a:t>
            </a:r>
          </a:p>
        </p:txBody>
      </p:sp>
      <p:sp>
        <p:nvSpPr>
          <p:cNvPr id="37891" name="Rectangle 3"/>
          <p:cNvSpPr>
            <a:spLocks noGrp="1" noChangeArrowheads="1"/>
          </p:cNvSpPr>
          <p:nvPr>
            <p:ph type="body" idx="1"/>
          </p:nvPr>
        </p:nvSpPr>
        <p:spPr>
          <a:xfrm>
            <a:off x="457200" y="1752600"/>
            <a:ext cx="4876800" cy="3886200"/>
          </a:xfrm>
        </p:spPr>
        <p:txBody>
          <a:bodyPr/>
          <a:lstStyle/>
          <a:p>
            <a:pPr>
              <a:lnSpc>
                <a:spcPct val="80000"/>
              </a:lnSpc>
            </a:pPr>
            <a:r>
              <a:rPr lang="en-US" sz="2000" smtClean="0"/>
              <a:t>16 Core Event Classes</a:t>
            </a:r>
          </a:p>
          <a:p>
            <a:pPr lvl="1">
              <a:lnSpc>
                <a:spcPct val="80000"/>
              </a:lnSpc>
            </a:pPr>
            <a:r>
              <a:rPr lang="en-US" sz="1800" smtClean="0"/>
              <a:t>Emulation</a:t>
            </a:r>
          </a:p>
          <a:p>
            <a:pPr lvl="1">
              <a:lnSpc>
                <a:spcPct val="80000"/>
              </a:lnSpc>
            </a:pPr>
            <a:r>
              <a:rPr lang="en-US" sz="1800" smtClean="0"/>
              <a:t>Reset</a:t>
            </a:r>
          </a:p>
          <a:p>
            <a:pPr lvl="1">
              <a:lnSpc>
                <a:spcPct val="80000"/>
              </a:lnSpc>
            </a:pPr>
            <a:r>
              <a:rPr lang="en-US" sz="1800" smtClean="0"/>
              <a:t>NMI</a:t>
            </a:r>
          </a:p>
          <a:p>
            <a:pPr lvl="1">
              <a:lnSpc>
                <a:spcPct val="80000"/>
              </a:lnSpc>
            </a:pPr>
            <a:r>
              <a:rPr lang="en-US" sz="1800" smtClean="0"/>
              <a:t>Exception</a:t>
            </a:r>
          </a:p>
          <a:p>
            <a:pPr lvl="1">
              <a:lnSpc>
                <a:spcPct val="80000"/>
              </a:lnSpc>
            </a:pPr>
            <a:r>
              <a:rPr lang="en-US" sz="1800" smtClean="0"/>
              <a:t>Interrupts</a:t>
            </a:r>
          </a:p>
          <a:p>
            <a:pPr lvl="2">
              <a:lnSpc>
                <a:spcPct val="80000"/>
              </a:lnSpc>
            </a:pPr>
            <a:r>
              <a:rPr lang="en-US" sz="1400" smtClean="0"/>
              <a:t>Hardware Error</a:t>
            </a:r>
          </a:p>
          <a:p>
            <a:pPr lvl="2">
              <a:lnSpc>
                <a:spcPct val="80000"/>
              </a:lnSpc>
            </a:pPr>
            <a:r>
              <a:rPr lang="en-US" sz="1400" smtClean="0"/>
              <a:t>Core Timer</a:t>
            </a:r>
          </a:p>
          <a:p>
            <a:pPr lvl="2">
              <a:lnSpc>
                <a:spcPct val="80000"/>
              </a:lnSpc>
            </a:pPr>
            <a:r>
              <a:rPr lang="en-US" sz="1400" smtClean="0"/>
              <a:t>IVG7 – IVG15</a:t>
            </a:r>
          </a:p>
          <a:p>
            <a:pPr>
              <a:lnSpc>
                <a:spcPct val="80000"/>
              </a:lnSpc>
            </a:pPr>
            <a:r>
              <a:rPr lang="en-US" sz="2000" smtClean="0"/>
              <a:t>3 Registers are used to control and coordinate events</a:t>
            </a:r>
          </a:p>
          <a:p>
            <a:pPr lvl="1">
              <a:lnSpc>
                <a:spcPct val="80000"/>
              </a:lnSpc>
            </a:pPr>
            <a:r>
              <a:rPr lang="en-US" sz="1600" smtClean="0"/>
              <a:t>ILAT, IMASK, IPEND</a:t>
            </a:r>
          </a:p>
        </p:txBody>
      </p:sp>
      <p:pic>
        <p:nvPicPr>
          <p:cNvPr id="37892" name="Picture 4"/>
          <p:cNvPicPr>
            <a:picLocks noChangeAspect="1" noChangeArrowheads="1"/>
          </p:cNvPicPr>
          <p:nvPr/>
        </p:nvPicPr>
        <p:blipFill>
          <a:blip r:embed="rId2" cstate="print"/>
          <a:srcRect/>
          <a:stretch>
            <a:fillRect/>
          </a:stretch>
        </p:blipFill>
        <p:spPr bwMode="auto">
          <a:xfrm>
            <a:off x="5010150" y="1676400"/>
            <a:ext cx="3524250" cy="3448050"/>
          </a:xfrm>
          <a:prstGeom prst="rect">
            <a:avLst/>
          </a:prstGeom>
          <a:noFill/>
          <a:ln w="9525">
            <a:noFill/>
            <a:miter lim="800000"/>
            <a:headEnd/>
            <a:tailEnd/>
          </a:ln>
        </p:spPr>
      </p:pic>
      <p:sp>
        <p:nvSpPr>
          <p:cNvPr id="5" name="Rectangle 4"/>
          <p:cNvSpPr>
            <a:spLocks noChangeArrowheads="1"/>
          </p:cNvSpPr>
          <p:nvPr/>
        </p:nvSpPr>
        <p:spPr bwMode="auto">
          <a:xfrm>
            <a:off x="2667000" y="5602288"/>
            <a:ext cx="3886200" cy="646112"/>
          </a:xfrm>
          <a:prstGeom prst="rect">
            <a:avLst/>
          </a:prstGeom>
          <a:noFill/>
          <a:ln w="9525">
            <a:noFill/>
            <a:miter lim="800000"/>
            <a:headEnd/>
            <a:tailEnd/>
          </a:ln>
        </p:spPr>
        <p:txBody>
          <a:bodyPr>
            <a:spAutoFit/>
          </a:bodyPr>
          <a:lstStyle/>
          <a:p>
            <a:pPr>
              <a:defRPr/>
            </a:pPr>
            <a:r>
              <a:rPr lang="en-US" dirty="0">
                <a:latin typeface="+mn-lt"/>
              </a:rPr>
              <a:t>Description of Interrupt functionality is shown in chapter 4 of the HRM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IMASK Register</a:t>
            </a:r>
          </a:p>
        </p:txBody>
      </p:sp>
      <p:pic>
        <p:nvPicPr>
          <p:cNvPr id="38915" name="Picture 2"/>
          <p:cNvPicPr>
            <a:picLocks noChangeAspect="1" noChangeArrowheads="1"/>
          </p:cNvPicPr>
          <p:nvPr/>
        </p:nvPicPr>
        <p:blipFill>
          <a:blip r:embed="rId2" cstate="print"/>
          <a:srcRect/>
          <a:stretch>
            <a:fillRect/>
          </a:stretch>
        </p:blipFill>
        <p:spPr bwMode="auto">
          <a:xfrm>
            <a:off x="1295400" y="2057400"/>
            <a:ext cx="6319838" cy="2938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ILAT Register</a:t>
            </a:r>
          </a:p>
        </p:txBody>
      </p:sp>
      <p:pic>
        <p:nvPicPr>
          <p:cNvPr id="39939" name="Picture 2"/>
          <p:cNvPicPr>
            <a:picLocks noChangeAspect="1" noChangeArrowheads="1"/>
          </p:cNvPicPr>
          <p:nvPr/>
        </p:nvPicPr>
        <p:blipFill>
          <a:blip r:embed="rId2" cstate="print"/>
          <a:srcRect/>
          <a:stretch>
            <a:fillRect/>
          </a:stretch>
        </p:blipFill>
        <p:spPr bwMode="auto">
          <a:xfrm>
            <a:off x="1357313" y="2038350"/>
            <a:ext cx="6491287"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IPEND Register</a:t>
            </a:r>
          </a:p>
        </p:txBody>
      </p:sp>
      <p:pic>
        <p:nvPicPr>
          <p:cNvPr id="40963" name="Picture 2"/>
          <p:cNvPicPr>
            <a:picLocks noChangeAspect="1" noChangeArrowheads="1"/>
          </p:cNvPicPr>
          <p:nvPr/>
        </p:nvPicPr>
        <p:blipFill>
          <a:blip r:embed="rId2" cstate="print"/>
          <a:srcRect/>
          <a:stretch>
            <a:fillRect/>
          </a:stretch>
        </p:blipFill>
        <p:spPr bwMode="auto">
          <a:xfrm>
            <a:off x="1409700" y="1685925"/>
            <a:ext cx="6286500" cy="3952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3200" smtClean="0"/>
              <a:t>Classification of RT systems</a:t>
            </a:r>
          </a:p>
        </p:txBody>
      </p:sp>
      <p:sp>
        <p:nvSpPr>
          <p:cNvPr id="9219" name="Rectangle 3"/>
          <p:cNvSpPr>
            <a:spLocks noGrp="1" noChangeArrowheads="1"/>
          </p:cNvSpPr>
          <p:nvPr>
            <p:ph type="body" idx="1"/>
          </p:nvPr>
        </p:nvSpPr>
        <p:spPr/>
        <p:txBody>
          <a:bodyPr/>
          <a:lstStyle/>
          <a:p>
            <a:pPr>
              <a:buFont typeface="Wingdings" pitchFamily="2" charset="2"/>
              <a:buNone/>
            </a:pPr>
            <a:r>
              <a:rPr lang="en-US" smtClean="0"/>
              <a:t>Key question: how critical are the deadlines?</a:t>
            </a:r>
          </a:p>
          <a:p>
            <a:pPr lvl="1"/>
            <a:r>
              <a:rPr lang="en-US" smtClean="0"/>
              <a:t>Soft RT</a:t>
            </a:r>
          </a:p>
          <a:p>
            <a:pPr lvl="2"/>
            <a:r>
              <a:rPr lang="en-US" smtClean="0"/>
              <a:t>missing deadline causes performance degradation, but system is still functional</a:t>
            </a:r>
          </a:p>
          <a:p>
            <a:pPr lvl="1"/>
            <a:r>
              <a:rPr lang="en-US" smtClean="0"/>
              <a:t>Firm RT</a:t>
            </a:r>
          </a:p>
          <a:p>
            <a:pPr lvl="2"/>
            <a:r>
              <a:rPr lang="en-US" smtClean="0"/>
              <a:t>occasional deadline can be missed for a functional system</a:t>
            </a:r>
          </a:p>
          <a:p>
            <a:pPr lvl="1"/>
            <a:r>
              <a:rPr lang="en-US" smtClean="0"/>
              <a:t>Hard RT</a:t>
            </a:r>
          </a:p>
          <a:p>
            <a:pPr lvl="2"/>
            <a:r>
              <a:rPr lang="en-US" smtClean="0"/>
              <a:t>missing deadline causes system failure</a:t>
            </a:r>
          </a:p>
          <a:p>
            <a:r>
              <a:rPr lang="en-US" smtClean="0"/>
              <a:t>What would be some examples of these?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Blackfin 533 Interrupt Model</a:t>
            </a:r>
          </a:p>
        </p:txBody>
      </p:sp>
      <p:pic>
        <p:nvPicPr>
          <p:cNvPr id="41987" name="Picture 3"/>
          <p:cNvPicPr>
            <a:picLocks noChangeAspect="1" noChangeArrowheads="1"/>
          </p:cNvPicPr>
          <p:nvPr/>
        </p:nvPicPr>
        <p:blipFill>
          <a:blip r:embed="rId2" cstate="print"/>
          <a:srcRect/>
          <a:stretch>
            <a:fillRect/>
          </a:stretch>
        </p:blipFill>
        <p:spPr bwMode="auto">
          <a:xfrm>
            <a:off x="4610100" y="1609725"/>
            <a:ext cx="3543300" cy="4943475"/>
          </a:xfrm>
          <a:prstGeom prst="rect">
            <a:avLst/>
          </a:prstGeom>
          <a:noFill/>
          <a:ln w="9525">
            <a:noFill/>
            <a:miter lim="800000"/>
            <a:headEnd/>
            <a:tailEnd/>
          </a:ln>
        </p:spPr>
      </p:pic>
      <p:sp>
        <p:nvSpPr>
          <p:cNvPr id="7" name="Rectangle 3"/>
          <p:cNvSpPr txBox="1">
            <a:spLocks noChangeArrowheads="1"/>
          </p:cNvSpPr>
          <p:nvPr/>
        </p:nvSpPr>
        <p:spPr bwMode="auto">
          <a:xfrm>
            <a:off x="381000" y="1752600"/>
            <a:ext cx="3886200" cy="3886200"/>
          </a:xfrm>
          <a:prstGeom prst="rect">
            <a:avLst/>
          </a:prstGeom>
          <a:noFill/>
          <a:ln w="9525">
            <a:noFill/>
            <a:miter lim="800000"/>
            <a:headEnd/>
            <a:tailEnd/>
          </a:ln>
        </p:spPr>
        <p:txBody>
          <a:bodyPr/>
          <a:lstStyle/>
          <a:p>
            <a:pPr marL="342900" indent="-342900">
              <a:lnSpc>
                <a:spcPct val="80000"/>
              </a:lnSpc>
              <a:spcBef>
                <a:spcPct val="20000"/>
              </a:spcBef>
              <a:buClr>
                <a:schemeClr val="accent1"/>
              </a:buClr>
              <a:buFont typeface="Galliard BT" pitchFamily="18" charset="0"/>
              <a:buChar char="•"/>
              <a:defRPr/>
            </a:pPr>
            <a:r>
              <a:rPr lang="en-US" sz="2400" kern="0" dirty="0">
                <a:latin typeface="+mn-lt"/>
              </a:rPr>
              <a:t>Default Peripheral Interrupt Mapping</a:t>
            </a:r>
          </a:p>
          <a:p>
            <a:pPr marL="800100" lvl="1" indent="-342900">
              <a:lnSpc>
                <a:spcPct val="80000"/>
              </a:lnSpc>
              <a:spcBef>
                <a:spcPct val="20000"/>
              </a:spcBef>
              <a:buClr>
                <a:schemeClr val="accent1"/>
              </a:buClr>
              <a:buFont typeface="Galliard BT" pitchFamily="18" charset="0"/>
              <a:buChar char="•"/>
              <a:defRPr/>
            </a:pPr>
            <a:r>
              <a:rPr lang="en-US" kern="0" dirty="0">
                <a:latin typeface="+mn-lt"/>
              </a:rPr>
              <a:t>Multiple interrupt sources for each interrupt group</a:t>
            </a:r>
          </a:p>
          <a:p>
            <a:pPr marL="342900" indent="-342900">
              <a:lnSpc>
                <a:spcPct val="80000"/>
              </a:lnSpc>
              <a:spcBef>
                <a:spcPct val="20000"/>
              </a:spcBef>
              <a:buClr>
                <a:schemeClr val="accent1"/>
              </a:buClr>
              <a:buFont typeface="Galliard BT" pitchFamily="18" charset="0"/>
              <a:buChar char="•"/>
              <a:defRPr/>
            </a:pPr>
            <a:r>
              <a:rPr lang="en-US" sz="2400" kern="0" dirty="0">
                <a:latin typeface="+mn-lt"/>
              </a:rPr>
              <a:t>Can remap interrupts depending on application</a:t>
            </a:r>
          </a:p>
          <a:p>
            <a:pPr marL="342900" indent="-342900">
              <a:lnSpc>
                <a:spcPct val="80000"/>
              </a:lnSpc>
              <a:spcBef>
                <a:spcPct val="20000"/>
              </a:spcBef>
              <a:buClr>
                <a:schemeClr val="accent1"/>
              </a:buClr>
              <a:buFont typeface="Galliard BT" pitchFamily="18" charset="0"/>
              <a:buChar char="•"/>
              <a:defRPr/>
            </a:pPr>
            <a:r>
              <a:rPr lang="en-US" sz="2400" kern="0" dirty="0">
                <a:latin typeface="+mn-lt"/>
              </a:rPr>
              <a:t>3 Registers are used to control and coordinate events</a:t>
            </a:r>
          </a:p>
          <a:p>
            <a:pPr marL="800100" lvl="1" indent="-342900">
              <a:lnSpc>
                <a:spcPct val="80000"/>
              </a:lnSpc>
              <a:spcBef>
                <a:spcPct val="20000"/>
              </a:spcBef>
              <a:buClr>
                <a:schemeClr val="accent1"/>
              </a:buClr>
              <a:buFont typeface="Galliard BT" pitchFamily="18" charset="0"/>
              <a:buChar char="•"/>
              <a:defRPr/>
            </a:pPr>
            <a:r>
              <a:rPr lang="en-US" sz="2400" kern="0" dirty="0">
                <a:latin typeface="+mn-lt"/>
              </a:rPr>
              <a:t>SIC_IMASK, SIC_ISR, SIC_IWR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SIC_IWR register</a:t>
            </a:r>
          </a:p>
        </p:txBody>
      </p:sp>
      <p:pic>
        <p:nvPicPr>
          <p:cNvPr id="43011" name="Picture 4"/>
          <p:cNvPicPr>
            <a:picLocks noChangeAspect="1" noChangeArrowheads="1"/>
          </p:cNvPicPr>
          <p:nvPr/>
        </p:nvPicPr>
        <p:blipFill>
          <a:blip r:embed="rId2" cstate="print"/>
          <a:srcRect/>
          <a:stretch>
            <a:fillRect/>
          </a:stretch>
        </p:blipFill>
        <p:spPr bwMode="auto">
          <a:xfrm>
            <a:off x="1938338" y="1752600"/>
            <a:ext cx="5267325"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SAC_ISR Register</a:t>
            </a:r>
          </a:p>
        </p:txBody>
      </p:sp>
      <p:pic>
        <p:nvPicPr>
          <p:cNvPr id="44035" name="Picture 2"/>
          <p:cNvPicPr>
            <a:picLocks noChangeAspect="1" noChangeArrowheads="1"/>
          </p:cNvPicPr>
          <p:nvPr/>
        </p:nvPicPr>
        <p:blipFill>
          <a:blip r:embed="rId2" cstate="print"/>
          <a:srcRect/>
          <a:stretch>
            <a:fillRect/>
          </a:stretch>
        </p:blipFill>
        <p:spPr bwMode="auto">
          <a:xfrm>
            <a:off x="1905000" y="1828800"/>
            <a:ext cx="539115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SIC_IMASK Register</a:t>
            </a:r>
          </a:p>
        </p:txBody>
      </p:sp>
      <p:pic>
        <p:nvPicPr>
          <p:cNvPr id="45059" name="Picture 2"/>
          <p:cNvPicPr>
            <a:picLocks noChangeAspect="1" noChangeArrowheads="1"/>
          </p:cNvPicPr>
          <p:nvPr/>
        </p:nvPicPr>
        <p:blipFill>
          <a:blip r:embed="rId2" cstate="print"/>
          <a:srcRect/>
          <a:stretch>
            <a:fillRect/>
          </a:stretch>
        </p:blipFill>
        <p:spPr bwMode="auto">
          <a:xfrm>
            <a:off x="1857375" y="1790700"/>
            <a:ext cx="5429250" cy="407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Interrupt Vector Table</a:t>
            </a:r>
          </a:p>
        </p:txBody>
      </p:sp>
      <p:pic>
        <p:nvPicPr>
          <p:cNvPr id="46083" name="Picture 2"/>
          <p:cNvPicPr>
            <a:picLocks noChangeAspect="1" noChangeArrowheads="1"/>
          </p:cNvPicPr>
          <p:nvPr/>
        </p:nvPicPr>
        <p:blipFill>
          <a:blip r:embed="rId2" cstate="print"/>
          <a:srcRect/>
          <a:stretch>
            <a:fillRect/>
          </a:stretch>
        </p:blipFill>
        <p:spPr bwMode="auto">
          <a:xfrm>
            <a:off x="1905000" y="1714500"/>
            <a:ext cx="5248275" cy="3209925"/>
          </a:xfrm>
          <a:prstGeom prst="rect">
            <a:avLst/>
          </a:prstGeom>
          <a:noFill/>
          <a:ln w="9525">
            <a:noFill/>
            <a:miter lim="800000"/>
            <a:headEnd/>
            <a:tailEnd/>
          </a:ln>
        </p:spPr>
      </p:pic>
      <p:pic>
        <p:nvPicPr>
          <p:cNvPr id="46084" name="Picture 3"/>
          <p:cNvPicPr>
            <a:picLocks noChangeAspect="1" noChangeArrowheads="1"/>
          </p:cNvPicPr>
          <p:nvPr/>
        </p:nvPicPr>
        <p:blipFill>
          <a:blip r:embed="rId3" cstate="print"/>
          <a:srcRect/>
          <a:stretch>
            <a:fillRect/>
          </a:stretch>
        </p:blipFill>
        <p:spPr bwMode="auto">
          <a:xfrm>
            <a:off x="1905000" y="4914900"/>
            <a:ext cx="5248275" cy="1562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590800" y="152400"/>
            <a:ext cx="6096000" cy="1371600"/>
          </a:xfrm>
        </p:spPr>
        <p:txBody>
          <a:bodyPr/>
          <a:lstStyle/>
          <a:p>
            <a:r>
              <a:rPr lang="en-US" smtClean="0"/>
              <a:t>Setting up Interrupts</a:t>
            </a:r>
          </a:p>
        </p:txBody>
      </p:sp>
      <p:sp>
        <p:nvSpPr>
          <p:cNvPr id="47107" name="Rectangle 3"/>
          <p:cNvSpPr>
            <a:spLocks noGrp="1" noChangeArrowheads="1"/>
          </p:cNvSpPr>
          <p:nvPr>
            <p:ph type="body" idx="1"/>
          </p:nvPr>
        </p:nvSpPr>
        <p:spPr>
          <a:xfrm>
            <a:off x="457200" y="1676400"/>
            <a:ext cx="8229600" cy="3886200"/>
          </a:xfrm>
        </p:spPr>
        <p:txBody>
          <a:bodyPr/>
          <a:lstStyle/>
          <a:p>
            <a:pPr marL="609600" indent="-609600">
              <a:lnSpc>
                <a:spcPct val="90000"/>
              </a:lnSpc>
              <a:buFont typeface="Wingdings" pitchFamily="2" charset="2"/>
              <a:buNone/>
            </a:pPr>
            <a:r>
              <a:rPr lang="en-US" sz="2800" smtClean="0"/>
              <a:t>The main steps for setting up interrupts are:</a:t>
            </a:r>
          </a:p>
          <a:p>
            <a:pPr marL="990600" lvl="1" indent="-533400">
              <a:lnSpc>
                <a:spcPct val="90000"/>
              </a:lnSpc>
            </a:pPr>
            <a:r>
              <a:rPr lang="en-US" sz="2400" smtClean="0"/>
              <a:t>Create the interrupt service routines.</a:t>
            </a:r>
          </a:p>
          <a:p>
            <a:pPr marL="990600" lvl="1" indent="-533400">
              <a:lnSpc>
                <a:spcPct val="90000"/>
              </a:lnSpc>
            </a:pPr>
            <a:r>
              <a:rPr lang="en-US" sz="2400" smtClean="0"/>
              <a:t>Initialize the vector table and set up the vectors in the memory map.</a:t>
            </a:r>
          </a:p>
          <a:p>
            <a:pPr marL="990600" lvl="1" indent="-533400">
              <a:lnSpc>
                <a:spcPct val="90000"/>
              </a:lnSpc>
            </a:pPr>
            <a:r>
              <a:rPr lang="en-US" sz="2400" smtClean="0"/>
              <a:t>Enable the interrupt</a:t>
            </a:r>
          </a:p>
          <a:p>
            <a:pPr marL="990600" lvl="1" indent="-533400">
              <a:lnSpc>
                <a:spcPct val="90000"/>
              </a:lnSpc>
            </a:pPr>
            <a:endParaRPr lang="en-US" sz="2400" smtClean="0"/>
          </a:p>
          <a:p>
            <a:pPr marL="609600" indent="-609600">
              <a:lnSpc>
                <a:spcPct val="90000"/>
              </a:lnSpc>
              <a:buFont typeface="Wingdings" pitchFamily="2" charset="2"/>
              <a:buNone/>
            </a:pPr>
            <a:r>
              <a:rPr lang="en-US" sz="2800" smtClean="0"/>
              <a:t>The HRM document describes the entire ISR process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438400" y="411163"/>
            <a:ext cx="6705600" cy="960437"/>
          </a:xfrm>
        </p:spPr>
        <p:txBody>
          <a:bodyPr/>
          <a:lstStyle/>
          <a:p>
            <a:r>
              <a:rPr lang="en-US" sz="3200" smtClean="0"/>
              <a:t>Interrupts - Key to Responsiveness</a:t>
            </a:r>
          </a:p>
        </p:txBody>
      </p:sp>
      <p:sp>
        <p:nvSpPr>
          <p:cNvPr id="48131" name="Rectangle 3"/>
          <p:cNvSpPr>
            <a:spLocks noGrp="1" noChangeArrowheads="1"/>
          </p:cNvSpPr>
          <p:nvPr>
            <p:ph type="body" idx="1"/>
          </p:nvPr>
        </p:nvSpPr>
        <p:spPr>
          <a:xfrm>
            <a:off x="457200" y="1676400"/>
            <a:ext cx="8229600" cy="3810000"/>
          </a:xfrm>
        </p:spPr>
        <p:txBody>
          <a:bodyPr/>
          <a:lstStyle/>
          <a:p>
            <a:r>
              <a:rPr lang="en-US" sz="2800" smtClean="0"/>
              <a:t>Essentially all processors respond to interrupts.</a:t>
            </a:r>
          </a:p>
          <a:p>
            <a:r>
              <a:rPr lang="en-US" sz="2800" smtClean="0"/>
              <a:t>Part of our focus this semester:</a:t>
            </a:r>
          </a:p>
          <a:p>
            <a:pPr lvl="1"/>
            <a:r>
              <a:rPr lang="en-US" sz="2400" smtClean="0"/>
              <a:t>Systems with challenging response-time constraints</a:t>
            </a:r>
          </a:p>
          <a:p>
            <a:pPr lvl="1"/>
            <a:r>
              <a:rPr lang="en-US" sz="2400" smtClean="0"/>
              <a:t>Getting the right answer is important, but it must be delivered when it is required</a:t>
            </a:r>
          </a:p>
          <a:p>
            <a:pPr lvl="1"/>
            <a:r>
              <a:rPr lang="en-US" sz="2400" smtClean="0"/>
              <a:t>Are there systems in which timeliness is not important?</a:t>
            </a:r>
          </a:p>
          <a:p>
            <a:pPr lvl="1"/>
            <a:r>
              <a:rPr lang="en-US" sz="2400" smtClean="0"/>
              <a:t>Implication: sometimes timely response time is critical.</a:t>
            </a:r>
          </a:p>
          <a:p>
            <a:pPr lvl="2"/>
            <a:r>
              <a:rPr lang="en-US" sz="2000" smtClean="0"/>
              <a:t>consequences far worse than (just) an unhappy user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Hard Real Time Systems</a:t>
            </a:r>
          </a:p>
        </p:txBody>
      </p:sp>
      <p:sp>
        <p:nvSpPr>
          <p:cNvPr id="49155" name="Rectangle 3"/>
          <p:cNvSpPr>
            <a:spLocks noGrp="1" noChangeArrowheads="1"/>
          </p:cNvSpPr>
          <p:nvPr>
            <p:ph type="body" idx="1"/>
          </p:nvPr>
        </p:nvSpPr>
        <p:spPr>
          <a:xfrm>
            <a:off x="457200" y="1676400"/>
            <a:ext cx="8229600" cy="4525963"/>
          </a:xfrm>
        </p:spPr>
        <p:txBody>
          <a:bodyPr/>
          <a:lstStyle/>
          <a:p>
            <a:pPr>
              <a:lnSpc>
                <a:spcPct val="90000"/>
              </a:lnSpc>
            </a:pPr>
            <a:r>
              <a:rPr lang="en-US" sz="2800" smtClean="0"/>
              <a:t>Assumed unless explicitly stated otherwise</a:t>
            </a:r>
          </a:p>
          <a:p>
            <a:pPr lvl="1">
              <a:lnSpc>
                <a:spcPct val="90000"/>
              </a:lnSpc>
            </a:pPr>
            <a:r>
              <a:rPr lang="en-US" sz="2400" smtClean="0"/>
              <a:t>Deadlines must be met!</a:t>
            </a:r>
          </a:p>
          <a:p>
            <a:pPr lvl="1">
              <a:lnSpc>
                <a:spcPct val="90000"/>
              </a:lnSpc>
            </a:pPr>
            <a:endParaRPr lang="en-US" sz="2400" smtClean="0"/>
          </a:p>
          <a:p>
            <a:pPr>
              <a:lnSpc>
                <a:spcPct val="90000"/>
              </a:lnSpc>
            </a:pPr>
            <a:r>
              <a:rPr lang="en-US" sz="2800" smtClean="0"/>
              <a:t>These are the most demanding real-time systems to design</a:t>
            </a:r>
          </a:p>
          <a:p>
            <a:pPr>
              <a:lnSpc>
                <a:spcPct val="90000"/>
              </a:lnSpc>
            </a:pPr>
            <a:endParaRPr lang="en-US" sz="2800" smtClean="0"/>
          </a:p>
          <a:p>
            <a:pPr>
              <a:lnSpc>
                <a:spcPct val="90000"/>
              </a:lnSpc>
            </a:pPr>
            <a:r>
              <a:rPr lang="en-US" sz="2800" smtClean="0"/>
              <a:t>We learn the most looking at the demands of meeting hard deadlines</a:t>
            </a:r>
          </a:p>
          <a:p>
            <a:pPr lvl="1">
              <a:lnSpc>
                <a:spcPct val="90000"/>
              </a:lnSpc>
            </a:pPr>
            <a:r>
              <a:rPr lang="en-US" sz="2400" smtClean="0"/>
              <a:t>If you can meet hard RT constraints, others can certainly be met, since constraints can be relaxed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667000" y="307975"/>
            <a:ext cx="6019800" cy="1139825"/>
          </a:xfrm>
        </p:spPr>
        <p:txBody>
          <a:bodyPr/>
          <a:lstStyle/>
          <a:p>
            <a:r>
              <a:rPr lang="en-US" sz="3200" smtClean="0"/>
              <a:t>Interrupt Basics</a:t>
            </a:r>
          </a:p>
        </p:txBody>
      </p:sp>
      <p:sp>
        <p:nvSpPr>
          <p:cNvPr id="50179" name="Rectangle 3"/>
          <p:cNvSpPr>
            <a:spLocks noGrp="1" noChangeArrowheads="1"/>
          </p:cNvSpPr>
          <p:nvPr>
            <p:ph type="body" idx="1"/>
          </p:nvPr>
        </p:nvSpPr>
        <p:spPr>
          <a:xfrm>
            <a:off x="457200" y="1600200"/>
            <a:ext cx="8229600" cy="4876800"/>
          </a:xfrm>
        </p:spPr>
        <p:txBody>
          <a:bodyPr/>
          <a:lstStyle/>
          <a:p>
            <a:r>
              <a:rPr lang="en-US" sz="2800" smtClean="0"/>
              <a:t>Interrupts: a mechanism used to transfer attention to something of potential importance</a:t>
            </a:r>
            <a:endParaRPr lang="en-US" sz="2000" smtClean="0"/>
          </a:p>
          <a:p>
            <a:r>
              <a:rPr lang="en-US" sz="2800" smtClean="0"/>
              <a:t>Interrupts for humans:</a:t>
            </a:r>
          </a:p>
          <a:p>
            <a:pPr lvl="1"/>
            <a:r>
              <a:rPr lang="en-US" sz="2400" smtClean="0"/>
              <a:t>Doorbell, phone, oven timer (pizza done!)</a:t>
            </a:r>
          </a:p>
          <a:p>
            <a:pPr lvl="1"/>
            <a:r>
              <a:rPr lang="en-US" sz="2400" smtClean="0"/>
              <a:t>Do you sometimes ignore these interrupts?</a:t>
            </a:r>
            <a:endParaRPr lang="en-US" sz="2000" smtClean="0"/>
          </a:p>
          <a:p>
            <a:r>
              <a:rPr lang="en-US" sz="2800" smtClean="0"/>
              <a:t>Fundamental scenario in real-time systems:</a:t>
            </a:r>
          </a:p>
          <a:p>
            <a:pPr lvl="1"/>
            <a:r>
              <a:rPr lang="en-US" sz="2400" smtClean="0"/>
              <a:t>processor is running job A</a:t>
            </a:r>
          </a:p>
          <a:p>
            <a:pPr lvl="1"/>
            <a:r>
              <a:rPr lang="en-US" sz="2400" smtClean="0"/>
              <a:t>something happens that must be dealt with</a:t>
            </a:r>
          </a:p>
          <a:p>
            <a:pPr lvl="1"/>
            <a:r>
              <a:rPr lang="en-US" sz="2400" smtClean="0"/>
              <a:t>processor must put A “on hold”, handle event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z="3200" smtClean="0"/>
              <a:t>Embedded Software Architectures</a:t>
            </a:r>
          </a:p>
        </p:txBody>
      </p:sp>
      <p:sp>
        <p:nvSpPr>
          <p:cNvPr id="3" name="Content Placeholder 2"/>
          <p:cNvSpPr>
            <a:spLocks noGrp="1"/>
          </p:cNvSpPr>
          <p:nvPr>
            <p:ph idx="1"/>
          </p:nvPr>
        </p:nvSpPr>
        <p:spPr/>
        <p:txBody>
          <a:bodyPr/>
          <a:lstStyle/>
          <a:p>
            <a:r>
              <a:rPr lang="en-US" dirty="0" smtClean="0"/>
              <a:t>What are the 4 different embedded software architectures?</a:t>
            </a:r>
          </a:p>
          <a:p>
            <a:pPr lvl="1"/>
            <a:r>
              <a:rPr lang="en-US" dirty="0" smtClean="0"/>
              <a:t>Round-Robin</a:t>
            </a:r>
          </a:p>
          <a:p>
            <a:pPr lvl="1"/>
            <a:r>
              <a:rPr lang="en-US" dirty="0" smtClean="0"/>
              <a:t>Round-Robin with Interrupts</a:t>
            </a:r>
          </a:p>
          <a:p>
            <a:pPr lvl="1"/>
            <a:r>
              <a:rPr lang="en-US" dirty="0" smtClean="0"/>
              <a:t>Functions Queue Scheduling</a:t>
            </a:r>
          </a:p>
          <a:p>
            <a:pPr lvl="1"/>
            <a:r>
              <a:rPr lang="en-US" dirty="0" smtClean="0"/>
              <a:t>Real Time OS</a:t>
            </a:r>
          </a:p>
          <a:p>
            <a:r>
              <a:rPr lang="en-US" dirty="0" smtClean="0"/>
              <a:t>Which of these could be considered real-time?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dissolve">
                                      <p:cBhvr>
                                        <p:cTn id="16" dur="500"/>
                                        <p:tgtEl>
                                          <p:spTgt spid="3">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dissolv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3200" smtClean="0"/>
              <a:t>Interrupts</a:t>
            </a:r>
          </a:p>
        </p:txBody>
      </p:sp>
      <p:sp>
        <p:nvSpPr>
          <p:cNvPr id="9219" name="Rectangle 3"/>
          <p:cNvSpPr>
            <a:spLocks noGrp="1" noChangeArrowheads="1"/>
          </p:cNvSpPr>
          <p:nvPr>
            <p:ph type="body" idx="1"/>
          </p:nvPr>
        </p:nvSpPr>
        <p:spPr>
          <a:xfrm>
            <a:off x="457200" y="1752600"/>
            <a:ext cx="8229600" cy="4525963"/>
          </a:xfrm>
        </p:spPr>
        <p:txBody>
          <a:bodyPr/>
          <a:lstStyle/>
          <a:p>
            <a:pPr>
              <a:lnSpc>
                <a:spcPct val="90000"/>
              </a:lnSpc>
            </a:pPr>
            <a:r>
              <a:rPr lang="en-US" sz="2800" smtClean="0"/>
              <a:t>Essential in meeting hard deadlines with multiple tasks that need to run</a:t>
            </a:r>
          </a:p>
          <a:p>
            <a:pPr>
              <a:lnSpc>
                <a:spcPct val="90000"/>
              </a:lnSpc>
            </a:pPr>
            <a:r>
              <a:rPr lang="en-US" sz="2800" smtClean="0"/>
              <a:t>What is an interrupt?</a:t>
            </a:r>
          </a:p>
          <a:p>
            <a:pPr lvl="1">
              <a:lnSpc>
                <a:spcPct val="90000"/>
              </a:lnSpc>
            </a:pPr>
            <a:r>
              <a:rPr lang="en-US" sz="2400" smtClean="0"/>
              <a:t>Interrupt’s are a nifty collaboration between hardware and software</a:t>
            </a:r>
          </a:p>
          <a:p>
            <a:pPr lvl="2">
              <a:lnSpc>
                <a:spcPct val="90000"/>
              </a:lnSpc>
            </a:pPr>
            <a:r>
              <a:rPr lang="en-US" sz="2000" smtClean="0"/>
              <a:t>Both are </a:t>
            </a:r>
            <a:r>
              <a:rPr lang="en-US" sz="2000" i="1" smtClean="0"/>
              <a:t>essential</a:t>
            </a:r>
            <a:endParaRPr lang="en-US" sz="2000" smtClean="0"/>
          </a:p>
          <a:p>
            <a:pPr lvl="1">
              <a:lnSpc>
                <a:spcPct val="90000"/>
              </a:lnSpc>
            </a:pPr>
            <a:r>
              <a:rPr lang="en-US" sz="2400" smtClean="0"/>
              <a:t>Understanding details is an essential part of computer system literacy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animEffect transition="in" filter="dissolve">
                                      <p:cBhvr>
                                        <p:cTn id="7" dur="500"/>
                                        <p:tgtEl>
                                          <p:spTgt spid="9219">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219">
                                            <p:txEl>
                                              <p:pRg st="3" end="3"/>
                                            </p:txEl>
                                          </p:spTgt>
                                        </p:tgtEl>
                                        <p:attrNameLst>
                                          <p:attrName>style.visibility</p:attrName>
                                        </p:attrNameLst>
                                      </p:cBhvr>
                                      <p:to>
                                        <p:strVal val="visible"/>
                                      </p:to>
                                    </p:set>
                                    <p:animEffect transition="in" filter="dissolve">
                                      <p:cBhvr>
                                        <p:cTn id="10" dur="500"/>
                                        <p:tgtEl>
                                          <p:spTgt spid="9219">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219">
                                            <p:txEl>
                                              <p:pRg st="4" end="4"/>
                                            </p:txEl>
                                          </p:spTgt>
                                        </p:tgtEl>
                                        <p:attrNameLst>
                                          <p:attrName>style.visibility</p:attrName>
                                        </p:attrNameLst>
                                      </p:cBhvr>
                                      <p:to>
                                        <p:strVal val="visible"/>
                                      </p:to>
                                    </p:set>
                                    <p:animEffect transition="in" filter="dissolve">
                                      <p:cBhvr>
                                        <p:cTn id="13"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200" smtClean="0"/>
              <a:t>Computer Interrupts</a:t>
            </a:r>
          </a:p>
        </p:txBody>
      </p:sp>
      <p:sp>
        <p:nvSpPr>
          <p:cNvPr id="351235" name="Rectangle 3"/>
          <p:cNvSpPr>
            <a:spLocks noGrp="1" noChangeArrowheads="1"/>
          </p:cNvSpPr>
          <p:nvPr>
            <p:ph type="body" idx="1"/>
          </p:nvPr>
        </p:nvSpPr>
        <p:spPr>
          <a:xfrm>
            <a:off x="457200" y="1676400"/>
            <a:ext cx="8229600" cy="4525963"/>
          </a:xfrm>
        </p:spPr>
        <p:txBody>
          <a:bodyPr/>
          <a:lstStyle/>
          <a:p>
            <a:pPr>
              <a:lnSpc>
                <a:spcPct val="80000"/>
              </a:lnSpc>
            </a:pPr>
            <a:r>
              <a:rPr lang="en-US" sz="2800" smtClean="0"/>
              <a:t>What can cause an interrupt in a computer?</a:t>
            </a:r>
          </a:p>
          <a:p>
            <a:pPr lvl="1">
              <a:lnSpc>
                <a:spcPct val="80000"/>
              </a:lnSpc>
            </a:pPr>
            <a:r>
              <a:rPr lang="en-US" sz="2400" smtClean="0"/>
              <a:t>Arrival of data from an I/O device</a:t>
            </a:r>
          </a:p>
          <a:p>
            <a:pPr lvl="1">
              <a:lnSpc>
                <a:spcPct val="80000"/>
              </a:lnSpc>
            </a:pPr>
            <a:r>
              <a:rPr lang="en-US" sz="2400" smtClean="0"/>
              <a:t>Completion of a previous request to an I/O device</a:t>
            </a:r>
          </a:p>
          <a:p>
            <a:pPr lvl="1">
              <a:lnSpc>
                <a:spcPct val="80000"/>
              </a:lnSpc>
            </a:pPr>
            <a:r>
              <a:rPr lang="en-US" sz="2400" smtClean="0"/>
              <a:t>Change in sensor data</a:t>
            </a:r>
          </a:p>
          <a:p>
            <a:pPr lvl="1">
              <a:lnSpc>
                <a:spcPct val="80000"/>
              </a:lnSpc>
            </a:pPr>
            <a:r>
              <a:rPr lang="en-US" sz="2400" smtClean="0"/>
              <a:t>Action by a human – mouse, keyboard, etc</a:t>
            </a:r>
          </a:p>
          <a:p>
            <a:pPr lvl="1">
              <a:lnSpc>
                <a:spcPct val="80000"/>
              </a:lnSpc>
            </a:pPr>
            <a:r>
              <a:rPr lang="en-US" sz="2400" smtClean="0"/>
              <a:t>Detection of an error condition</a:t>
            </a:r>
          </a:p>
          <a:p>
            <a:pPr lvl="2">
              <a:lnSpc>
                <a:spcPct val="80000"/>
              </a:lnSpc>
            </a:pPr>
            <a:r>
              <a:rPr lang="en-US" sz="2000" smtClean="0"/>
              <a:t>external (hardware configuration specific)</a:t>
            </a:r>
          </a:p>
          <a:p>
            <a:pPr lvl="2">
              <a:lnSpc>
                <a:spcPct val="80000"/>
              </a:lnSpc>
            </a:pPr>
            <a:r>
              <a:rPr lang="en-US" sz="2000" smtClean="0"/>
              <a:t>internal to processor, known as </a:t>
            </a:r>
            <a:r>
              <a:rPr lang="en-US" sz="2000" i="1" smtClean="0"/>
              <a:t>exceptions</a:t>
            </a:r>
          </a:p>
          <a:p>
            <a:pPr lvl="3">
              <a:lnSpc>
                <a:spcPct val="80000"/>
              </a:lnSpc>
            </a:pPr>
            <a:r>
              <a:rPr lang="en-US" sz="1600" smtClean="0"/>
              <a:t>Examples: divide by zero, overflow, segmentation fault</a:t>
            </a:r>
          </a:p>
          <a:p>
            <a:pPr lvl="1">
              <a:lnSpc>
                <a:spcPct val="80000"/>
              </a:lnSpc>
            </a:pPr>
            <a:r>
              <a:rPr lang="en-US" sz="2400" smtClean="0"/>
              <a:t>Timer expires</a:t>
            </a:r>
          </a:p>
          <a:p>
            <a:pPr lvl="1">
              <a:lnSpc>
                <a:spcPct val="80000"/>
              </a:lnSpc>
            </a:pPr>
            <a:r>
              <a:rPr lang="en-US" sz="2400" smtClean="0"/>
              <a:t>Power failure</a:t>
            </a:r>
          </a:p>
          <a:p>
            <a:pPr>
              <a:lnSpc>
                <a:spcPct val="80000"/>
              </a:lnSpc>
            </a:pPr>
            <a:r>
              <a:rPr lang="en-US" sz="2800" smtClean="0"/>
              <a:t>Let’s start here: What does a processor do when an interrupt is asserted?</a:t>
            </a:r>
          </a:p>
          <a:p>
            <a:pPr>
              <a:lnSpc>
                <a:spcPct val="80000"/>
              </a:lnSpc>
            </a:pPr>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1235">
                                            <p:txEl>
                                              <p:pRg st="1" end="1"/>
                                            </p:txEl>
                                          </p:spTgt>
                                        </p:tgtEl>
                                        <p:attrNameLst>
                                          <p:attrName>style.visibility</p:attrName>
                                        </p:attrNameLst>
                                      </p:cBhvr>
                                      <p:to>
                                        <p:strVal val="visible"/>
                                      </p:to>
                                    </p:set>
                                    <p:animEffect transition="in" filter="dissolve">
                                      <p:cBhvr>
                                        <p:cTn id="7" dur="500"/>
                                        <p:tgtEl>
                                          <p:spTgt spid="351235">
                                            <p:txEl>
                                              <p:pRg st="1" end="1"/>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51235">
                                            <p:txEl>
                                              <p:pRg st="2" end="2"/>
                                            </p:txEl>
                                          </p:spTgt>
                                        </p:tgtEl>
                                        <p:attrNameLst>
                                          <p:attrName>style.visibility</p:attrName>
                                        </p:attrNameLst>
                                      </p:cBhvr>
                                      <p:to>
                                        <p:strVal val="visible"/>
                                      </p:to>
                                    </p:set>
                                    <p:animEffect transition="in" filter="dissolve">
                                      <p:cBhvr>
                                        <p:cTn id="10" dur="500"/>
                                        <p:tgtEl>
                                          <p:spTgt spid="351235">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51235">
                                            <p:txEl>
                                              <p:pRg st="3" end="3"/>
                                            </p:txEl>
                                          </p:spTgt>
                                        </p:tgtEl>
                                        <p:attrNameLst>
                                          <p:attrName>style.visibility</p:attrName>
                                        </p:attrNameLst>
                                      </p:cBhvr>
                                      <p:to>
                                        <p:strVal val="visible"/>
                                      </p:to>
                                    </p:set>
                                    <p:animEffect transition="in" filter="dissolve">
                                      <p:cBhvr>
                                        <p:cTn id="13" dur="500"/>
                                        <p:tgtEl>
                                          <p:spTgt spid="351235">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51235">
                                            <p:txEl>
                                              <p:pRg st="4" end="4"/>
                                            </p:txEl>
                                          </p:spTgt>
                                        </p:tgtEl>
                                        <p:attrNameLst>
                                          <p:attrName>style.visibility</p:attrName>
                                        </p:attrNameLst>
                                      </p:cBhvr>
                                      <p:to>
                                        <p:strVal val="visible"/>
                                      </p:to>
                                    </p:set>
                                    <p:animEffect transition="in" filter="dissolve">
                                      <p:cBhvr>
                                        <p:cTn id="16" dur="500"/>
                                        <p:tgtEl>
                                          <p:spTgt spid="351235">
                                            <p:txEl>
                                              <p:pRg st="4" end="4"/>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51235">
                                            <p:txEl>
                                              <p:pRg st="5" end="5"/>
                                            </p:txEl>
                                          </p:spTgt>
                                        </p:tgtEl>
                                        <p:attrNameLst>
                                          <p:attrName>style.visibility</p:attrName>
                                        </p:attrNameLst>
                                      </p:cBhvr>
                                      <p:to>
                                        <p:strVal val="visible"/>
                                      </p:to>
                                    </p:set>
                                    <p:animEffect transition="in" filter="dissolve">
                                      <p:cBhvr>
                                        <p:cTn id="19" dur="500"/>
                                        <p:tgtEl>
                                          <p:spTgt spid="351235">
                                            <p:txEl>
                                              <p:pRg st="5" end="5"/>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51235">
                                            <p:txEl>
                                              <p:pRg st="6" end="6"/>
                                            </p:txEl>
                                          </p:spTgt>
                                        </p:tgtEl>
                                        <p:attrNameLst>
                                          <p:attrName>style.visibility</p:attrName>
                                        </p:attrNameLst>
                                      </p:cBhvr>
                                      <p:to>
                                        <p:strVal val="visible"/>
                                      </p:to>
                                    </p:set>
                                    <p:animEffect transition="in" filter="dissolve">
                                      <p:cBhvr>
                                        <p:cTn id="22" dur="500"/>
                                        <p:tgtEl>
                                          <p:spTgt spid="351235">
                                            <p:txEl>
                                              <p:pRg st="6" end="6"/>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51235">
                                            <p:txEl>
                                              <p:pRg st="7" end="7"/>
                                            </p:txEl>
                                          </p:spTgt>
                                        </p:tgtEl>
                                        <p:attrNameLst>
                                          <p:attrName>style.visibility</p:attrName>
                                        </p:attrNameLst>
                                      </p:cBhvr>
                                      <p:to>
                                        <p:strVal val="visible"/>
                                      </p:to>
                                    </p:set>
                                    <p:animEffect transition="in" filter="dissolve">
                                      <p:cBhvr>
                                        <p:cTn id="25" dur="500"/>
                                        <p:tgtEl>
                                          <p:spTgt spid="351235">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51235">
                                            <p:txEl>
                                              <p:pRg st="8" end="8"/>
                                            </p:txEl>
                                          </p:spTgt>
                                        </p:tgtEl>
                                        <p:attrNameLst>
                                          <p:attrName>style.visibility</p:attrName>
                                        </p:attrNameLst>
                                      </p:cBhvr>
                                      <p:to>
                                        <p:strVal val="visible"/>
                                      </p:to>
                                    </p:set>
                                    <p:animEffect transition="in" filter="dissolve">
                                      <p:cBhvr>
                                        <p:cTn id="28" dur="500"/>
                                        <p:tgtEl>
                                          <p:spTgt spid="351235">
                                            <p:txEl>
                                              <p:pRg st="8" end="8"/>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51235">
                                            <p:txEl>
                                              <p:pRg st="9" end="9"/>
                                            </p:txEl>
                                          </p:spTgt>
                                        </p:tgtEl>
                                        <p:attrNameLst>
                                          <p:attrName>style.visibility</p:attrName>
                                        </p:attrNameLst>
                                      </p:cBhvr>
                                      <p:to>
                                        <p:strVal val="visible"/>
                                      </p:to>
                                    </p:set>
                                    <p:animEffect transition="in" filter="dissolve">
                                      <p:cBhvr>
                                        <p:cTn id="31" dur="500"/>
                                        <p:tgtEl>
                                          <p:spTgt spid="351235">
                                            <p:txEl>
                                              <p:pRg st="9" end="9"/>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51235">
                                            <p:txEl>
                                              <p:pRg st="10" end="10"/>
                                            </p:txEl>
                                          </p:spTgt>
                                        </p:tgtEl>
                                        <p:attrNameLst>
                                          <p:attrName>style.visibility</p:attrName>
                                        </p:attrNameLst>
                                      </p:cBhvr>
                                      <p:to>
                                        <p:strVal val="visible"/>
                                      </p:to>
                                    </p:set>
                                    <p:animEffect transition="in" filter="dissolve">
                                      <p:cBhvr>
                                        <p:cTn id="34" dur="500"/>
                                        <p:tgtEl>
                                          <p:spTgt spid="351235">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51235">
                                            <p:txEl>
                                              <p:pRg st="11" end="11"/>
                                            </p:txEl>
                                          </p:spTgt>
                                        </p:tgtEl>
                                        <p:attrNameLst>
                                          <p:attrName>style.visibility</p:attrName>
                                        </p:attrNameLst>
                                      </p:cBhvr>
                                      <p:to>
                                        <p:strVal val="visible"/>
                                      </p:to>
                                    </p:set>
                                    <p:animEffect transition="in" filter="dissolve">
                                      <p:cBhvr>
                                        <p:cTn id="39" dur="500"/>
                                        <p:tgtEl>
                                          <p:spTgt spid="3512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819400" y="307975"/>
            <a:ext cx="5867400" cy="1139825"/>
          </a:xfrm>
        </p:spPr>
        <p:txBody>
          <a:bodyPr/>
          <a:lstStyle/>
          <a:p>
            <a:r>
              <a:rPr lang="en-US" sz="3200" smtClean="0"/>
              <a:t>Interrupts: Hardware Side</a:t>
            </a:r>
          </a:p>
        </p:txBody>
      </p:sp>
      <p:sp>
        <p:nvSpPr>
          <p:cNvPr id="357379" name="Rectangle 3"/>
          <p:cNvSpPr>
            <a:spLocks noGrp="1" noChangeArrowheads="1"/>
          </p:cNvSpPr>
          <p:nvPr>
            <p:ph type="body" idx="1"/>
          </p:nvPr>
        </p:nvSpPr>
        <p:spPr>
          <a:xfrm>
            <a:off x="381000" y="1600200"/>
            <a:ext cx="4267200" cy="4953000"/>
          </a:xfrm>
        </p:spPr>
        <p:txBody>
          <a:bodyPr/>
          <a:lstStyle/>
          <a:p>
            <a:pPr>
              <a:lnSpc>
                <a:spcPct val="80000"/>
              </a:lnSpc>
              <a:buFont typeface="Wingdings" pitchFamily="2" charset="2"/>
              <a:buNone/>
            </a:pPr>
            <a:r>
              <a:rPr lang="en-US" sz="2000" smtClean="0"/>
              <a:t>Simple model:</a:t>
            </a:r>
          </a:p>
          <a:p>
            <a:pPr>
              <a:lnSpc>
                <a:spcPct val="80000"/>
              </a:lnSpc>
              <a:buFont typeface="Wingdings" pitchFamily="2" charset="2"/>
              <a:buNone/>
            </a:pPr>
            <a:r>
              <a:rPr lang="en-US" sz="2000" smtClean="0"/>
              <a:t>• Interrupt pin is asserted</a:t>
            </a:r>
          </a:p>
          <a:p>
            <a:pPr>
              <a:lnSpc>
                <a:spcPct val="80000"/>
              </a:lnSpc>
              <a:buFont typeface="Wingdings" pitchFamily="2" charset="2"/>
              <a:buNone/>
            </a:pPr>
            <a:endParaRPr lang="en-US" sz="2000" smtClean="0"/>
          </a:p>
          <a:p>
            <a:pPr>
              <a:lnSpc>
                <a:spcPct val="80000"/>
              </a:lnSpc>
              <a:buFont typeface="Wingdings" pitchFamily="2" charset="2"/>
              <a:buNone/>
            </a:pPr>
            <a:endParaRPr lang="en-US" sz="2000" smtClean="0"/>
          </a:p>
          <a:p>
            <a:pPr>
              <a:lnSpc>
                <a:spcPct val="80000"/>
              </a:lnSpc>
              <a:buFont typeface="Wingdings" pitchFamily="2" charset="2"/>
              <a:buNone/>
            </a:pPr>
            <a:endParaRPr lang="en-US" sz="2000" smtClean="0"/>
          </a:p>
          <a:p>
            <a:pPr>
              <a:lnSpc>
                <a:spcPct val="80000"/>
              </a:lnSpc>
              <a:buFont typeface="Wingdings" pitchFamily="2" charset="2"/>
              <a:buNone/>
            </a:pPr>
            <a:endParaRPr lang="en-US" sz="2000" smtClean="0"/>
          </a:p>
          <a:p>
            <a:pPr>
              <a:lnSpc>
                <a:spcPct val="80000"/>
              </a:lnSpc>
              <a:buFont typeface="Wingdings" pitchFamily="2" charset="2"/>
              <a:buNone/>
            </a:pPr>
            <a:endParaRPr lang="en-US" sz="2000" smtClean="0"/>
          </a:p>
          <a:p>
            <a:pPr>
              <a:lnSpc>
                <a:spcPct val="80000"/>
              </a:lnSpc>
              <a:buFont typeface="Wingdings" pitchFamily="2" charset="2"/>
              <a:buNone/>
            </a:pPr>
            <a:r>
              <a:rPr lang="en-US" sz="2000" smtClean="0"/>
              <a:t>• HW saves information</a:t>
            </a:r>
          </a:p>
          <a:p>
            <a:pPr>
              <a:lnSpc>
                <a:spcPct val="80000"/>
              </a:lnSpc>
              <a:buFont typeface="Wingdings" pitchFamily="2" charset="2"/>
              <a:buNone/>
            </a:pPr>
            <a:r>
              <a:rPr lang="en-US" sz="2000" smtClean="0"/>
              <a:t>about current task</a:t>
            </a:r>
          </a:p>
          <a:p>
            <a:pPr>
              <a:lnSpc>
                <a:spcPct val="80000"/>
              </a:lnSpc>
              <a:buFont typeface="Wingdings" pitchFamily="2" charset="2"/>
              <a:buNone/>
            </a:pPr>
            <a:endParaRPr lang="en-US" sz="2000" smtClean="0"/>
          </a:p>
          <a:p>
            <a:pPr>
              <a:lnSpc>
                <a:spcPct val="80000"/>
              </a:lnSpc>
              <a:buFont typeface="Wingdings" pitchFamily="2" charset="2"/>
              <a:buNone/>
            </a:pPr>
            <a:endParaRPr lang="en-US" sz="2000" smtClean="0"/>
          </a:p>
          <a:p>
            <a:pPr>
              <a:lnSpc>
                <a:spcPct val="80000"/>
              </a:lnSpc>
              <a:buFont typeface="Wingdings" pitchFamily="2" charset="2"/>
              <a:buNone/>
            </a:pPr>
            <a:r>
              <a:rPr lang="en-US" sz="2000" smtClean="0"/>
              <a:t>• HW sets PC to start of</a:t>
            </a:r>
          </a:p>
          <a:p>
            <a:pPr>
              <a:lnSpc>
                <a:spcPct val="80000"/>
              </a:lnSpc>
              <a:buFont typeface="Wingdings" pitchFamily="2" charset="2"/>
              <a:buNone/>
            </a:pPr>
            <a:r>
              <a:rPr lang="en-US" sz="2000" smtClean="0"/>
              <a:t>corresponding  </a:t>
            </a:r>
            <a:r>
              <a:rPr lang="en-US" sz="2000" i="1" smtClean="0"/>
              <a:t>interrupt </a:t>
            </a:r>
          </a:p>
          <a:p>
            <a:pPr>
              <a:lnSpc>
                <a:spcPct val="80000"/>
              </a:lnSpc>
              <a:buFont typeface="Wingdings" pitchFamily="2" charset="2"/>
              <a:buNone/>
            </a:pPr>
            <a:r>
              <a:rPr lang="en-US" sz="2000" i="1" smtClean="0"/>
              <a:t>service routin</a:t>
            </a:r>
            <a:r>
              <a:rPr lang="en-US" sz="2000" smtClean="0"/>
              <a:t>e</a:t>
            </a:r>
          </a:p>
        </p:txBody>
      </p:sp>
      <p:sp>
        <p:nvSpPr>
          <p:cNvPr id="357380" name="Rectangle 4"/>
          <p:cNvSpPr>
            <a:spLocks noChangeArrowheads="1"/>
          </p:cNvSpPr>
          <p:nvPr/>
        </p:nvSpPr>
        <p:spPr bwMode="auto">
          <a:xfrm>
            <a:off x="3810000" y="1570038"/>
            <a:ext cx="5181600" cy="4525962"/>
          </a:xfrm>
          <a:prstGeom prst="rect">
            <a:avLst/>
          </a:prstGeom>
          <a:noFill/>
          <a:ln w="9525">
            <a:noFill/>
            <a:miter lim="800000"/>
            <a:headEnd/>
            <a:tailEnd/>
          </a:ln>
        </p:spPr>
        <p:txBody>
          <a:bodyPr/>
          <a:lstStyle/>
          <a:p>
            <a:pPr marL="342900" indent="-342900" eaLnBrk="1" hangingPunct="1">
              <a:lnSpc>
                <a:spcPct val="80000"/>
              </a:lnSpc>
              <a:spcBef>
                <a:spcPct val="20000"/>
              </a:spcBef>
              <a:buClr>
                <a:schemeClr val="hlink"/>
              </a:buClr>
              <a:buSzPct val="80000"/>
              <a:buFont typeface="Wingdings" pitchFamily="2" charset="2"/>
              <a:buNone/>
            </a:pPr>
            <a:r>
              <a:rPr lang="en-US"/>
              <a:t>Questions:</a:t>
            </a:r>
          </a:p>
          <a:p>
            <a:pPr marL="342900" indent="-342900" eaLnBrk="1" hangingPunct="1">
              <a:lnSpc>
                <a:spcPct val="80000"/>
              </a:lnSpc>
              <a:spcBef>
                <a:spcPct val="20000"/>
              </a:spcBef>
              <a:buClr>
                <a:schemeClr val="hlink"/>
              </a:buClr>
              <a:buSzPct val="80000"/>
              <a:buFont typeface="Wingdings" pitchFamily="2" charset="2"/>
              <a:buNone/>
            </a:pPr>
            <a:r>
              <a:rPr lang="en-US"/>
              <a:t>• Is delay possible after interrupt assertion?</a:t>
            </a:r>
          </a:p>
          <a:p>
            <a:pPr marL="342900" indent="-342900" eaLnBrk="1" hangingPunct="1">
              <a:lnSpc>
                <a:spcPct val="80000"/>
              </a:lnSpc>
              <a:spcBef>
                <a:spcPct val="20000"/>
              </a:spcBef>
              <a:buClr>
                <a:schemeClr val="hlink"/>
              </a:buClr>
              <a:buSzPct val="80000"/>
              <a:buFont typeface="Wingdings" pitchFamily="2" charset="2"/>
              <a:buNone/>
            </a:pPr>
            <a:r>
              <a:rPr lang="en-US"/>
              <a:t>	• Finish current instruction - how long can this take?</a:t>
            </a:r>
          </a:p>
          <a:p>
            <a:pPr marL="342900" indent="-342900" eaLnBrk="1" hangingPunct="1">
              <a:lnSpc>
                <a:spcPct val="80000"/>
              </a:lnSpc>
              <a:spcBef>
                <a:spcPct val="20000"/>
              </a:spcBef>
              <a:buClr>
                <a:schemeClr val="hlink"/>
              </a:buClr>
              <a:buSzPct val="80000"/>
              <a:buFont typeface="Wingdings" pitchFamily="2" charset="2"/>
              <a:buNone/>
            </a:pPr>
            <a:r>
              <a:rPr lang="en-US"/>
              <a:t>	• Interrupts may be masked - re-enabled under software control; max wait is up to software</a:t>
            </a:r>
          </a:p>
          <a:p>
            <a:pPr marL="342900" indent="-342900" eaLnBrk="1" hangingPunct="1">
              <a:lnSpc>
                <a:spcPct val="80000"/>
              </a:lnSpc>
              <a:spcBef>
                <a:spcPct val="20000"/>
              </a:spcBef>
              <a:buClr>
                <a:schemeClr val="hlink"/>
              </a:buClr>
              <a:buSzPct val="80000"/>
              <a:buFont typeface="Wingdings" pitchFamily="2" charset="2"/>
              <a:buNone/>
            </a:pPr>
            <a:endParaRPr lang="en-US"/>
          </a:p>
          <a:p>
            <a:pPr marL="342900" indent="-342900" eaLnBrk="1" hangingPunct="1">
              <a:lnSpc>
                <a:spcPct val="80000"/>
              </a:lnSpc>
              <a:spcBef>
                <a:spcPct val="20000"/>
              </a:spcBef>
              <a:buClr>
                <a:schemeClr val="hlink"/>
              </a:buClr>
              <a:buSzPct val="80000"/>
              <a:buFont typeface="Wingdings" pitchFamily="2" charset="2"/>
              <a:buNone/>
            </a:pPr>
            <a:r>
              <a:rPr lang="en-US"/>
              <a:t>• What information? Where saved?</a:t>
            </a:r>
          </a:p>
          <a:p>
            <a:pPr marL="342900" indent="-342900" eaLnBrk="1" hangingPunct="1">
              <a:lnSpc>
                <a:spcPct val="80000"/>
              </a:lnSpc>
              <a:spcBef>
                <a:spcPct val="20000"/>
              </a:spcBef>
              <a:buClr>
                <a:schemeClr val="hlink"/>
              </a:buClr>
              <a:buSzPct val="80000"/>
              <a:buFont typeface="Wingdings" pitchFamily="2" charset="2"/>
              <a:buNone/>
            </a:pPr>
            <a:r>
              <a:rPr lang="en-US"/>
              <a:t>	• At least return address</a:t>
            </a:r>
          </a:p>
          <a:p>
            <a:pPr marL="342900" indent="-342900" eaLnBrk="1" hangingPunct="1">
              <a:lnSpc>
                <a:spcPct val="80000"/>
              </a:lnSpc>
              <a:spcBef>
                <a:spcPct val="20000"/>
              </a:spcBef>
              <a:buClr>
                <a:schemeClr val="hlink"/>
              </a:buClr>
              <a:buSzPct val="80000"/>
              <a:buFont typeface="Wingdings" pitchFamily="2" charset="2"/>
              <a:buNone/>
            </a:pPr>
            <a:r>
              <a:rPr lang="en-US"/>
              <a:t>	• On stack, in register, in fixed</a:t>
            </a:r>
          </a:p>
          <a:p>
            <a:pPr marL="342900" indent="-342900" eaLnBrk="1" hangingPunct="1">
              <a:lnSpc>
                <a:spcPct val="80000"/>
              </a:lnSpc>
              <a:spcBef>
                <a:spcPct val="20000"/>
              </a:spcBef>
              <a:buClr>
                <a:schemeClr val="hlink"/>
              </a:buClr>
              <a:buSzPct val="80000"/>
              <a:buFont typeface="Wingdings" pitchFamily="2" charset="2"/>
              <a:buNone/>
            </a:pPr>
            <a:r>
              <a:rPr lang="en-US"/>
              <a:t>	memory location, etc.</a:t>
            </a:r>
          </a:p>
          <a:p>
            <a:pPr marL="342900" indent="-342900" eaLnBrk="1" hangingPunct="1">
              <a:lnSpc>
                <a:spcPct val="80000"/>
              </a:lnSpc>
              <a:spcBef>
                <a:spcPct val="20000"/>
              </a:spcBef>
              <a:buClr>
                <a:schemeClr val="hlink"/>
              </a:buClr>
              <a:buSzPct val="80000"/>
              <a:buFont typeface="Wingdings" pitchFamily="2" charset="2"/>
              <a:buNone/>
            </a:pPr>
            <a:endParaRPr lang="en-US"/>
          </a:p>
          <a:p>
            <a:pPr marL="342900" indent="-342900" eaLnBrk="1" hangingPunct="1">
              <a:lnSpc>
                <a:spcPct val="80000"/>
              </a:lnSpc>
              <a:spcBef>
                <a:spcPct val="20000"/>
              </a:spcBef>
              <a:buClr>
                <a:schemeClr val="hlink"/>
              </a:buClr>
              <a:buSzPct val="80000"/>
              <a:buFont typeface="Wingdings" pitchFamily="2" charset="2"/>
              <a:buNone/>
            </a:pPr>
            <a:r>
              <a:rPr lang="en-US"/>
              <a:t>• Which is correct ISR, and where</a:t>
            </a:r>
          </a:p>
          <a:p>
            <a:pPr marL="342900" indent="-342900" eaLnBrk="1" hangingPunct="1">
              <a:lnSpc>
                <a:spcPct val="80000"/>
              </a:lnSpc>
              <a:spcBef>
                <a:spcPct val="20000"/>
              </a:spcBef>
              <a:buClr>
                <a:schemeClr val="hlink"/>
              </a:buClr>
              <a:buSzPct val="80000"/>
              <a:buFont typeface="Wingdings" pitchFamily="2" charset="2"/>
              <a:buNone/>
            </a:pPr>
            <a:r>
              <a:rPr lang="en-US"/>
              <a:t>is it in memory?</a:t>
            </a:r>
          </a:p>
          <a:p>
            <a:pPr marL="342900" indent="-342900" eaLnBrk="1" hangingPunct="1">
              <a:lnSpc>
                <a:spcPct val="80000"/>
              </a:lnSpc>
              <a:spcBef>
                <a:spcPct val="20000"/>
              </a:spcBef>
              <a:buClr>
                <a:schemeClr val="hlink"/>
              </a:buClr>
              <a:buSzPct val="80000"/>
              <a:buFont typeface="Wingdings" pitchFamily="2" charset="2"/>
              <a:buNone/>
            </a:pPr>
            <a:r>
              <a:rPr lang="en-US"/>
              <a:t>	• SW must give this info to HW - usually a table of ISR starting addresses, indexed by interrupt number or level</a:t>
            </a:r>
          </a:p>
        </p:txBody>
      </p:sp>
      <p:sp>
        <p:nvSpPr>
          <p:cNvPr id="357381" name="Rectangle 5"/>
          <p:cNvSpPr>
            <a:spLocks noChangeArrowheads="1"/>
          </p:cNvSpPr>
          <p:nvPr/>
        </p:nvSpPr>
        <p:spPr bwMode="auto">
          <a:xfrm>
            <a:off x="1084263" y="6335713"/>
            <a:ext cx="6985000" cy="384175"/>
          </a:xfrm>
          <a:prstGeom prst="rect">
            <a:avLst/>
          </a:prstGeom>
          <a:noFill/>
          <a:ln w="9525">
            <a:noFill/>
            <a:miter lim="800000"/>
            <a:headEnd/>
            <a:tailEnd/>
          </a:ln>
          <a:effectLst/>
        </p:spPr>
        <p:txBody>
          <a:bodyPr wrap="none">
            <a:spAutoFit/>
          </a:bodyPr>
          <a:lstStyle/>
          <a:p>
            <a:pPr eaLnBrk="1" hangingPunct="1">
              <a:lnSpc>
                <a:spcPct val="80000"/>
              </a:lnSpc>
              <a:spcBef>
                <a:spcPct val="20000"/>
              </a:spcBef>
              <a:buClr>
                <a:schemeClr val="hlink"/>
              </a:buClr>
              <a:buSzPct val="80000"/>
              <a:buFont typeface="Wingdings" pitchFamily="2" charset="2"/>
              <a:buNone/>
              <a:defRPr/>
            </a:pPr>
            <a:r>
              <a:rPr lang="en-US" sz="2400" u="sng">
                <a:effectLst>
                  <a:outerShdw blurRad="38100" dist="38100" dir="2700000" algn="tl">
                    <a:srgbClr val="000000"/>
                  </a:outerShdw>
                </a:effectLst>
              </a:rPr>
              <a:t>ISRs are basically </a:t>
            </a:r>
            <a:r>
              <a:rPr lang="en-US" sz="2400" i="1" u="sng">
                <a:effectLst>
                  <a:outerShdw blurRad="38100" dist="38100" dir="2700000" algn="tl">
                    <a:srgbClr val="000000"/>
                  </a:outerShdw>
                </a:effectLst>
              </a:rPr>
              <a:t>hardware induced function calls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7379">
                                            <p:txEl>
                                              <p:pRg st="7" end="7"/>
                                            </p:txEl>
                                          </p:spTgt>
                                        </p:tgtEl>
                                        <p:attrNameLst>
                                          <p:attrName>style.visibility</p:attrName>
                                        </p:attrNameLst>
                                      </p:cBhvr>
                                      <p:to>
                                        <p:strVal val="visible"/>
                                      </p:to>
                                    </p:set>
                                    <p:animEffect transition="in" filter="blinds(horizontal)">
                                      <p:cBhvr>
                                        <p:cTn id="7" dur="500"/>
                                        <p:tgtEl>
                                          <p:spTgt spid="357379">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7379">
                                            <p:txEl>
                                              <p:pRg st="8" end="8"/>
                                            </p:txEl>
                                          </p:spTgt>
                                        </p:tgtEl>
                                        <p:attrNameLst>
                                          <p:attrName>style.visibility</p:attrName>
                                        </p:attrNameLst>
                                      </p:cBhvr>
                                      <p:to>
                                        <p:strVal val="visible"/>
                                      </p:to>
                                    </p:set>
                                    <p:animEffect transition="in" filter="blinds(horizontal)">
                                      <p:cBhvr>
                                        <p:cTn id="10" dur="500"/>
                                        <p:tgtEl>
                                          <p:spTgt spid="357379">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57379">
                                            <p:txEl>
                                              <p:pRg st="11" end="11"/>
                                            </p:txEl>
                                          </p:spTgt>
                                        </p:tgtEl>
                                        <p:attrNameLst>
                                          <p:attrName>style.visibility</p:attrName>
                                        </p:attrNameLst>
                                      </p:cBhvr>
                                      <p:to>
                                        <p:strVal val="visible"/>
                                      </p:to>
                                    </p:set>
                                    <p:animEffect transition="in" filter="box(in)">
                                      <p:cBhvr>
                                        <p:cTn id="15" dur="500"/>
                                        <p:tgtEl>
                                          <p:spTgt spid="357379">
                                            <p:txEl>
                                              <p:pRg st="11" end="11"/>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57379">
                                            <p:txEl>
                                              <p:pRg st="12" end="12"/>
                                            </p:txEl>
                                          </p:spTgt>
                                        </p:tgtEl>
                                        <p:attrNameLst>
                                          <p:attrName>style.visibility</p:attrName>
                                        </p:attrNameLst>
                                      </p:cBhvr>
                                      <p:to>
                                        <p:strVal val="visible"/>
                                      </p:to>
                                    </p:set>
                                    <p:animEffect transition="in" filter="box(in)">
                                      <p:cBhvr>
                                        <p:cTn id="18" dur="500"/>
                                        <p:tgtEl>
                                          <p:spTgt spid="357379">
                                            <p:txEl>
                                              <p:pRg st="12" end="12"/>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57379">
                                            <p:txEl>
                                              <p:pRg st="13" end="13"/>
                                            </p:txEl>
                                          </p:spTgt>
                                        </p:tgtEl>
                                        <p:attrNameLst>
                                          <p:attrName>style.visibility</p:attrName>
                                        </p:attrNameLst>
                                      </p:cBhvr>
                                      <p:to>
                                        <p:strVal val="visible"/>
                                      </p:to>
                                    </p:set>
                                    <p:animEffect transition="in" filter="box(in)">
                                      <p:cBhvr>
                                        <p:cTn id="21" dur="500"/>
                                        <p:tgtEl>
                                          <p:spTgt spid="357379">
                                            <p:txEl>
                                              <p:pRg st="13" end="1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357380">
                                            <p:txEl>
                                              <p:pRg st="0" end="0"/>
                                            </p:txEl>
                                          </p:spTgt>
                                        </p:tgtEl>
                                        <p:attrNameLst>
                                          <p:attrName>style.visibility</p:attrName>
                                        </p:attrNameLst>
                                      </p:cBhvr>
                                      <p:to>
                                        <p:strVal val="visible"/>
                                      </p:to>
                                    </p:set>
                                    <p:animEffect transition="in" filter="checkerboard(across)">
                                      <p:cBhvr>
                                        <p:cTn id="26" dur="500"/>
                                        <p:tgtEl>
                                          <p:spTgt spid="357380">
                                            <p:txEl>
                                              <p:pRg st="0" end="0"/>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357380">
                                            <p:txEl>
                                              <p:pRg st="1" end="1"/>
                                            </p:txEl>
                                          </p:spTgt>
                                        </p:tgtEl>
                                        <p:attrNameLst>
                                          <p:attrName>style.visibility</p:attrName>
                                        </p:attrNameLst>
                                      </p:cBhvr>
                                      <p:to>
                                        <p:strVal val="visible"/>
                                      </p:to>
                                    </p:set>
                                    <p:animEffect transition="in" filter="checkerboard(across)">
                                      <p:cBhvr>
                                        <p:cTn id="29" dur="500"/>
                                        <p:tgtEl>
                                          <p:spTgt spid="357380">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nodeType="clickEffect">
                                  <p:stCondLst>
                                    <p:cond delay="0"/>
                                  </p:stCondLst>
                                  <p:childTnLst>
                                    <p:set>
                                      <p:cBhvr>
                                        <p:cTn id="33" dur="1" fill="hold">
                                          <p:stCondLst>
                                            <p:cond delay="0"/>
                                          </p:stCondLst>
                                        </p:cTn>
                                        <p:tgtEl>
                                          <p:spTgt spid="357380">
                                            <p:txEl>
                                              <p:pRg st="2" end="2"/>
                                            </p:txEl>
                                          </p:spTgt>
                                        </p:tgtEl>
                                        <p:attrNameLst>
                                          <p:attrName>style.visibility</p:attrName>
                                        </p:attrNameLst>
                                      </p:cBhvr>
                                      <p:to>
                                        <p:strVal val="visible"/>
                                      </p:to>
                                    </p:set>
                                    <p:animEffect transition="in" filter="diamond(in)">
                                      <p:cBhvr>
                                        <p:cTn id="34" dur="2000"/>
                                        <p:tgtEl>
                                          <p:spTgt spid="357380">
                                            <p:txEl>
                                              <p:pRg st="2" end="2"/>
                                            </p:txEl>
                                          </p:spTgt>
                                        </p:tgtEl>
                                      </p:cBhvr>
                                    </p:animEffect>
                                  </p:childTnLst>
                                </p:cTn>
                              </p:par>
                              <p:par>
                                <p:cTn id="35" presetID="8" presetClass="entr" presetSubtype="16" fill="hold" nodeType="withEffect">
                                  <p:stCondLst>
                                    <p:cond delay="0"/>
                                  </p:stCondLst>
                                  <p:childTnLst>
                                    <p:set>
                                      <p:cBhvr>
                                        <p:cTn id="36" dur="1" fill="hold">
                                          <p:stCondLst>
                                            <p:cond delay="0"/>
                                          </p:stCondLst>
                                        </p:cTn>
                                        <p:tgtEl>
                                          <p:spTgt spid="357380">
                                            <p:txEl>
                                              <p:pRg st="3" end="3"/>
                                            </p:txEl>
                                          </p:spTgt>
                                        </p:tgtEl>
                                        <p:attrNameLst>
                                          <p:attrName>style.visibility</p:attrName>
                                        </p:attrNameLst>
                                      </p:cBhvr>
                                      <p:to>
                                        <p:strVal val="visible"/>
                                      </p:to>
                                    </p:set>
                                    <p:animEffect transition="in" filter="diamond(in)">
                                      <p:cBhvr>
                                        <p:cTn id="37" dur="2000"/>
                                        <p:tgtEl>
                                          <p:spTgt spid="357380">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57380">
                                            <p:txEl>
                                              <p:pRg st="5" end="5"/>
                                            </p:txEl>
                                          </p:spTgt>
                                        </p:tgtEl>
                                        <p:attrNameLst>
                                          <p:attrName>style.visibility</p:attrName>
                                        </p:attrNameLst>
                                      </p:cBhvr>
                                      <p:to>
                                        <p:strVal val="visible"/>
                                      </p:to>
                                    </p:set>
                                    <p:anim calcmode="lin" valueType="num">
                                      <p:cBhvr additive="base">
                                        <p:cTn id="42" dur="500" fill="hold"/>
                                        <p:tgtEl>
                                          <p:spTgt spid="357380">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5738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57380">
                                            <p:txEl>
                                              <p:pRg st="6" end="6"/>
                                            </p:txEl>
                                          </p:spTgt>
                                        </p:tgtEl>
                                        <p:attrNameLst>
                                          <p:attrName>style.visibility</p:attrName>
                                        </p:attrNameLst>
                                      </p:cBhvr>
                                      <p:to>
                                        <p:strVal val="visible"/>
                                      </p:to>
                                    </p:set>
                                    <p:animEffect transition="in" filter="blinds(horizontal)">
                                      <p:cBhvr>
                                        <p:cTn id="48" dur="500"/>
                                        <p:tgtEl>
                                          <p:spTgt spid="357380">
                                            <p:txEl>
                                              <p:pRg st="6" end="6"/>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357380">
                                            <p:txEl>
                                              <p:pRg st="7" end="7"/>
                                            </p:txEl>
                                          </p:spTgt>
                                        </p:tgtEl>
                                        <p:attrNameLst>
                                          <p:attrName>style.visibility</p:attrName>
                                        </p:attrNameLst>
                                      </p:cBhvr>
                                      <p:to>
                                        <p:strVal val="visible"/>
                                      </p:to>
                                    </p:set>
                                    <p:animEffect transition="in" filter="blinds(horizontal)">
                                      <p:cBhvr>
                                        <p:cTn id="51" dur="500"/>
                                        <p:tgtEl>
                                          <p:spTgt spid="357380">
                                            <p:txEl>
                                              <p:pRg st="7" end="7"/>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357380">
                                            <p:txEl>
                                              <p:pRg st="8" end="8"/>
                                            </p:txEl>
                                          </p:spTgt>
                                        </p:tgtEl>
                                        <p:attrNameLst>
                                          <p:attrName>style.visibility</p:attrName>
                                        </p:attrNameLst>
                                      </p:cBhvr>
                                      <p:to>
                                        <p:strVal val="visible"/>
                                      </p:to>
                                    </p:set>
                                    <p:animEffect transition="in" filter="blinds(horizontal)">
                                      <p:cBhvr>
                                        <p:cTn id="54" dur="500"/>
                                        <p:tgtEl>
                                          <p:spTgt spid="357380">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357380">
                                            <p:txEl>
                                              <p:pRg st="10" end="10"/>
                                            </p:txEl>
                                          </p:spTgt>
                                        </p:tgtEl>
                                        <p:attrNameLst>
                                          <p:attrName>style.visibility</p:attrName>
                                        </p:attrNameLst>
                                      </p:cBhvr>
                                      <p:to>
                                        <p:strVal val="visible"/>
                                      </p:to>
                                    </p:set>
                                    <p:animEffect transition="in" filter="box(in)">
                                      <p:cBhvr>
                                        <p:cTn id="59" dur="500"/>
                                        <p:tgtEl>
                                          <p:spTgt spid="357380">
                                            <p:txEl>
                                              <p:pRg st="10" end="10"/>
                                            </p:txEl>
                                          </p:spTgt>
                                        </p:tgtEl>
                                      </p:cBhvr>
                                    </p:animEffect>
                                  </p:childTnLst>
                                </p:cTn>
                              </p:par>
                              <p:par>
                                <p:cTn id="60" presetID="4" presetClass="entr" presetSubtype="16" fill="hold" nodeType="withEffect">
                                  <p:stCondLst>
                                    <p:cond delay="0"/>
                                  </p:stCondLst>
                                  <p:childTnLst>
                                    <p:set>
                                      <p:cBhvr>
                                        <p:cTn id="61" dur="1" fill="hold">
                                          <p:stCondLst>
                                            <p:cond delay="0"/>
                                          </p:stCondLst>
                                        </p:cTn>
                                        <p:tgtEl>
                                          <p:spTgt spid="357380">
                                            <p:txEl>
                                              <p:pRg st="11" end="11"/>
                                            </p:txEl>
                                          </p:spTgt>
                                        </p:tgtEl>
                                        <p:attrNameLst>
                                          <p:attrName>style.visibility</p:attrName>
                                        </p:attrNameLst>
                                      </p:cBhvr>
                                      <p:to>
                                        <p:strVal val="visible"/>
                                      </p:to>
                                    </p:set>
                                    <p:animEffect transition="in" filter="box(in)">
                                      <p:cBhvr>
                                        <p:cTn id="62" dur="500"/>
                                        <p:tgtEl>
                                          <p:spTgt spid="35738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357380">
                                            <p:txEl>
                                              <p:pRg st="12" end="12"/>
                                            </p:txEl>
                                          </p:spTgt>
                                        </p:tgtEl>
                                        <p:attrNameLst>
                                          <p:attrName>style.visibility</p:attrName>
                                        </p:attrNameLst>
                                      </p:cBhvr>
                                      <p:to>
                                        <p:strVal val="visible"/>
                                      </p:to>
                                    </p:set>
                                    <p:animEffect transition="in" filter="checkerboard(across)">
                                      <p:cBhvr>
                                        <p:cTn id="67" dur="500"/>
                                        <p:tgtEl>
                                          <p:spTgt spid="35738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57381"/>
                                        </p:tgtEl>
                                        <p:attrNameLst>
                                          <p:attrName>style.visibility</p:attrName>
                                        </p:attrNameLst>
                                      </p:cBhvr>
                                      <p:to>
                                        <p:strVal val="visible"/>
                                      </p:to>
                                    </p:set>
                                    <p:anim calcmode="lin" valueType="num">
                                      <p:cBhvr additive="base">
                                        <p:cTn id="72" dur="500" fill="hold"/>
                                        <p:tgtEl>
                                          <p:spTgt spid="357381"/>
                                        </p:tgtEl>
                                        <p:attrNameLst>
                                          <p:attrName>ppt_x</p:attrName>
                                        </p:attrNameLst>
                                      </p:cBhvr>
                                      <p:tavLst>
                                        <p:tav tm="0">
                                          <p:val>
                                            <p:strVal val="#ppt_x"/>
                                          </p:val>
                                        </p:tav>
                                        <p:tav tm="100000">
                                          <p:val>
                                            <p:strVal val="#ppt_x"/>
                                          </p:val>
                                        </p:tav>
                                      </p:tavLst>
                                    </p:anim>
                                    <p:anim calcmode="lin" valueType="num">
                                      <p:cBhvr additive="base">
                                        <p:cTn id="73" dur="500" fill="hold"/>
                                        <p:tgtEl>
                                          <p:spTgt spid="3573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533400"/>
            <a:ext cx="4355680" cy="584775"/>
          </a:xfrm>
          <a:prstGeom prst="rect">
            <a:avLst/>
          </a:prstGeom>
          <a:noFill/>
        </p:spPr>
        <p:txBody>
          <a:bodyPr wrap="none" rtlCol="0">
            <a:spAutoFit/>
          </a:bodyPr>
          <a:lstStyle/>
          <a:p>
            <a:r>
              <a:rPr lang="en-US" sz="3200" dirty="0" smtClean="0">
                <a:solidFill>
                  <a:schemeClr val="bg2"/>
                </a:solidFill>
                <a:latin typeface="Times New Roman" panose="02020603050405020304" pitchFamily="18" charset="0"/>
                <a:cs typeface="Times New Roman" panose="02020603050405020304" pitchFamily="18" charset="0"/>
              </a:rPr>
              <a:t>Interrupt Service Routine</a:t>
            </a:r>
            <a:endParaRPr lang="en-US" sz="3200" dirty="0">
              <a:solidFill>
                <a:schemeClr val="bg2"/>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85800" y="1828800"/>
            <a:ext cx="6172200" cy="452431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Interrupt Service Routine</a:t>
            </a:r>
          </a:p>
          <a:p>
            <a:endParaRPr lang="en-US" sz="32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Saving the Context</a:t>
            </a:r>
          </a:p>
          <a:p>
            <a:endParaRPr lang="en-US" sz="3200" dirty="0">
              <a:latin typeface="Times New Roman" panose="02020603050405020304" pitchFamily="18" charset="0"/>
              <a:cs typeface="Times New Roman" panose="02020603050405020304" pitchFamily="18" charset="0"/>
            </a:endParaRPr>
          </a:p>
          <a:p>
            <a:pPr marL="514350" indent="-514350">
              <a:buAutoNum type="arabicParenR"/>
            </a:pPr>
            <a:r>
              <a:rPr lang="en-US" sz="3200" dirty="0" smtClean="0">
                <a:latin typeface="Times New Roman" panose="02020603050405020304" pitchFamily="18" charset="0"/>
                <a:cs typeface="Times New Roman" panose="02020603050405020304" pitchFamily="18" charset="0"/>
              </a:rPr>
              <a:t>Program Counter – so we can get back</a:t>
            </a:r>
          </a:p>
          <a:p>
            <a:pPr marL="514350" indent="-514350">
              <a:buAutoNum type="arabicParenR"/>
            </a:pPr>
            <a:r>
              <a:rPr lang="en-US" sz="3200" dirty="0" smtClean="0">
                <a:latin typeface="Times New Roman" panose="02020603050405020304" pitchFamily="18" charset="0"/>
                <a:cs typeface="Times New Roman" panose="02020603050405020304" pitchFamily="18" charset="0"/>
              </a:rPr>
              <a:t>Stack Pointer – So we know how we got there</a:t>
            </a:r>
          </a:p>
          <a:p>
            <a:pPr marL="514350" indent="-514350">
              <a:buAutoNum type="arabicParenR"/>
            </a:pPr>
            <a:r>
              <a:rPr lang="en-US" sz="3200" dirty="0" smtClean="0">
                <a:latin typeface="Times New Roman" panose="02020603050405020304" pitchFamily="18" charset="0"/>
                <a:cs typeface="Times New Roman" panose="02020603050405020304" pitchFamily="18" charset="0"/>
              </a:rPr>
              <a:t>Internal Register States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764716"/>
      </p:ext>
    </p:extLst>
  </p:cSld>
  <p:clrMapOvr>
    <a:masterClrMapping/>
  </p:clrMapOvr>
</p:sld>
</file>

<file path=ppt/theme/theme1.xml><?xml version="1.0" encoding="utf-8"?>
<a:theme xmlns:a="http://schemas.openxmlformats.org/drawingml/2006/main" name="James' Default">
  <a:themeElements>
    <a:clrScheme name="James' Default 15">
      <a:dk1>
        <a:srgbClr val="003366"/>
      </a:dk1>
      <a:lt1>
        <a:srgbClr val="FFFFFF"/>
      </a:lt1>
      <a:dk2>
        <a:srgbClr val="466BA6"/>
      </a:dk2>
      <a:lt2>
        <a:srgbClr val="000000"/>
      </a:lt2>
      <a:accent1>
        <a:srgbClr val="CACFD1"/>
      </a:accent1>
      <a:accent2>
        <a:srgbClr val="CACFD1"/>
      </a:accent2>
      <a:accent3>
        <a:srgbClr val="B0BAD0"/>
      </a:accent3>
      <a:accent4>
        <a:srgbClr val="DADADA"/>
      </a:accent4>
      <a:accent5>
        <a:srgbClr val="E1E4E5"/>
      </a:accent5>
      <a:accent6>
        <a:srgbClr val="B7BBBD"/>
      </a:accent6>
      <a:hlink>
        <a:srgbClr val="FFFFCC"/>
      </a:hlink>
      <a:folHlink>
        <a:srgbClr val="FFCC99"/>
      </a:folHlink>
    </a:clrScheme>
    <a:fontScheme name="James' Default">
      <a:majorFont>
        <a:latin typeface="Galliard BT"/>
        <a:ea typeface=""/>
        <a:cs typeface=""/>
      </a:majorFont>
      <a:minorFont>
        <a:latin typeface="Galliar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James' 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James' 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James' 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James' 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James' 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James' 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James' 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James' 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James' 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James' 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James' 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James' 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James' Default 13">
        <a:dk1>
          <a:srgbClr val="003366"/>
        </a:dk1>
        <a:lt1>
          <a:srgbClr val="FFFFFF"/>
        </a:lt1>
        <a:dk2>
          <a:srgbClr val="466BA6"/>
        </a:dk2>
        <a:lt2>
          <a:srgbClr val="000000"/>
        </a:lt2>
        <a:accent1>
          <a:srgbClr val="CACFD1"/>
        </a:accent1>
        <a:accent2>
          <a:srgbClr val="CACFD1"/>
        </a:accent2>
        <a:accent3>
          <a:srgbClr val="B0BAD0"/>
        </a:accent3>
        <a:accent4>
          <a:srgbClr val="DADADA"/>
        </a:accent4>
        <a:accent5>
          <a:srgbClr val="E1E4E5"/>
        </a:accent5>
        <a:accent6>
          <a:srgbClr val="B7BBBD"/>
        </a:accent6>
        <a:hlink>
          <a:srgbClr val="0000FF"/>
        </a:hlink>
        <a:folHlink>
          <a:srgbClr val="990099"/>
        </a:folHlink>
      </a:clrScheme>
      <a:clrMap bg1="dk2" tx1="lt1" bg2="dk1" tx2="lt2" accent1="accent1" accent2="accent2" accent3="accent3" accent4="accent4" accent5="accent5" accent6="accent6" hlink="hlink" folHlink="folHlink"/>
    </a:extraClrScheme>
    <a:extraClrScheme>
      <a:clrScheme name="James' Default 14">
        <a:dk1>
          <a:srgbClr val="003366"/>
        </a:dk1>
        <a:lt1>
          <a:srgbClr val="FFFFFF"/>
        </a:lt1>
        <a:dk2>
          <a:srgbClr val="466BA6"/>
        </a:dk2>
        <a:lt2>
          <a:srgbClr val="000000"/>
        </a:lt2>
        <a:accent1>
          <a:srgbClr val="CACFD1"/>
        </a:accent1>
        <a:accent2>
          <a:srgbClr val="CACFD1"/>
        </a:accent2>
        <a:accent3>
          <a:srgbClr val="B0BAD0"/>
        </a:accent3>
        <a:accent4>
          <a:srgbClr val="DADADA"/>
        </a:accent4>
        <a:accent5>
          <a:srgbClr val="E1E4E5"/>
        </a:accent5>
        <a:accent6>
          <a:srgbClr val="B7BBBD"/>
        </a:accent6>
        <a:hlink>
          <a:srgbClr val="FFFFCC"/>
        </a:hlink>
        <a:folHlink>
          <a:srgbClr val="990099"/>
        </a:folHlink>
      </a:clrScheme>
      <a:clrMap bg1="dk2" tx1="lt1" bg2="dk1" tx2="lt2" accent1="accent1" accent2="accent2" accent3="accent3" accent4="accent4" accent5="accent5" accent6="accent6" hlink="hlink" folHlink="folHlink"/>
    </a:extraClrScheme>
    <a:extraClrScheme>
      <a:clrScheme name="James' Default 15">
        <a:dk1>
          <a:srgbClr val="003366"/>
        </a:dk1>
        <a:lt1>
          <a:srgbClr val="FFFFFF"/>
        </a:lt1>
        <a:dk2>
          <a:srgbClr val="466BA6"/>
        </a:dk2>
        <a:lt2>
          <a:srgbClr val="000000"/>
        </a:lt2>
        <a:accent1>
          <a:srgbClr val="CACFD1"/>
        </a:accent1>
        <a:accent2>
          <a:srgbClr val="CACFD1"/>
        </a:accent2>
        <a:accent3>
          <a:srgbClr val="B0BAD0"/>
        </a:accent3>
        <a:accent4>
          <a:srgbClr val="DADADA"/>
        </a:accent4>
        <a:accent5>
          <a:srgbClr val="E1E4E5"/>
        </a:accent5>
        <a:accent6>
          <a:srgbClr val="B7BBBD"/>
        </a:accent6>
        <a:hlink>
          <a:srgbClr val="FFFFCC"/>
        </a:hlink>
        <a:folHlink>
          <a:srgbClr val="FFCC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3195</TotalTime>
  <Words>1875</Words>
  <Application>Microsoft Office PowerPoint</Application>
  <PresentationFormat>On-screen Show (4:3)</PresentationFormat>
  <Paragraphs>593</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Courier New</vt:lpstr>
      <vt:lpstr>Galliard BT</vt:lpstr>
      <vt:lpstr>Times</vt:lpstr>
      <vt:lpstr>Times New Roman</vt:lpstr>
      <vt:lpstr>Wingdings</vt:lpstr>
      <vt:lpstr>James' Default</vt:lpstr>
      <vt:lpstr>PowerPoint Presentation</vt:lpstr>
      <vt:lpstr>Embedded systems software</vt:lpstr>
      <vt:lpstr>Definition</vt:lpstr>
      <vt:lpstr>Classification of RT systems</vt:lpstr>
      <vt:lpstr>Embedded Software Architectures</vt:lpstr>
      <vt:lpstr>Interrupts</vt:lpstr>
      <vt:lpstr>Computer Interrupts</vt:lpstr>
      <vt:lpstr>Interrupts: Hardware Side</vt:lpstr>
      <vt:lpstr>PowerPoint Presentation</vt:lpstr>
      <vt:lpstr>PowerPoint Presentation</vt:lpstr>
      <vt:lpstr>PowerPoint Presentation</vt:lpstr>
      <vt:lpstr>PowerPoint Presentation</vt:lpstr>
      <vt:lpstr>2 scenarios for interrupts</vt:lpstr>
      <vt:lpstr>Identifying source of interrupt</vt:lpstr>
      <vt:lpstr>Multiple interrupt lines</vt:lpstr>
      <vt:lpstr>Multi-Interrupt Challenges</vt:lpstr>
      <vt:lpstr>Interrupt Nesting</vt:lpstr>
      <vt:lpstr>Round Robin with Interrupts</vt:lpstr>
      <vt:lpstr>RR with Interrupt - Code Example</vt:lpstr>
      <vt:lpstr>Code Example</vt:lpstr>
      <vt:lpstr>Problem</vt:lpstr>
      <vt:lpstr>Is the problem fixed?</vt:lpstr>
      <vt:lpstr>Consider the Assembly Language Sequence</vt:lpstr>
      <vt:lpstr>Ensuring Correctness</vt:lpstr>
      <vt:lpstr>Shared Data Problem</vt:lpstr>
      <vt:lpstr>Better Solution – Disable Interrupts</vt:lpstr>
      <vt:lpstr>A “C” Solution</vt:lpstr>
      <vt:lpstr>PowerPoint Presentation</vt:lpstr>
      <vt:lpstr>Shared Data</vt:lpstr>
      <vt:lpstr>What can go wrong here? How to fix?</vt:lpstr>
      <vt:lpstr>One Solution</vt:lpstr>
      <vt:lpstr>One Solution</vt:lpstr>
      <vt:lpstr>Subtle Point</vt:lpstr>
      <vt:lpstr>Another Approach</vt:lpstr>
      <vt:lpstr>Another Approach Discussion</vt:lpstr>
      <vt:lpstr>Blackfin Interrupt Model</vt:lpstr>
      <vt:lpstr>IMASK Register</vt:lpstr>
      <vt:lpstr>ILAT Register</vt:lpstr>
      <vt:lpstr>IPEND Register</vt:lpstr>
      <vt:lpstr>Blackfin 533 Interrupt Model</vt:lpstr>
      <vt:lpstr>SIC_IWR register</vt:lpstr>
      <vt:lpstr>SAC_ISR Register</vt:lpstr>
      <vt:lpstr>SIC_IMASK Register</vt:lpstr>
      <vt:lpstr>Interrupt Vector Table</vt:lpstr>
      <vt:lpstr>Setting up Interrupts</vt:lpstr>
      <vt:lpstr>Interrupts - Key to Responsiveness</vt:lpstr>
      <vt:lpstr>Hard Real Time Systems</vt:lpstr>
      <vt:lpstr>Interrupt Basics</vt:lpstr>
    </vt:vector>
  </TitlesOfParts>
  <Company>BYU-Idaho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360 – Microprocessors and Microcontrollers</dc:title>
  <dc:creator>College of Physical Sciences &amp; Engineering</dc:creator>
  <cp:lastModifiedBy>Grimmett, Richard</cp:lastModifiedBy>
  <cp:revision>221</cp:revision>
  <dcterms:created xsi:type="dcterms:W3CDTF">2004-08-30T22:58:14Z</dcterms:created>
  <dcterms:modified xsi:type="dcterms:W3CDTF">2018-08-27T17:33:05Z</dcterms:modified>
</cp:coreProperties>
</file>