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handoutMasterIdLst>
    <p:handoutMasterId r:id="rId46"/>
  </p:handoutMasterIdLst>
  <p:sldIdLst>
    <p:sldId id="306" r:id="rId2"/>
    <p:sldId id="387" r:id="rId3"/>
    <p:sldId id="363" r:id="rId4"/>
    <p:sldId id="364" r:id="rId5"/>
    <p:sldId id="365" r:id="rId6"/>
    <p:sldId id="366" r:id="rId7"/>
    <p:sldId id="367" r:id="rId8"/>
    <p:sldId id="369" r:id="rId9"/>
    <p:sldId id="370" r:id="rId10"/>
    <p:sldId id="371" r:id="rId11"/>
    <p:sldId id="372" r:id="rId12"/>
    <p:sldId id="373" r:id="rId13"/>
    <p:sldId id="374" r:id="rId14"/>
    <p:sldId id="406" r:id="rId15"/>
    <p:sldId id="409" r:id="rId16"/>
    <p:sldId id="412" r:id="rId17"/>
    <p:sldId id="413" r:id="rId18"/>
    <p:sldId id="410" r:id="rId19"/>
    <p:sldId id="414" r:id="rId20"/>
    <p:sldId id="375" r:id="rId21"/>
    <p:sldId id="376" r:id="rId22"/>
    <p:sldId id="381" r:id="rId23"/>
    <p:sldId id="382" r:id="rId24"/>
    <p:sldId id="383" r:id="rId25"/>
    <p:sldId id="396" r:id="rId26"/>
    <p:sldId id="398" r:id="rId27"/>
    <p:sldId id="400" r:id="rId28"/>
    <p:sldId id="332" r:id="rId29"/>
    <p:sldId id="401" r:id="rId30"/>
    <p:sldId id="402" r:id="rId31"/>
    <p:sldId id="403" r:id="rId32"/>
    <p:sldId id="404" r:id="rId33"/>
    <p:sldId id="405" r:id="rId34"/>
    <p:sldId id="407" r:id="rId35"/>
    <p:sldId id="408" r:id="rId36"/>
    <p:sldId id="415" r:id="rId37"/>
    <p:sldId id="359" r:id="rId38"/>
    <p:sldId id="360" r:id="rId39"/>
    <p:sldId id="361" r:id="rId40"/>
    <p:sldId id="362" r:id="rId41"/>
    <p:sldId id="416" r:id="rId42"/>
    <p:sldId id="417" r:id="rId43"/>
    <p:sldId id="418" r:id="rId44"/>
    <p:sldId id="41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7D0"/>
    <a:srgbClr val="EFFC46"/>
    <a:srgbClr val="DDE0BC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732ACB-24E4-4AA6-845A-419473EEC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2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339F5-E706-4947-B443-C3FFB992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CE24A-F6E8-4263-8506-3B0A85405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5CBC9-9F2B-4861-B39F-C21F0FA57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54DA-2657-45EF-9063-F0A944ED5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5B79A-B190-48F4-8A32-8F712A5D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2A44E-2521-4C8F-8E5C-70376B4F6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32AE4-6375-436D-AC2B-8DD53A9B4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9570-4AEB-4D4D-9025-C14D42CBC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8975E-8A7A-4B20-98A9-6873AB77D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130-ECD3-4D5C-AF69-44FEF4B1C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3380-CA04-4CC9-A9B5-38C9E84C9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5B400-6E05-4DC3-A5F5-A8879319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5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A81B43A-500C-4C57-BA79-84B17D674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361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/>
              <a:t>Lecture 4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A/D, DACs, DSP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mtClean="0"/>
              <a:t>Types of ADC’s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781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mtClean="0"/>
              <a:t>Digital Signals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When you sample an analog signal with an ADC you have control over what 2 variables?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Sampling rate - controls how many samples are taken per second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Sampling precision - controls how many different gradations (quantization levels) are possible when taking the sample 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Digital recordings are always approximations of the analog case.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BUT by increasing the sample rate and sampling precision (also called resolution) we can obtain an accurate recording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07975"/>
            <a:ext cx="5867400" cy="1139825"/>
          </a:xfrm>
        </p:spPr>
        <p:txBody>
          <a:bodyPr/>
          <a:lstStyle/>
          <a:p>
            <a:r>
              <a:rPr lang="en-US" smtClean="0"/>
              <a:t>ADC - Example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1779588"/>
            <a:ext cx="39433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762250" y="3913188"/>
            <a:ext cx="3276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Sample Precision = 10</a:t>
            </a:r>
          </a:p>
          <a:p>
            <a:pPr algn="ctr">
              <a:spcBef>
                <a:spcPct val="50000"/>
              </a:spcBef>
            </a:pPr>
            <a:r>
              <a:rPr lang="en-US"/>
              <a:t>Sample Rate = 1</a:t>
            </a:r>
          </a:p>
          <a:p>
            <a:pPr algn="ctr">
              <a:spcBef>
                <a:spcPct val="50000"/>
              </a:spcBef>
            </a:pPr>
            <a:r>
              <a:rPr lang="en-US"/>
              <a:t>Sampling Error  =     </a:t>
            </a: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1905000" y="5334000"/>
            <a:ext cx="558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happens if we increase the sampling rate?</a:t>
            </a:r>
          </a:p>
          <a:p>
            <a:r>
              <a:rPr lang="en-US"/>
              <a:t>What happens if we increase the sampling precision?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53000" y="47244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4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5943600" cy="1371600"/>
          </a:xfrm>
        </p:spPr>
        <p:txBody>
          <a:bodyPr/>
          <a:lstStyle/>
          <a:p>
            <a:r>
              <a:rPr lang="en-US" smtClean="0"/>
              <a:t>ADC - Example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3810000"/>
            <a:ext cx="32766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Sample Precision = 20</a:t>
            </a:r>
          </a:p>
          <a:p>
            <a:pPr algn="ctr">
              <a:spcBef>
                <a:spcPct val="50000"/>
              </a:spcBef>
            </a:pPr>
            <a:r>
              <a:rPr lang="en-US"/>
              <a:t>Sample Rate = 2</a:t>
            </a:r>
          </a:p>
          <a:p>
            <a:pPr algn="ctr">
              <a:spcBef>
                <a:spcPct val="50000"/>
              </a:spcBef>
            </a:pPr>
            <a:r>
              <a:rPr lang="en-US"/>
              <a:t>Sampling Error = Better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39052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00400"/>
            <a:ext cx="3762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5105400" y="5105400"/>
            <a:ext cx="32766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Sample Precision = 40</a:t>
            </a:r>
          </a:p>
          <a:p>
            <a:pPr algn="ctr">
              <a:spcBef>
                <a:spcPct val="50000"/>
              </a:spcBef>
            </a:pPr>
            <a:r>
              <a:rPr lang="en-US"/>
              <a:t>Sample Rate = 4</a:t>
            </a:r>
          </a:p>
          <a:p>
            <a:pPr algn="ctr">
              <a:spcBef>
                <a:spcPct val="50000"/>
              </a:spcBef>
            </a:pPr>
            <a:r>
              <a:rPr lang="en-US"/>
              <a:t>Sampling Error = Better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mtClean="0"/>
              <a:t>ADC Input Filters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smtClean="0"/>
              <a:t>Most ADC systems have a low pass analog filter just before the ADC.  Why?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048000"/>
            <a:ext cx="7162800" cy="2971800"/>
            <a:chOff x="384" y="1920"/>
            <a:chExt cx="4512" cy="1872"/>
          </a:xfrm>
        </p:grpSpPr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1296" y="192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1200" y="350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4224" y="3561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 Freq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84" y="24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Amplitude</a:t>
              </a:r>
            </a:p>
          </p:txBody>
        </p:sp>
        <p:sp>
          <p:nvSpPr>
            <p:cNvPr id="18444" name="Freeform 9"/>
            <p:cNvSpPr>
              <a:spLocks/>
            </p:cNvSpPr>
            <p:nvPr/>
          </p:nvSpPr>
          <p:spPr bwMode="auto">
            <a:xfrm>
              <a:off x="1301" y="2371"/>
              <a:ext cx="3520" cy="1126"/>
            </a:xfrm>
            <a:custGeom>
              <a:avLst/>
              <a:gdLst>
                <a:gd name="T0" fmla="*/ 0 w 3520"/>
                <a:gd name="T1" fmla="*/ 1126 h 1126"/>
                <a:gd name="T2" fmla="*/ 54 w 3520"/>
                <a:gd name="T3" fmla="*/ 834 h 1126"/>
                <a:gd name="T4" fmla="*/ 64 w 3520"/>
                <a:gd name="T5" fmla="*/ 696 h 1126"/>
                <a:gd name="T6" fmla="*/ 82 w 3520"/>
                <a:gd name="T7" fmla="*/ 623 h 1126"/>
                <a:gd name="T8" fmla="*/ 91 w 3520"/>
                <a:gd name="T9" fmla="*/ 422 h 1126"/>
                <a:gd name="T10" fmla="*/ 137 w 3520"/>
                <a:gd name="T11" fmla="*/ 404 h 1126"/>
                <a:gd name="T12" fmla="*/ 192 w 3520"/>
                <a:gd name="T13" fmla="*/ 367 h 1126"/>
                <a:gd name="T14" fmla="*/ 237 w 3520"/>
                <a:gd name="T15" fmla="*/ 148 h 1126"/>
                <a:gd name="T16" fmla="*/ 256 w 3520"/>
                <a:gd name="T17" fmla="*/ 66 h 1126"/>
                <a:gd name="T18" fmla="*/ 338 w 3520"/>
                <a:gd name="T19" fmla="*/ 20 h 1126"/>
                <a:gd name="T20" fmla="*/ 393 w 3520"/>
                <a:gd name="T21" fmla="*/ 2 h 1126"/>
                <a:gd name="T22" fmla="*/ 612 w 3520"/>
                <a:gd name="T23" fmla="*/ 11 h 1126"/>
                <a:gd name="T24" fmla="*/ 621 w 3520"/>
                <a:gd name="T25" fmla="*/ 38 h 1126"/>
                <a:gd name="T26" fmla="*/ 630 w 3520"/>
                <a:gd name="T27" fmla="*/ 175 h 1126"/>
                <a:gd name="T28" fmla="*/ 685 w 3520"/>
                <a:gd name="T29" fmla="*/ 203 h 1126"/>
                <a:gd name="T30" fmla="*/ 786 w 3520"/>
                <a:gd name="T31" fmla="*/ 139 h 1126"/>
                <a:gd name="T32" fmla="*/ 832 w 3520"/>
                <a:gd name="T33" fmla="*/ 47 h 1126"/>
                <a:gd name="T34" fmla="*/ 960 w 3520"/>
                <a:gd name="T35" fmla="*/ 56 h 1126"/>
                <a:gd name="T36" fmla="*/ 969 w 3520"/>
                <a:gd name="T37" fmla="*/ 130 h 1126"/>
                <a:gd name="T38" fmla="*/ 1014 w 3520"/>
                <a:gd name="T39" fmla="*/ 175 h 1126"/>
                <a:gd name="T40" fmla="*/ 1106 w 3520"/>
                <a:gd name="T41" fmla="*/ 248 h 1126"/>
                <a:gd name="T42" fmla="*/ 1252 w 3520"/>
                <a:gd name="T43" fmla="*/ 239 h 1126"/>
                <a:gd name="T44" fmla="*/ 1280 w 3520"/>
                <a:gd name="T45" fmla="*/ 212 h 1126"/>
                <a:gd name="T46" fmla="*/ 1344 w 3520"/>
                <a:gd name="T47" fmla="*/ 194 h 1126"/>
                <a:gd name="T48" fmla="*/ 1453 w 3520"/>
                <a:gd name="T49" fmla="*/ 386 h 1126"/>
                <a:gd name="T50" fmla="*/ 1472 w 3520"/>
                <a:gd name="T51" fmla="*/ 440 h 1126"/>
                <a:gd name="T52" fmla="*/ 1581 w 3520"/>
                <a:gd name="T53" fmla="*/ 514 h 1126"/>
                <a:gd name="T54" fmla="*/ 1874 w 3520"/>
                <a:gd name="T55" fmla="*/ 541 h 1126"/>
                <a:gd name="T56" fmla="*/ 1910 w 3520"/>
                <a:gd name="T57" fmla="*/ 587 h 1126"/>
                <a:gd name="T58" fmla="*/ 1956 w 3520"/>
                <a:gd name="T59" fmla="*/ 696 h 1126"/>
                <a:gd name="T60" fmla="*/ 2011 w 3520"/>
                <a:gd name="T61" fmla="*/ 733 h 1126"/>
                <a:gd name="T62" fmla="*/ 2130 w 3520"/>
                <a:gd name="T63" fmla="*/ 815 h 1126"/>
                <a:gd name="T64" fmla="*/ 2249 w 3520"/>
                <a:gd name="T65" fmla="*/ 852 h 1126"/>
                <a:gd name="T66" fmla="*/ 2496 w 3520"/>
                <a:gd name="T67" fmla="*/ 888 h 1126"/>
                <a:gd name="T68" fmla="*/ 2532 w 3520"/>
                <a:gd name="T69" fmla="*/ 934 h 1126"/>
                <a:gd name="T70" fmla="*/ 2697 w 3520"/>
                <a:gd name="T71" fmla="*/ 971 h 1126"/>
                <a:gd name="T72" fmla="*/ 3520 w 3520"/>
                <a:gd name="T73" fmla="*/ 1035 h 11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20"/>
                <a:gd name="T112" fmla="*/ 0 h 1126"/>
                <a:gd name="T113" fmla="*/ 3520 w 3520"/>
                <a:gd name="T114" fmla="*/ 1126 h 112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20" h="1126">
                  <a:moveTo>
                    <a:pt x="0" y="1126"/>
                  </a:moveTo>
                  <a:cubicBezTo>
                    <a:pt x="31" y="1030"/>
                    <a:pt x="22" y="930"/>
                    <a:pt x="54" y="834"/>
                  </a:cubicBezTo>
                  <a:cubicBezTo>
                    <a:pt x="57" y="788"/>
                    <a:pt x="58" y="742"/>
                    <a:pt x="64" y="696"/>
                  </a:cubicBezTo>
                  <a:cubicBezTo>
                    <a:pt x="67" y="671"/>
                    <a:pt x="82" y="623"/>
                    <a:pt x="82" y="623"/>
                  </a:cubicBezTo>
                  <a:cubicBezTo>
                    <a:pt x="85" y="556"/>
                    <a:pt x="75" y="487"/>
                    <a:pt x="91" y="422"/>
                  </a:cubicBezTo>
                  <a:cubicBezTo>
                    <a:pt x="95" y="406"/>
                    <a:pt x="123" y="412"/>
                    <a:pt x="137" y="404"/>
                  </a:cubicBezTo>
                  <a:cubicBezTo>
                    <a:pt x="156" y="393"/>
                    <a:pt x="192" y="367"/>
                    <a:pt x="192" y="367"/>
                  </a:cubicBezTo>
                  <a:cubicBezTo>
                    <a:pt x="210" y="295"/>
                    <a:pt x="223" y="221"/>
                    <a:pt x="237" y="148"/>
                  </a:cubicBezTo>
                  <a:cubicBezTo>
                    <a:pt x="240" y="134"/>
                    <a:pt x="244" y="85"/>
                    <a:pt x="256" y="66"/>
                  </a:cubicBezTo>
                  <a:cubicBezTo>
                    <a:pt x="281" y="29"/>
                    <a:pt x="294" y="35"/>
                    <a:pt x="338" y="20"/>
                  </a:cubicBezTo>
                  <a:cubicBezTo>
                    <a:pt x="356" y="14"/>
                    <a:pt x="393" y="2"/>
                    <a:pt x="393" y="2"/>
                  </a:cubicBezTo>
                  <a:cubicBezTo>
                    <a:pt x="466" y="5"/>
                    <a:pt x="540" y="0"/>
                    <a:pt x="612" y="11"/>
                  </a:cubicBezTo>
                  <a:cubicBezTo>
                    <a:pt x="621" y="12"/>
                    <a:pt x="620" y="29"/>
                    <a:pt x="621" y="38"/>
                  </a:cubicBezTo>
                  <a:cubicBezTo>
                    <a:pt x="626" y="83"/>
                    <a:pt x="622" y="130"/>
                    <a:pt x="630" y="175"/>
                  </a:cubicBezTo>
                  <a:cubicBezTo>
                    <a:pt x="634" y="197"/>
                    <a:pt x="673" y="200"/>
                    <a:pt x="685" y="203"/>
                  </a:cubicBezTo>
                  <a:cubicBezTo>
                    <a:pt x="791" y="190"/>
                    <a:pt x="740" y="207"/>
                    <a:pt x="786" y="139"/>
                  </a:cubicBezTo>
                  <a:cubicBezTo>
                    <a:pt x="795" y="94"/>
                    <a:pt x="801" y="78"/>
                    <a:pt x="832" y="47"/>
                  </a:cubicBezTo>
                  <a:cubicBezTo>
                    <a:pt x="875" y="50"/>
                    <a:pt x="923" y="34"/>
                    <a:pt x="960" y="56"/>
                  </a:cubicBezTo>
                  <a:cubicBezTo>
                    <a:pt x="981" y="69"/>
                    <a:pt x="965" y="106"/>
                    <a:pt x="969" y="130"/>
                  </a:cubicBezTo>
                  <a:cubicBezTo>
                    <a:pt x="975" y="166"/>
                    <a:pt x="979" y="158"/>
                    <a:pt x="1014" y="175"/>
                  </a:cubicBezTo>
                  <a:cubicBezTo>
                    <a:pt x="1030" y="219"/>
                    <a:pt x="1064" y="235"/>
                    <a:pt x="1106" y="248"/>
                  </a:cubicBezTo>
                  <a:cubicBezTo>
                    <a:pt x="1155" y="245"/>
                    <a:pt x="1204" y="249"/>
                    <a:pt x="1252" y="239"/>
                  </a:cubicBezTo>
                  <a:cubicBezTo>
                    <a:pt x="1265" y="236"/>
                    <a:pt x="1269" y="219"/>
                    <a:pt x="1280" y="212"/>
                  </a:cubicBezTo>
                  <a:cubicBezTo>
                    <a:pt x="1289" y="206"/>
                    <a:pt x="1339" y="195"/>
                    <a:pt x="1344" y="194"/>
                  </a:cubicBezTo>
                  <a:cubicBezTo>
                    <a:pt x="1477" y="100"/>
                    <a:pt x="1444" y="333"/>
                    <a:pt x="1453" y="386"/>
                  </a:cubicBezTo>
                  <a:cubicBezTo>
                    <a:pt x="1456" y="405"/>
                    <a:pt x="1456" y="429"/>
                    <a:pt x="1472" y="440"/>
                  </a:cubicBezTo>
                  <a:cubicBezTo>
                    <a:pt x="1505" y="463"/>
                    <a:pt x="1545" y="498"/>
                    <a:pt x="1581" y="514"/>
                  </a:cubicBezTo>
                  <a:cubicBezTo>
                    <a:pt x="1652" y="546"/>
                    <a:pt x="1842" y="540"/>
                    <a:pt x="1874" y="541"/>
                  </a:cubicBezTo>
                  <a:cubicBezTo>
                    <a:pt x="1885" y="557"/>
                    <a:pt x="1900" y="570"/>
                    <a:pt x="1910" y="587"/>
                  </a:cubicBezTo>
                  <a:cubicBezTo>
                    <a:pt x="1930" y="620"/>
                    <a:pt x="1925" y="669"/>
                    <a:pt x="1956" y="696"/>
                  </a:cubicBezTo>
                  <a:cubicBezTo>
                    <a:pt x="1973" y="711"/>
                    <a:pt x="2011" y="733"/>
                    <a:pt x="2011" y="733"/>
                  </a:cubicBezTo>
                  <a:cubicBezTo>
                    <a:pt x="2026" y="778"/>
                    <a:pt x="2086" y="801"/>
                    <a:pt x="2130" y="815"/>
                  </a:cubicBezTo>
                  <a:cubicBezTo>
                    <a:pt x="2172" y="844"/>
                    <a:pt x="2196" y="845"/>
                    <a:pt x="2249" y="852"/>
                  </a:cubicBezTo>
                  <a:cubicBezTo>
                    <a:pt x="2328" y="878"/>
                    <a:pt x="2414" y="880"/>
                    <a:pt x="2496" y="888"/>
                  </a:cubicBezTo>
                  <a:cubicBezTo>
                    <a:pt x="2581" y="948"/>
                    <a:pt x="2476" y="866"/>
                    <a:pt x="2532" y="934"/>
                  </a:cubicBezTo>
                  <a:cubicBezTo>
                    <a:pt x="2563" y="972"/>
                    <a:pt x="2655" y="966"/>
                    <a:pt x="2697" y="971"/>
                  </a:cubicBezTo>
                  <a:cubicBezTo>
                    <a:pt x="3032" y="1083"/>
                    <a:pt x="2924" y="1035"/>
                    <a:pt x="3520" y="103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3600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Text Box 11"/>
            <p:cNvSpPr txBox="1">
              <a:spLocks noChangeArrowheads="1"/>
            </p:cNvSpPr>
            <p:nvPr/>
          </p:nvSpPr>
          <p:spPr bwMode="auto">
            <a:xfrm>
              <a:off x="3360" y="3552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20kHz</a:t>
              </a:r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57400" y="3581400"/>
            <a:ext cx="3886200" cy="1981200"/>
            <a:chOff x="1296" y="2256"/>
            <a:chExt cx="2448" cy="1248"/>
          </a:xfrm>
        </p:grpSpPr>
        <p:sp>
          <p:nvSpPr>
            <p:cNvPr id="18438" name="Line 14"/>
            <p:cNvSpPr>
              <a:spLocks noChangeShapeType="1"/>
            </p:cNvSpPr>
            <p:nvPr/>
          </p:nvSpPr>
          <p:spPr bwMode="auto">
            <a:xfrm>
              <a:off x="1296" y="2256"/>
              <a:ext cx="2160" cy="0"/>
            </a:xfrm>
            <a:prstGeom prst="line">
              <a:avLst/>
            </a:prstGeom>
            <a:noFill/>
            <a:ln w="9525">
              <a:solidFill>
                <a:srgbClr val="D7401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15"/>
            <p:cNvSpPr>
              <a:spLocks noChangeShapeType="1"/>
            </p:cNvSpPr>
            <p:nvPr/>
          </p:nvSpPr>
          <p:spPr bwMode="auto">
            <a:xfrm>
              <a:off x="3456" y="2256"/>
              <a:ext cx="288" cy="1248"/>
            </a:xfrm>
            <a:prstGeom prst="line">
              <a:avLst/>
            </a:prstGeom>
            <a:noFill/>
            <a:ln w="9525">
              <a:solidFill>
                <a:srgbClr val="D7401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371600"/>
          </a:xfrm>
        </p:spPr>
        <p:txBody>
          <a:bodyPr/>
          <a:lstStyle/>
          <a:p>
            <a:r>
              <a:rPr lang="en-US" sz="3200" smtClean="0"/>
              <a:t>Digital to Analog Conversion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smtClean="0"/>
              <a:t>Exact opposite of A/D conversion</a:t>
            </a:r>
          </a:p>
          <a:p>
            <a:r>
              <a:rPr lang="en-US" smtClean="0"/>
              <a:t>Input is binary number</a:t>
            </a:r>
          </a:p>
          <a:p>
            <a:r>
              <a:rPr lang="en-US" smtClean="0"/>
              <a:t>Output is analog signal</a:t>
            </a:r>
          </a:p>
          <a:p>
            <a:r>
              <a:rPr lang="en-US" smtClean="0"/>
              <a:t>Several Technologies of DAC’s</a:t>
            </a:r>
          </a:p>
          <a:p>
            <a:pPr lvl="1"/>
            <a:r>
              <a:rPr lang="en-US" smtClean="0"/>
              <a:t>Delta Sigma</a:t>
            </a:r>
          </a:p>
          <a:p>
            <a:pPr lvl="1"/>
            <a:r>
              <a:rPr lang="en-US" smtClean="0"/>
              <a:t>Summing Amplifier</a:t>
            </a:r>
          </a:p>
          <a:p>
            <a:pPr lvl="1"/>
            <a:r>
              <a:rPr lang="en-US" smtClean="0"/>
              <a:t>R-2R Ladder</a:t>
            </a:r>
          </a:p>
          <a:p>
            <a:pPr lvl="1"/>
            <a:r>
              <a:rPr lang="en-US" smtClean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371600"/>
          </a:xfrm>
        </p:spPr>
        <p:txBody>
          <a:bodyPr/>
          <a:lstStyle/>
          <a:p>
            <a:r>
              <a:rPr lang="en-US" smtClean="0"/>
              <a:t>Types of DAC’s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0198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867400" cy="1371600"/>
          </a:xfrm>
        </p:spPr>
        <p:txBody>
          <a:bodyPr/>
          <a:lstStyle/>
          <a:p>
            <a:r>
              <a:rPr lang="en-US" smtClean="0"/>
              <a:t>Types of DAC’s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68450"/>
            <a:ext cx="66294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943600" cy="1371600"/>
          </a:xfrm>
        </p:spPr>
        <p:txBody>
          <a:bodyPr/>
          <a:lstStyle/>
          <a:p>
            <a:r>
              <a:rPr lang="en-US" smtClean="0"/>
              <a:t>Digital to Analog Conversion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DAC’s construct the analog signal from the digital bits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When you construct an analog signal with a DAC you have control over 2 variables (just like the ADC):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Conversion rate - controls how many conversions are done per second – Higher conversion rate, higher accuracy (needs to be at least 2x highest frequency)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Conversion precision - controls how many different gradations (quantization levels) are possible when constructing the signal – Greater # level’s -&gt; lower SNR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791200" cy="1371600"/>
          </a:xfrm>
        </p:spPr>
        <p:txBody>
          <a:bodyPr/>
          <a:lstStyle/>
          <a:p>
            <a:r>
              <a:rPr lang="en-US" smtClean="0"/>
              <a:t>DAC Output Filters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smtClean="0"/>
              <a:t>Most DAC systems have an analog low pass filter on the output of the DAC.  Why? </a:t>
            </a:r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713" y="2819400"/>
            <a:ext cx="798988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Signals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2743200"/>
          </a:xfrm>
        </p:spPr>
        <p:txBody>
          <a:bodyPr/>
          <a:lstStyle/>
          <a:p>
            <a:r>
              <a:rPr lang="en-US" dirty="0" smtClean="0"/>
              <a:t>We need to interface with the outside World</a:t>
            </a:r>
          </a:p>
          <a:p>
            <a:r>
              <a:rPr lang="en-US" dirty="0" smtClean="0"/>
              <a:t>What do we consider?</a:t>
            </a:r>
          </a:p>
          <a:p>
            <a:r>
              <a:rPr lang="en-US" dirty="0" smtClean="0"/>
              <a:t>We must talk about the actual application</a:t>
            </a:r>
          </a:p>
          <a:p>
            <a:r>
              <a:rPr lang="en-US" dirty="0" smtClean="0"/>
              <a:t>How about an Audio Player</a:t>
            </a:r>
          </a:p>
        </p:txBody>
      </p:sp>
      <p:pic>
        <p:nvPicPr>
          <p:cNvPr id="45058" name="Picture 2" descr="http://www.geekalerts.com/u/lego-mp3-play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0" y="4191000"/>
            <a:ext cx="2876550" cy="2319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Audio Processing</a:t>
            </a:r>
          </a:p>
        </p:txBody>
      </p:sp>
      <p:graphicFrame>
        <p:nvGraphicFramePr>
          <p:cNvPr id="249889" name="Group 33"/>
          <p:cNvGraphicFramePr>
            <a:graphicFrameLocks noGrp="1"/>
          </p:cNvGraphicFramePr>
          <p:nvPr>
            <p:ph idx="1"/>
          </p:nvPr>
        </p:nvGraphicFramePr>
        <p:xfrm>
          <a:off x="457200" y="2017713"/>
          <a:ext cx="8229600" cy="3697224"/>
        </p:xfrm>
        <a:graphic>
          <a:graphicData uri="http://schemas.openxmlformats.org/drawingml/2006/table">
            <a:tbl>
              <a:tblPr/>
              <a:tblGrid>
                <a:gridCol w="1295400"/>
                <a:gridCol w="1600200"/>
                <a:gridCol w="1219200"/>
                <a:gridCol w="1143000"/>
                <a:gridCol w="1295400"/>
                <a:gridCol w="16764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Sound Quality Required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Sampling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Rate (bits/sec)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Fidelity Music (CD’s)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 Hz to 20 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44.1 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44.1kHz* 16bits*2 channels=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1.411M bits/sec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Satisfies even the most picky person (better than human hearing)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Telephone Quality Speech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 Hz to 3.2 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8kHz* 12bits= 96k bits/sec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 speech quality but poor for 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mtClean="0"/>
              <a:t>Why 44.1 kHz?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smtClean="0"/>
              <a:t>What is the range of hearing for humans?</a:t>
            </a:r>
          </a:p>
          <a:p>
            <a:pPr lvl="3"/>
            <a:endParaRPr lang="en-US" smtClean="0"/>
          </a:p>
          <a:p>
            <a:r>
              <a:rPr lang="en-US" smtClean="0"/>
              <a:t>Nyquist Theorem</a:t>
            </a:r>
          </a:p>
          <a:p>
            <a:pPr lvl="1"/>
            <a:r>
              <a:rPr lang="en-US" smtClean="0"/>
              <a:t>To represent a signal, the sampling rate needs to be at least </a:t>
            </a:r>
            <a:r>
              <a:rPr lang="en-US" b="1" smtClean="0"/>
              <a:t>twice </a:t>
            </a:r>
            <a:r>
              <a:rPr lang="en-US" smtClean="0"/>
              <a:t>the highest frequency contained in the signal</a:t>
            </a:r>
          </a:p>
          <a:p>
            <a:pPr lvl="1"/>
            <a:r>
              <a:rPr lang="en-US" smtClean="0"/>
              <a:t>Example, </a:t>
            </a:r>
          </a:p>
          <a:p>
            <a:pPr lvl="2"/>
            <a:r>
              <a:rPr lang="en-US" smtClean="0"/>
              <a:t>If Input freq = 8kHz</a:t>
            </a:r>
          </a:p>
          <a:p>
            <a:pPr lvl="2"/>
            <a:r>
              <a:rPr lang="en-US" smtClean="0"/>
              <a:t>Then Sample Rate &gt;= 16kHz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6705600" cy="960438"/>
          </a:xfrm>
        </p:spPr>
        <p:txBody>
          <a:bodyPr/>
          <a:lstStyle/>
          <a:p>
            <a:r>
              <a:rPr lang="en-US" smtClean="0"/>
              <a:t>Why 16 bits?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sample is a snapshot of the instantaneous amplitude, and that snapshot is stored as a number.</a:t>
            </a:r>
          </a:p>
          <a:p>
            <a:endParaRPr lang="en-US" smtClean="0"/>
          </a:p>
          <a:p>
            <a:r>
              <a:rPr lang="en-US" smtClean="0"/>
              <a:t>The more bits -&gt; the greater the accuracy</a:t>
            </a:r>
          </a:p>
          <a:p>
            <a:pPr lvl="1"/>
            <a:r>
              <a:rPr lang="en-US" smtClean="0"/>
              <a:t>As measured by signal to noise ratio (SNR)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Signal To Noise Ratio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SNR mean?</a:t>
            </a:r>
          </a:p>
          <a:p>
            <a:r>
              <a:rPr lang="en-US" smtClean="0"/>
              <a:t>SNR = 20log(V</a:t>
            </a:r>
            <a:r>
              <a:rPr lang="en-US" baseline="-25000" smtClean="0"/>
              <a:t>signal</a:t>
            </a:r>
            <a:r>
              <a:rPr lang="en-US" smtClean="0"/>
              <a:t>/V</a:t>
            </a:r>
            <a:r>
              <a:rPr lang="en-US" baseline="-25000" smtClean="0"/>
              <a:t>noise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Each bit adds about 6dB of resolution.</a:t>
            </a:r>
          </a:p>
          <a:p>
            <a:endParaRPr lang="en-US" smtClean="0"/>
          </a:p>
          <a:p>
            <a:r>
              <a:rPr lang="en-US" smtClean="0"/>
              <a:t> 16-bits has an SNR of 98 dB</a:t>
            </a:r>
          </a:p>
          <a:p>
            <a:r>
              <a:rPr lang="en-US" smtClean="0"/>
              <a:t> 8-bits has an SNR of 50 dB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943600" cy="1371600"/>
          </a:xfrm>
        </p:spPr>
        <p:txBody>
          <a:bodyPr/>
          <a:lstStyle/>
          <a:p>
            <a:r>
              <a:rPr lang="en-US" smtClean="0"/>
              <a:t>Audio Signals 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sz="2800" smtClean="0"/>
              <a:t>The more bits we use, the more accurate our recording.</a:t>
            </a:r>
          </a:p>
          <a:p>
            <a:r>
              <a:rPr lang="en-US" sz="2800" b="1" smtClean="0"/>
              <a:t>But </a:t>
            </a:r>
            <a:r>
              <a:rPr lang="en-US" sz="2800" smtClean="0"/>
              <a:t>each time our accuracy increases, so do our storage requirements.</a:t>
            </a:r>
          </a:p>
          <a:p>
            <a:r>
              <a:rPr lang="en-US" sz="2800" smtClean="0"/>
              <a:t>Sometimes we don’t need to be that accurate</a:t>
            </a:r>
          </a:p>
          <a:p>
            <a:pPr lvl="1"/>
            <a:r>
              <a:rPr lang="en-US" sz="2400" smtClean="0"/>
              <a:t>there are lots of options open to us when playing with digital sounds.</a:t>
            </a:r>
          </a:p>
          <a:p>
            <a:pPr lvl="1"/>
            <a:r>
              <a:rPr lang="en-US" sz="2400" smtClean="0"/>
              <a:t>This is where audio coding and compression techniques come into place, and one of the places where human audio perception and signal processing meet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943600" cy="1371600"/>
          </a:xfrm>
        </p:spPr>
        <p:txBody>
          <a:bodyPr/>
          <a:lstStyle/>
          <a:p>
            <a:r>
              <a:rPr lang="en-US" smtClean="0"/>
              <a:t>Audio DAC’s and ADC’s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Audio DAC’s and ADC’s are a class of DAC’s/ADC’s.  They have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minimum of 16 bit’s resolution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minimum of 44kHz sampling/conversion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Very good signal to noise ratio</a:t>
            </a:r>
          </a:p>
          <a:p>
            <a:pPr lvl="1"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800" smtClean="0"/>
              <a:t>Lots of companies make audio quality DAC’s/ADC’s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TI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Analog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Philips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Freescale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mtClean="0"/>
              <a:t>Audio Codec’s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2800" smtClean="0"/>
              <a:t>There is some different terminology in the industry concerning what the term Audio Codec refers to</a:t>
            </a:r>
          </a:p>
          <a:p>
            <a:pPr lvl="1"/>
            <a:r>
              <a:rPr lang="en-US" sz="2400" smtClean="0"/>
              <a:t>To MS, a codec is a piece of SW that translates an audio file into a different format</a:t>
            </a:r>
          </a:p>
          <a:p>
            <a:pPr lvl="1"/>
            <a:r>
              <a:rPr lang="en-US" sz="2400" smtClean="0"/>
              <a:t>In our world, the audio codec is a piece of hardware</a:t>
            </a:r>
          </a:p>
          <a:p>
            <a:pPr lvl="2"/>
            <a:r>
              <a:rPr lang="en-US" sz="2000" smtClean="0"/>
              <a:t>It contains both DAC’s and ADC’s on a single chip</a:t>
            </a:r>
          </a:p>
          <a:p>
            <a:pPr lvl="2"/>
            <a:r>
              <a:rPr lang="en-US" sz="2000" smtClean="0"/>
              <a:t>The DAC’s and ADC’s are stereo – meaning at least </a:t>
            </a:r>
          </a:p>
          <a:p>
            <a:pPr lvl="3"/>
            <a:r>
              <a:rPr lang="en-US" sz="1600" smtClean="0"/>
              <a:t>2 channels for input (Left and Right)</a:t>
            </a:r>
          </a:p>
          <a:p>
            <a:pPr lvl="3"/>
            <a:r>
              <a:rPr lang="en-US" sz="1600" smtClean="0"/>
              <a:t>2 channels for output (Left and Right)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Audio Codec - Example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71628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6781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How do you think we could hook this up to the BF533?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1905000"/>
          </a:xfrm>
        </p:spPr>
        <p:txBody>
          <a:bodyPr/>
          <a:lstStyle/>
          <a:p>
            <a:pPr algn="ctr" eaLnBrk="1" hangingPunct="1">
              <a:buFont typeface="Galliard BT" pitchFamily="18" charset="0"/>
              <a:buNone/>
            </a:pPr>
            <a:r>
              <a:rPr lang="en-US" sz="8200" smtClean="0">
                <a:latin typeface="Times New Roman" charset="0"/>
              </a:rPr>
              <a:t>Backup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943600" cy="1371600"/>
          </a:xfrm>
        </p:spPr>
        <p:txBody>
          <a:bodyPr/>
          <a:lstStyle/>
          <a:p>
            <a:r>
              <a:rPr lang="en-US" smtClean="0"/>
              <a:t>Analog to Digital Conversion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439863"/>
          </a:xfrm>
        </p:spPr>
        <p:txBody>
          <a:bodyPr/>
          <a:lstStyle/>
          <a:p>
            <a:r>
              <a:rPr lang="en-US" sz="2800" smtClean="0"/>
              <a:t>ADC’s “sample” the analog signal</a:t>
            </a:r>
          </a:p>
          <a:p>
            <a:pPr lvl="1"/>
            <a:r>
              <a:rPr lang="en-US" sz="2400" smtClean="0"/>
              <a:t>A sample is a snapshot of a signal.  This snapshot includes both amplitude and time information.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798988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Human Hearing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Who knows how an ear works?</a:t>
            </a:r>
          </a:p>
          <a:p>
            <a:endParaRPr lang="en-US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71713"/>
            <a:ext cx="66294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Twice?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38350"/>
            <a:ext cx="8229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time per cycle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06563"/>
            <a:ext cx="8077200" cy="46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1.5 Times Per Cycle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28813"/>
            <a:ext cx="80010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 Times Per Cycle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95488"/>
            <a:ext cx="792480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r>
              <a:rPr lang="en-US" smtClean="0"/>
              <a:t>Quality Versus Size</a:t>
            </a:r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356600" cy="3404616"/>
        </p:xfrm>
        <a:graphic>
          <a:graphicData uri="http://schemas.openxmlformats.org/drawingml/2006/table">
            <a:tbl>
              <a:tblPr/>
              <a:tblGrid>
                <a:gridCol w="2184400"/>
                <a:gridCol w="2057400"/>
                <a:gridCol w="2057400"/>
                <a:gridCol w="20574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Sample Rate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44.1 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22.05 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11.025 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10.1 Mb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5.05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2.52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2.52 Mb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1.26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57200" y="19812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4"/>
          <p:cNvSpPr>
            <a:spLocks noChangeArrowheads="1"/>
          </p:cNvSpPr>
          <p:nvPr/>
        </p:nvSpPr>
        <p:spPr bwMode="auto">
          <a:xfrm>
            <a:off x="2911475" y="5562600"/>
            <a:ext cx="3565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these are relative file size’s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altLang="en-US" smtClean="0"/>
              <a:t>CD’s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CD rate is 44,100 samples per second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16-bit samples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Stereo uses 2 channels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Number of bytes for 1 minute is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2 X (16/8) X 60 X 44100 = 10.584 Mbytes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MPEG and MP3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MPEG is an acronym for the Moving Pictures Experts Group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working group consisting of the International Standards Organization (ISO) and the International Electro-Technical Commission (IEC). 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works to develop "international standards for compression, decompression, processing, and coded representation of moving pictures, audio and their combination."  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MPEG-1 audio layer-3 (i.e. MP3), is a subsystem of one set of standards promulgated by MPEG dealing exclusively with audio compression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MP3 is a method of compressing music and other "high fidelity" audio to allow fast and efficient transmission over the Internet and telecommunication systems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It is a lossy compression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791200" cy="1371600"/>
          </a:xfrm>
        </p:spPr>
        <p:txBody>
          <a:bodyPr/>
          <a:lstStyle/>
          <a:p>
            <a:pPr eaLnBrk="1" hangingPunct="1"/>
            <a:r>
              <a:rPr lang="en-US" smtClean="0"/>
              <a:t>Watchdog Timer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295400" y="1600200"/>
            <a:ext cx="10668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CPU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295400" y="40386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371600" y="4114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WatchDog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2362200" y="2133600"/>
            <a:ext cx="464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18288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971800" y="1766888"/>
            <a:ext cx="320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Data, Address Bus and Cntrl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85800" y="3581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Reset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295400" y="3276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RST</a:t>
            </a: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7010400" y="213360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6629400" y="3048000"/>
            <a:ext cx="838200" cy="838200"/>
          </a:xfrm>
          <a:prstGeom prst="plaque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2362200" y="4572000"/>
            <a:ext cx="472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7086600" y="3886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6629400" y="31242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Glue logic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362200" y="42052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Restart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6553200" y="51054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kind of glue logic is this?</a:t>
            </a:r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 flipV="1">
            <a:off x="7239000" y="4038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6" grpId="0"/>
      <p:bldP spid="3348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smtClean="0"/>
              <a:t>DMA’s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Direct Memory Access (DMA)</a:t>
            </a:r>
          </a:p>
          <a:p>
            <a:pPr lvl="1" eaLnBrk="1" hangingPunct="1"/>
            <a:r>
              <a:rPr lang="en-US" smtClean="0"/>
              <a:t>Circuitry that can read/write data to/from an IO device and memory</a:t>
            </a:r>
          </a:p>
          <a:p>
            <a:pPr lvl="1" eaLnBrk="1" hangingPunct="1"/>
            <a:r>
              <a:rPr lang="en-US" smtClean="0"/>
              <a:t>Independent from processor	</a:t>
            </a:r>
          </a:p>
          <a:p>
            <a:pPr lvl="2" eaLnBrk="1" hangingPunct="1"/>
            <a:r>
              <a:rPr lang="en-US" smtClean="0"/>
              <a:t>Need to have arbitration between DMA and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371600"/>
          </a:xfrm>
        </p:spPr>
        <p:txBody>
          <a:bodyPr/>
          <a:lstStyle/>
          <a:p>
            <a:pPr eaLnBrk="1" hangingPunct="1"/>
            <a:r>
              <a:rPr lang="en-US" smtClean="0"/>
              <a:t>DMA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010400" y="1600200"/>
            <a:ext cx="10668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086600" y="2133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RAM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010400" y="4038600"/>
            <a:ext cx="10668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086600" y="4572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IO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295400" y="1600200"/>
            <a:ext cx="10668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371600" y="2133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CPU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295400" y="4038600"/>
            <a:ext cx="10668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371600" y="4572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DMA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362200" y="2133600"/>
            <a:ext cx="464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362200" y="2895600"/>
            <a:ext cx="464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362200" y="4572000"/>
            <a:ext cx="464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2362200" y="5334000"/>
            <a:ext cx="464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5791200" y="2895600"/>
            <a:ext cx="0" cy="2438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953000" y="2133600"/>
            <a:ext cx="0" cy="2438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H="1">
            <a:off x="2362200" y="5715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V="1">
            <a:off x="15240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20574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3429000" y="18288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Address Bus (rd/ wr/)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429000" y="25908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Bus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3429000" y="54102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DMAREQ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057400" y="3581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 ACK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81000" y="3581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Bus REQ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mtClean="0"/>
              <a:t>Human Hearing Cont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The outer ear consists of the ear canal and the ear flap.  These structures direct sounds to the middle and inner ear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Stretched across the middle ear is a thin sheet of tissue called the tympanic membrane or ear drum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Sound waves striking the ear drum cause it to vibrate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The vibrating ear drum transfers its energy into the cochlea where it is converted to neural impulses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81000"/>
            <a:ext cx="5867400" cy="1139825"/>
          </a:xfrm>
        </p:spPr>
        <p:txBody>
          <a:bodyPr/>
          <a:lstStyle/>
          <a:p>
            <a:pPr eaLnBrk="1" hangingPunct="1"/>
            <a:r>
              <a:rPr lang="en-US" smtClean="0"/>
              <a:t>DMA Timing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1905000" y="51498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4191000" y="4997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4191000" y="51498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267200" y="49974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267200" y="53022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5410200" y="4997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V="1">
            <a:off x="5410200" y="51498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5486400" y="5149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1828800" y="461645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V="1">
            <a:off x="4572000" y="44640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572000" y="4616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648200" y="4464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4648200" y="4768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5257800" y="44640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V="1">
            <a:off x="5257800" y="4616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5334000" y="46164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838200" y="499745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A0-An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838200" y="440213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D0-Dn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1828800" y="3124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838200" y="3124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Read</a:t>
            </a:r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 flipV="1">
            <a:off x="41910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41910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4876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4876800" y="3124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8288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0" y="1600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DMA Request</a:t>
            </a: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V="1">
            <a:off x="27432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2743200" y="1524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V="1">
            <a:off x="51054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5105400" y="1828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1828800" y="236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0" y="2133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Bus Request</a:t>
            </a: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 flipV="1">
            <a:off x="32766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3276600" y="2057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V="1">
            <a:off x="73152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>
            <a:off x="7315200" y="2362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>
            <a:off x="1828800" y="2819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0" y="2605088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Bus Ack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V="1">
            <a:off x="3581400" y="2528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3581400" y="252888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 flipV="1">
            <a:off x="7620000" y="2528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 flipV="1">
            <a:off x="76200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1828800" y="3581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838200" y="3581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Write</a:t>
            </a: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 flipV="1">
            <a:off x="57912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5791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 flipV="1">
            <a:off x="64770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6477000" y="3581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 flipV="1">
            <a:off x="6019800" y="44640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2" name="Line 52"/>
          <p:cNvSpPr>
            <a:spLocks noChangeShapeType="1"/>
          </p:cNvSpPr>
          <p:nvPr/>
        </p:nvSpPr>
        <p:spPr bwMode="auto">
          <a:xfrm>
            <a:off x="6019800" y="4616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096000" y="44640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>
            <a:off x="6096000" y="4768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>
            <a:off x="6705600" y="44640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auto">
          <a:xfrm flipV="1">
            <a:off x="6705600" y="4616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7" name="Line 57"/>
          <p:cNvSpPr>
            <a:spLocks noChangeShapeType="1"/>
          </p:cNvSpPr>
          <p:nvPr/>
        </p:nvSpPr>
        <p:spPr bwMode="auto">
          <a:xfrm>
            <a:off x="6781800" y="46164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8" name="Text Box 58"/>
          <p:cNvSpPr txBox="1">
            <a:spLocks noChangeArrowheads="1"/>
          </p:cNvSpPr>
          <p:nvPr/>
        </p:nvSpPr>
        <p:spPr bwMode="auto">
          <a:xfrm>
            <a:off x="4038600" y="3886200"/>
            <a:ext cx="1828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IO Device drives the data bus</a:t>
            </a:r>
          </a:p>
        </p:txBody>
      </p:sp>
      <p:sp>
        <p:nvSpPr>
          <p:cNvPr id="46139" name="Text Box 59"/>
          <p:cNvSpPr txBox="1">
            <a:spLocks noChangeArrowheads="1"/>
          </p:cNvSpPr>
          <p:nvPr/>
        </p:nvSpPr>
        <p:spPr bwMode="auto">
          <a:xfrm>
            <a:off x="5638800" y="3886200"/>
            <a:ext cx="152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DMA drives the data bus</a:t>
            </a:r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 flipV="1">
            <a:off x="5791200" y="4997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1" name="Line 61"/>
          <p:cNvSpPr>
            <a:spLocks noChangeShapeType="1"/>
          </p:cNvSpPr>
          <p:nvPr/>
        </p:nvSpPr>
        <p:spPr bwMode="auto">
          <a:xfrm>
            <a:off x="5791200" y="51498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>
            <a:off x="5867400" y="49974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3" name="Line 63"/>
          <p:cNvSpPr>
            <a:spLocks noChangeShapeType="1"/>
          </p:cNvSpPr>
          <p:nvPr/>
        </p:nvSpPr>
        <p:spPr bwMode="auto">
          <a:xfrm>
            <a:off x="5867400" y="53022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4" name="Line 64"/>
          <p:cNvSpPr>
            <a:spLocks noChangeShapeType="1"/>
          </p:cNvSpPr>
          <p:nvPr/>
        </p:nvSpPr>
        <p:spPr bwMode="auto">
          <a:xfrm>
            <a:off x="7010400" y="49974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5" name="Line 65"/>
          <p:cNvSpPr>
            <a:spLocks noChangeShapeType="1"/>
          </p:cNvSpPr>
          <p:nvPr/>
        </p:nvSpPr>
        <p:spPr bwMode="auto">
          <a:xfrm flipV="1">
            <a:off x="7010400" y="51498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6" name="Line 66"/>
          <p:cNvSpPr>
            <a:spLocks noChangeShapeType="1"/>
          </p:cNvSpPr>
          <p:nvPr/>
        </p:nvSpPr>
        <p:spPr bwMode="auto">
          <a:xfrm>
            <a:off x="7086600" y="5149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7" name="Text Box 67"/>
          <p:cNvSpPr txBox="1">
            <a:spLocks noChangeArrowheads="1"/>
          </p:cNvSpPr>
          <p:nvPr/>
        </p:nvSpPr>
        <p:spPr bwMode="auto">
          <a:xfrm>
            <a:off x="4038600" y="5330825"/>
            <a:ext cx="1828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DMA drives IO device address on the bus</a:t>
            </a:r>
          </a:p>
        </p:txBody>
      </p:sp>
      <p:sp>
        <p:nvSpPr>
          <p:cNvPr id="46148" name="Text Box 68"/>
          <p:cNvSpPr txBox="1">
            <a:spLocks noChangeArrowheads="1"/>
          </p:cNvSpPr>
          <p:nvPr/>
        </p:nvSpPr>
        <p:spPr bwMode="auto">
          <a:xfrm>
            <a:off x="5638800" y="5330825"/>
            <a:ext cx="1676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DMA drives memory device address on the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Timings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eaLnBrk="1" hangingPunct="1"/>
            <a:r>
              <a:rPr lang="en-US" sz="2800" smtClean="0"/>
              <a:t>We have hooked up both SRAM and Flash to our processor.  How fast is the interface for each of these?</a:t>
            </a:r>
          </a:p>
          <a:p>
            <a:pPr eaLnBrk="1" hangingPunct="1"/>
            <a:r>
              <a:rPr lang="en-US" sz="2800" smtClean="0"/>
              <a:t>How can we ensure these devices are fast enough to talk to the microprocessor?</a:t>
            </a:r>
          </a:p>
          <a:p>
            <a:pPr eaLnBrk="1" hangingPunct="1"/>
            <a:r>
              <a:rPr lang="en-US" sz="2800" smtClean="0"/>
              <a:t>3 Methods</a:t>
            </a:r>
          </a:p>
          <a:p>
            <a:pPr lvl="1" eaLnBrk="1" hangingPunct="1"/>
            <a:r>
              <a:rPr lang="en-US" sz="2400" smtClean="0"/>
              <a:t>Wait states – figure 3.6 and 3.7</a:t>
            </a:r>
          </a:p>
          <a:p>
            <a:pPr lvl="1" eaLnBrk="1" hangingPunct="1"/>
            <a:r>
              <a:rPr lang="en-US" sz="2400" smtClean="0"/>
              <a:t>Wait signal – figure 3.5</a:t>
            </a:r>
          </a:p>
          <a:p>
            <a:pPr lvl="1" eaLnBrk="1" hangingPunct="1"/>
            <a:r>
              <a:rPr lang="en-US" sz="2400" smtClean="0"/>
              <a:t>Buy fast enough parts - $$$</a:t>
            </a:r>
          </a:p>
          <a:p>
            <a:pPr lvl="1"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096000" cy="1371600"/>
          </a:xfrm>
        </p:spPr>
        <p:txBody>
          <a:bodyPr/>
          <a:lstStyle/>
          <a:p>
            <a:pPr eaLnBrk="1" hangingPunct="1"/>
            <a:r>
              <a:rPr lang="en-US" smtClean="0"/>
              <a:t>Timings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buFont typeface="Galliard BT" pitchFamily="18" charset="0"/>
              <a:buNone/>
            </a:pPr>
            <a:r>
              <a:rPr lang="en-US" smtClean="0"/>
              <a:t>Typical Bus Read Cycle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905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V="1">
            <a:off x="2286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286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2667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667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3048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048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3429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429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810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810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4191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4191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4572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4572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V="1">
            <a:off x="4953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953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V="1">
            <a:off x="5334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5334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 flipV="1">
            <a:off x="5715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5715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 flipV="1">
            <a:off x="6096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6096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V="1">
            <a:off x="6477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6477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1905000" y="3138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V="1">
            <a:off x="3048000" y="29860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3048000" y="31384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3124200" y="29860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3124200" y="32908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953000" y="29860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 flipV="1">
            <a:off x="4953000" y="31384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5029200" y="31384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1905000" y="35956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3429000" y="3595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 flipV="1">
            <a:off x="3429000" y="3595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3429000" y="39004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 flipV="1">
            <a:off x="4953000" y="3595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4953000" y="3595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1828800" y="4357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 flipV="1">
            <a:off x="3733800" y="42052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3" name="Line 45"/>
          <p:cNvSpPr>
            <a:spLocks noChangeShapeType="1"/>
          </p:cNvSpPr>
          <p:nvPr/>
        </p:nvSpPr>
        <p:spPr bwMode="auto">
          <a:xfrm>
            <a:off x="3733800" y="43576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3810000" y="42052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>
            <a:off x="3810000" y="45100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>
            <a:off x="4953000" y="42052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 flipV="1">
            <a:off x="4953000" y="43576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5029200" y="43576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838200" y="29860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A0-An</a:t>
            </a: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838200" y="35194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RD’</a:t>
            </a:r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838200" y="4143375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D0-Dn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838200" y="23764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Clock</a:t>
            </a:r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3048000" y="2757488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3048000" y="61102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3276600" y="5957888"/>
            <a:ext cx="472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 drives Address bus to start bus cycle</a:t>
            </a:r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>
            <a:off x="3429000" y="2757488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>
            <a:off x="3429000" y="57435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88" name="Text Box 60"/>
          <p:cNvSpPr txBox="1">
            <a:spLocks noChangeArrowheads="1"/>
          </p:cNvSpPr>
          <p:nvPr/>
        </p:nvSpPr>
        <p:spPr bwMode="auto">
          <a:xfrm>
            <a:off x="3657600" y="5591175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 drives RD low</a:t>
            </a:r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>
            <a:off x="3733800" y="43576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>
            <a:off x="3733800" y="54244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1" name="Text Box 63"/>
          <p:cNvSpPr txBox="1">
            <a:spLocks noChangeArrowheads="1"/>
          </p:cNvSpPr>
          <p:nvPr/>
        </p:nvSpPr>
        <p:spPr bwMode="auto">
          <a:xfrm>
            <a:off x="3962400" y="5272088"/>
            <a:ext cx="472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Memory drives data bus</a:t>
            </a:r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>
            <a:off x="4572000" y="2681288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3" name="Line 65"/>
          <p:cNvSpPr>
            <a:spLocks noChangeShapeType="1"/>
          </p:cNvSpPr>
          <p:nvPr/>
        </p:nvSpPr>
        <p:spPr bwMode="auto">
          <a:xfrm>
            <a:off x="4572000" y="51196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4" name="Text Box 66"/>
          <p:cNvSpPr txBox="1">
            <a:spLocks noChangeArrowheads="1"/>
          </p:cNvSpPr>
          <p:nvPr/>
        </p:nvSpPr>
        <p:spPr bwMode="auto">
          <a:xfrm>
            <a:off x="4800600" y="49672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 reads data from bus</a:t>
            </a:r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>
            <a:off x="4953000" y="2757488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6" name="Line 68"/>
          <p:cNvSpPr>
            <a:spLocks noChangeShapeType="1"/>
          </p:cNvSpPr>
          <p:nvPr/>
        </p:nvSpPr>
        <p:spPr bwMode="auto">
          <a:xfrm>
            <a:off x="4953000" y="4814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7" name="Text Box 69"/>
          <p:cNvSpPr txBox="1">
            <a:spLocks noChangeArrowheads="1"/>
          </p:cNvSpPr>
          <p:nvPr/>
        </p:nvSpPr>
        <p:spPr bwMode="auto">
          <a:xfrm>
            <a:off x="5181600" y="4662488"/>
            <a:ext cx="3124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End of bus cycle</a:t>
            </a:r>
          </a:p>
        </p:txBody>
      </p:sp>
      <p:sp>
        <p:nvSpPr>
          <p:cNvPr id="48198" name="Text Box 70"/>
          <p:cNvSpPr txBox="1">
            <a:spLocks noChangeArrowheads="1"/>
          </p:cNvSpPr>
          <p:nvPr/>
        </p:nvSpPr>
        <p:spPr bwMode="auto">
          <a:xfrm>
            <a:off x="3048000" y="2009775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T1</a:t>
            </a:r>
          </a:p>
        </p:txBody>
      </p:sp>
      <p:sp>
        <p:nvSpPr>
          <p:cNvPr id="48199" name="Text Box 71"/>
          <p:cNvSpPr txBox="1">
            <a:spLocks noChangeArrowheads="1"/>
          </p:cNvSpPr>
          <p:nvPr/>
        </p:nvSpPr>
        <p:spPr bwMode="auto">
          <a:xfrm>
            <a:off x="3810000" y="2009775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T2</a:t>
            </a:r>
          </a:p>
        </p:txBody>
      </p:sp>
      <p:sp>
        <p:nvSpPr>
          <p:cNvPr id="48200" name="Text Box 72"/>
          <p:cNvSpPr txBox="1">
            <a:spLocks noChangeArrowheads="1"/>
          </p:cNvSpPr>
          <p:nvPr/>
        </p:nvSpPr>
        <p:spPr bwMode="auto">
          <a:xfrm>
            <a:off x="4572000" y="2009775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2362200" cy="1371600"/>
          </a:xfrm>
          <a:noFill/>
        </p:spPr>
        <p:txBody>
          <a:bodyPr anchorCtr="1"/>
          <a:lstStyle/>
          <a:p>
            <a:pPr eaLnBrk="1" hangingPunct="1"/>
            <a:r>
              <a:rPr lang="en-US" smtClean="0"/>
              <a:t>Timings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noFill/>
        </p:spPr>
        <p:txBody>
          <a:bodyPr/>
          <a:lstStyle/>
          <a:p>
            <a:pPr eaLnBrk="1" hangingPunct="1">
              <a:buFont typeface="Galliard BT" pitchFamily="18" charset="0"/>
              <a:buNone/>
            </a:pPr>
            <a:r>
              <a:rPr lang="en-US" smtClean="0"/>
              <a:t>2-Wait State Bus Cycle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1905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 flipV="1">
            <a:off x="2286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286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2667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2667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V="1">
            <a:off x="3048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3048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V="1">
            <a:off x="3429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429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V="1">
            <a:off x="3810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3810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 flipV="1">
            <a:off x="4191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4191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V="1">
            <a:off x="4572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4572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V="1">
            <a:off x="4953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4953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 flipV="1">
            <a:off x="5334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5334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 flipV="1">
            <a:off x="5715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5715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V="1">
            <a:off x="6096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6096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 flipV="1">
            <a:off x="6477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6477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19050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 flipV="1">
            <a:off x="3048000" y="3124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3048000" y="3276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>
            <a:off x="3124200" y="3124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5" name="Line 33"/>
          <p:cNvSpPr>
            <a:spLocks noChangeShapeType="1"/>
          </p:cNvSpPr>
          <p:nvPr/>
        </p:nvSpPr>
        <p:spPr bwMode="auto">
          <a:xfrm>
            <a:off x="3124200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6477000" y="3124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 flipV="1">
            <a:off x="6477000" y="3276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>
            <a:off x="65532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19050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3429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 flipV="1">
            <a:off x="3429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3429000" y="4038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 flipV="1">
            <a:off x="6477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6477000" y="3733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1828800" y="4495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 flipV="1">
            <a:off x="4572000" y="4343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4572000" y="449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4648200" y="4343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>
            <a:off x="46482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6477000" y="4343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 flipV="1">
            <a:off x="6477000" y="4495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6553200" y="4495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38200" y="3124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A0-An</a:t>
            </a:r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838200" y="3657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RD’</a:t>
            </a:r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838200" y="42814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D0-Dn</a:t>
            </a:r>
          </a:p>
        </p:txBody>
      </p:sp>
      <p:sp>
        <p:nvSpPr>
          <p:cNvPr id="49206" name="Text Box 54"/>
          <p:cNvSpPr txBox="1">
            <a:spLocks noChangeArrowheads="1"/>
          </p:cNvSpPr>
          <p:nvPr/>
        </p:nvSpPr>
        <p:spPr bwMode="auto">
          <a:xfrm>
            <a:off x="838200" y="2514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Clock</a:t>
            </a:r>
          </a:p>
        </p:txBody>
      </p:sp>
      <p:sp>
        <p:nvSpPr>
          <p:cNvPr id="49207" name="Line 55"/>
          <p:cNvSpPr>
            <a:spLocks noChangeShapeType="1"/>
          </p:cNvSpPr>
          <p:nvPr/>
        </p:nvSpPr>
        <p:spPr bwMode="auto">
          <a:xfrm>
            <a:off x="3048000" y="2895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8" name="Line 56"/>
          <p:cNvSpPr>
            <a:spLocks noChangeShapeType="1"/>
          </p:cNvSpPr>
          <p:nvPr/>
        </p:nvSpPr>
        <p:spPr bwMode="auto">
          <a:xfrm>
            <a:off x="3048000" y="624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9" name="Text Box 57"/>
          <p:cNvSpPr txBox="1">
            <a:spLocks noChangeArrowheads="1"/>
          </p:cNvSpPr>
          <p:nvPr/>
        </p:nvSpPr>
        <p:spPr bwMode="auto">
          <a:xfrm>
            <a:off x="3276600" y="60960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 drives Address bus to start bus cycle</a:t>
            </a:r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>
            <a:off x="3429000" y="28956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1" name="Line 59"/>
          <p:cNvSpPr>
            <a:spLocks noChangeShapeType="1"/>
          </p:cNvSpPr>
          <p:nvPr/>
        </p:nvSpPr>
        <p:spPr bwMode="auto">
          <a:xfrm>
            <a:off x="3429000" y="58816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3657600" y="5729288"/>
            <a:ext cx="472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 drives RD low</a:t>
            </a:r>
          </a:p>
        </p:txBody>
      </p:sp>
      <p:sp>
        <p:nvSpPr>
          <p:cNvPr id="49213" name="Line 61"/>
          <p:cNvSpPr>
            <a:spLocks noChangeShapeType="1"/>
          </p:cNvSpPr>
          <p:nvPr/>
        </p:nvSpPr>
        <p:spPr bwMode="auto">
          <a:xfrm>
            <a:off x="4572000" y="4495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4" name="Line 62"/>
          <p:cNvSpPr>
            <a:spLocks noChangeShapeType="1"/>
          </p:cNvSpPr>
          <p:nvPr/>
        </p:nvSpPr>
        <p:spPr bwMode="auto">
          <a:xfrm>
            <a:off x="45720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5" name="Text Box 63"/>
          <p:cNvSpPr txBox="1">
            <a:spLocks noChangeArrowheads="1"/>
          </p:cNvSpPr>
          <p:nvPr/>
        </p:nvSpPr>
        <p:spPr bwMode="auto">
          <a:xfrm>
            <a:off x="4800600" y="54102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Memory drives data bus</a:t>
            </a:r>
          </a:p>
        </p:txBody>
      </p:sp>
      <p:sp>
        <p:nvSpPr>
          <p:cNvPr id="49216" name="Line 64"/>
          <p:cNvSpPr>
            <a:spLocks noChangeShapeType="1"/>
          </p:cNvSpPr>
          <p:nvPr/>
        </p:nvSpPr>
        <p:spPr bwMode="auto">
          <a:xfrm>
            <a:off x="6096000" y="2819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7" name="Line 65"/>
          <p:cNvSpPr>
            <a:spLocks noChangeShapeType="1"/>
          </p:cNvSpPr>
          <p:nvPr/>
        </p:nvSpPr>
        <p:spPr bwMode="auto">
          <a:xfrm>
            <a:off x="60960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8" name="Text Box 66"/>
          <p:cNvSpPr txBox="1">
            <a:spLocks noChangeArrowheads="1"/>
          </p:cNvSpPr>
          <p:nvPr/>
        </p:nvSpPr>
        <p:spPr bwMode="auto">
          <a:xfrm>
            <a:off x="6324600" y="51054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 reads data from bus</a:t>
            </a:r>
          </a:p>
        </p:txBody>
      </p:sp>
      <p:sp>
        <p:nvSpPr>
          <p:cNvPr id="49219" name="Line 67"/>
          <p:cNvSpPr>
            <a:spLocks noChangeShapeType="1"/>
          </p:cNvSpPr>
          <p:nvPr/>
        </p:nvSpPr>
        <p:spPr bwMode="auto">
          <a:xfrm>
            <a:off x="6477000" y="2895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>
            <a:off x="64770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705600" y="4800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End of bus cycle</a:t>
            </a:r>
          </a:p>
        </p:txBody>
      </p:sp>
      <p:sp>
        <p:nvSpPr>
          <p:cNvPr id="49222" name="Line 70"/>
          <p:cNvSpPr>
            <a:spLocks noChangeShapeType="1"/>
          </p:cNvSpPr>
          <p:nvPr/>
        </p:nvSpPr>
        <p:spPr bwMode="auto">
          <a:xfrm flipV="1">
            <a:off x="6858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3" name="Line 71"/>
          <p:cNvSpPr>
            <a:spLocks noChangeShapeType="1"/>
          </p:cNvSpPr>
          <p:nvPr/>
        </p:nvSpPr>
        <p:spPr bwMode="auto">
          <a:xfrm>
            <a:off x="6858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4" name="Line 72"/>
          <p:cNvSpPr>
            <a:spLocks noChangeShapeType="1"/>
          </p:cNvSpPr>
          <p:nvPr/>
        </p:nvSpPr>
        <p:spPr bwMode="auto">
          <a:xfrm flipV="1">
            <a:off x="7239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5" name="Line 73"/>
          <p:cNvSpPr>
            <a:spLocks noChangeShapeType="1"/>
          </p:cNvSpPr>
          <p:nvPr/>
        </p:nvSpPr>
        <p:spPr bwMode="auto">
          <a:xfrm>
            <a:off x="7239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6" name="Line 74"/>
          <p:cNvSpPr>
            <a:spLocks noChangeShapeType="1"/>
          </p:cNvSpPr>
          <p:nvPr/>
        </p:nvSpPr>
        <p:spPr bwMode="auto">
          <a:xfrm flipV="1">
            <a:off x="7620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7" name="Line 75"/>
          <p:cNvSpPr>
            <a:spLocks noChangeShapeType="1"/>
          </p:cNvSpPr>
          <p:nvPr/>
        </p:nvSpPr>
        <p:spPr bwMode="auto">
          <a:xfrm>
            <a:off x="7620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8" name="Line 76"/>
          <p:cNvSpPr>
            <a:spLocks noChangeShapeType="1"/>
          </p:cNvSpPr>
          <p:nvPr/>
        </p:nvSpPr>
        <p:spPr bwMode="auto">
          <a:xfrm flipV="1">
            <a:off x="8001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9" name="Line 77"/>
          <p:cNvSpPr>
            <a:spLocks noChangeShapeType="1"/>
          </p:cNvSpPr>
          <p:nvPr/>
        </p:nvSpPr>
        <p:spPr bwMode="auto">
          <a:xfrm>
            <a:off x="8001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30" name="Text Box 78"/>
          <p:cNvSpPr txBox="1">
            <a:spLocks noChangeArrowheads="1"/>
          </p:cNvSpPr>
          <p:nvPr/>
        </p:nvSpPr>
        <p:spPr bwMode="auto">
          <a:xfrm>
            <a:off x="3048000" y="2147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T1</a:t>
            </a:r>
          </a:p>
        </p:txBody>
      </p:sp>
      <p:sp>
        <p:nvSpPr>
          <p:cNvPr id="49231" name="Text Box 79"/>
          <p:cNvSpPr txBox="1">
            <a:spLocks noChangeArrowheads="1"/>
          </p:cNvSpPr>
          <p:nvPr/>
        </p:nvSpPr>
        <p:spPr bwMode="auto">
          <a:xfrm>
            <a:off x="3810000" y="2147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T2</a:t>
            </a:r>
          </a:p>
        </p:txBody>
      </p:sp>
      <p:sp>
        <p:nvSpPr>
          <p:cNvPr id="49232" name="Text Box 80"/>
          <p:cNvSpPr txBox="1">
            <a:spLocks noChangeArrowheads="1"/>
          </p:cNvSpPr>
          <p:nvPr/>
        </p:nvSpPr>
        <p:spPr bwMode="auto">
          <a:xfrm>
            <a:off x="6096000" y="21478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T3</a:t>
            </a:r>
          </a:p>
        </p:txBody>
      </p:sp>
      <p:sp>
        <p:nvSpPr>
          <p:cNvPr id="49233" name="Text Box 81"/>
          <p:cNvSpPr txBox="1">
            <a:spLocks noChangeArrowheads="1"/>
          </p:cNvSpPr>
          <p:nvPr/>
        </p:nvSpPr>
        <p:spPr bwMode="auto">
          <a:xfrm>
            <a:off x="44958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</a:t>
            </a:r>
          </a:p>
        </p:txBody>
      </p:sp>
      <p:sp>
        <p:nvSpPr>
          <p:cNvPr id="49234" name="Text Box 82"/>
          <p:cNvSpPr txBox="1">
            <a:spLocks noChangeArrowheads="1"/>
          </p:cNvSpPr>
          <p:nvPr/>
        </p:nvSpPr>
        <p:spPr bwMode="auto">
          <a:xfrm>
            <a:off x="52578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152400"/>
            <a:ext cx="2590800" cy="1371600"/>
          </a:xfrm>
          <a:noFill/>
        </p:spPr>
        <p:txBody>
          <a:bodyPr anchorCtr="1"/>
          <a:lstStyle/>
          <a:p>
            <a:pPr eaLnBrk="1" hangingPunct="1"/>
            <a:r>
              <a:rPr lang="en-US" smtClean="0"/>
              <a:t>Timings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noFill/>
        </p:spPr>
        <p:txBody>
          <a:bodyPr/>
          <a:lstStyle/>
          <a:p>
            <a:pPr eaLnBrk="1" hangingPunct="1">
              <a:buFont typeface="Galliard BT" pitchFamily="18" charset="0"/>
              <a:buNone/>
            </a:pPr>
            <a:r>
              <a:rPr lang="en-US" smtClean="0"/>
              <a:t>Wait Signal Bus Cycle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1905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2286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286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V="1">
            <a:off x="2667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2667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V="1">
            <a:off x="3048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3048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3429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429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V="1">
            <a:off x="3810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810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V="1">
            <a:off x="4191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4191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4572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4572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4953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4953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V="1">
            <a:off x="5334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5334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V="1">
            <a:off x="5715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5715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V="1">
            <a:off x="6096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6096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V="1">
            <a:off x="6477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6477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1905000" y="3138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V="1">
            <a:off x="3048000" y="29860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3048000" y="31384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3124200" y="29860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3124200" y="32908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6477000" y="29860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V="1">
            <a:off x="6477000" y="31384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6553200" y="31384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1905000" y="35956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3429000" y="3595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 flipV="1">
            <a:off x="3429000" y="3595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3429000" y="3900488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 flipV="1">
            <a:off x="6477000" y="3595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6477000" y="3595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1828800" y="435768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 flipV="1">
            <a:off x="4572000" y="42052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1" name="Line 45"/>
          <p:cNvSpPr>
            <a:spLocks noChangeShapeType="1"/>
          </p:cNvSpPr>
          <p:nvPr/>
        </p:nvSpPr>
        <p:spPr bwMode="auto">
          <a:xfrm>
            <a:off x="4572000" y="43576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2" name="Line 46"/>
          <p:cNvSpPr>
            <a:spLocks noChangeShapeType="1"/>
          </p:cNvSpPr>
          <p:nvPr/>
        </p:nvSpPr>
        <p:spPr bwMode="auto">
          <a:xfrm>
            <a:off x="4648200" y="42052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>
            <a:off x="4648200" y="45100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4" name="Line 48"/>
          <p:cNvSpPr>
            <a:spLocks noChangeShapeType="1"/>
          </p:cNvSpPr>
          <p:nvPr/>
        </p:nvSpPr>
        <p:spPr bwMode="auto">
          <a:xfrm>
            <a:off x="6477000" y="42052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 flipV="1">
            <a:off x="6477000" y="43576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6553200" y="43576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7" name="Text Box 51"/>
          <p:cNvSpPr txBox="1">
            <a:spLocks noChangeArrowheads="1"/>
          </p:cNvSpPr>
          <p:nvPr/>
        </p:nvSpPr>
        <p:spPr bwMode="auto">
          <a:xfrm>
            <a:off x="838200" y="29860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A0-An</a:t>
            </a:r>
          </a:p>
        </p:txBody>
      </p:sp>
      <p:sp>
        <p:nvSpPr>
          <p:cNvPr id="50228" name="Text Box 52"/>
          <p:cNvSpPr txBox="1">
            <a:spLocks noChangeArrowheads="1"/>
          </p:cNvSpPr>
          <p:nvPr/>
        </p:nvSpPr>
        <p:spPr bwMode="auto">
          <a:xfrm>
            <a:off x="838200" y="35194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RD’</a:t>
            </a:r>
          </a:p>
        </p:txBody>
      </p:sp>
      <p:sp>
        <p:nvSpPr>
          <p:cNvPr id="50229" name="Text Box 53"/>
          <p:cNvSpPr txBox="1">
            <a:spLocks noChangeArrowheads="1"/>
          </p:cNvSpPr>
          <p:nvPr/>
        </p:nvSpPr>
        <p:spPr bwMode="auto">
          <a:xfrm>
            <a:off x="838200" y="4143375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D0-Dn</a:t>
            </a:r>
          </a:p>
        </p:txBody>
      </p:sp>
      <p:sp>
        <p:nvSpPr>
          <p:cNvPr id="50230" name="Text Box 54"/>
          <p:cNvSpPr txBox="1">
            <a:spLocks noChangeArrowheads="1"/>
          </p:cNvSpPr>
          <p:nvPr/>
        </p:nvSpPr>
        <p:spPr bwMode="auto">
          <a:xfrm>
            <a:off x="838200" y="23764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Clock</a:t>
            </a:r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4038600" y="5286375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The slow device can assert WAIT as long as it needs, and the uP will wait</a:t>
            </a:r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 flipV="1">
            <a:off x="6858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>
            <a:off x="6858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 flipV="1">
            <a:off x="7239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>
            <a:off x="7239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 flipV="1">
            <a:off x="7620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7" name="Line 61"/>
          <p:cNvSpPr>
            <a:spLocks noChangeShapeType="1"/>
          </p:cNvSpPr>
          <p:nvPr/>
        </p:nvSpPr>
        <p:spPr bwMode="auto">
          <a:xfrm>
            <a:off x="7620000" y="2376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8" name="Line 62"/>
          <p:cNvSpPr>
            <a:spLocks noChangeShapeType="1"/>
          </p:cNvSpPr>
          <p:nvPr/>
        </p:nvSpPr>
        <p:spPr bwMode="auto">
          <a:xfrm flipV="1">
            <a:off x="8001000" y="2376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39" name="Line 63"/>
          <p:cNvSpPr>
            <a:spLocks noChangeShapeType="1"/>
          </p:cNvSpPr>
          <p:nvPr/>
        </p:nvSpPr>
        <p:spPr bwMode="auto">
          <a:xfrm>
            <a:off x="8001000" y="26812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0" name="Text Box 64"/>
          <p:cNvSpPr txBox="1">
            <a:spLocks noChangeArrowheads="1"/>
          </p:cNvSpPr>
          <p:nvPr/>
        </p:nvSpPr>
        <p:spPr bwMode="auto">
          <a:xfrm>
            <a:off x="3048000" y="2009775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T1</a:t>
            </a:r>
          </a:p>
        </p:txBody>
      </p:sp>
      <p:sp>
        <p:nvSpPr>
          <p:cNvPr id="50241" name="Text Box 65"/>
          <p:cNvSpPr txBox="1">
            <a:spLocks noChangeArrowheads="1"/>
          </p:cNvSpPr>
          <p:nvPr/>
        </p:nvSpPr>
        <p:spPr bwMode="auto">
          <a:xfrm>
            <a:off x="3810000" y="2009775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T2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6096000" y="2009775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T3</a:t>
            </a:r>
          </a:p>
        </p:txBody>
      </p:sp>
      <p:sp>
        <p:nvSpPr>
          <p:cNvPr id="50243" name="Line 67"/>
          <p:cNvSpPr>
            <a:spLocks noChangeShapeType="1"/>
          </p:cNvSpPr>
          <p:nvPr/>
        </p:nvSpPr>
        <p:spPr bwMode="auto">
          <a:xfrm>
            <a:off x="1828800" y="498157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4" name="Text Box 68"/>
          <p:cNvSpPr txBox="1">
            <a:spLocks noChangeArrowheads="1"/>
          </p:cNvSpPr>
          <p:nvPr/>
        </p:nvSpPr>
        <p:spPr bwMode="auto">
          <a:xfrm>
            <a:off x="838200" y="4767263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WAIT</a:t>
            </a:r>
          </a:p>
        </p:txBody>
      </p:sp>
      <p:sp>
        <p:nvSpPr>
          <p:cNvPr id="50245" name="Line 69"/>
          <p:cNvSpPr>
            <a:spLocks noChangeShapeType="1"/>
          </p:cNvSpPr>
          <p:nvPr/>
        </p:nvSpPr>
        <p:spPr bwMode="auto">
          <a:xfrm flipV="1">
            <a:off x="4191000" y="4676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6" name="Line 70"/>
          <p:cNvSpPr>
            <a:spLocks noChangeShapeType="1"/>
          </p:cNvSpPr>
          <p:nvPr/>
        </p:nvSpPr>
        <p:spPr bwMode="auto">
          <a:xfrm>
            <a:off x="4191000" y="467677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7" name="Line 71"/>
          <p:cNvSpPr>
            <a:spLocks noChangeShapeType="1"/>
          </p:cNvSpPr>
          <p:nvPr/>
        </p:nvSpPr>
        <p:spPr bwMode="auto">
          <a:xfrm flipV="1">
            <a:off x="6553200" y="4676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8" name="Line 72"/>
          <p:cNvSpPr>
            <a:spLocks noChangeShapeType="1"/>
          </p:cNvSpPr>
          <p:nvPr/>
        </p:nvSpPr>
        <p:spPr bwMode="auto">
          <a:xfrm>
            <a:off x="6553200" y="49815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371600"/>
          </a:xfrm>
        </p:spPr>
        <p:txBody>
          <a:bodyPr/>
          <a:lstStyle/>
          <a:p>
            <a:r>
              <a:rPr lang="en-US" smtClean="0"/>
              <a:t>Human Hearing Cont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  <a:defRPr/>
            </a:pPr>
            <a:r>
              <a:rPr lang="en-US" sz="2800" kern="0" dirty="0">
                <a:latin typeface="+mn-lt"/>
              </a:rPr>
              <a:t>What is the range of human hearing?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  <a:defRPr/>
            </a:pPr>
            <a:r>
              <a:rPr lang="en-US" sz="2800" kern="0" dirty="0">
                <a:latin typeface="+mn-lt"/>
              </a:rPr>
              <a:t>The range of human hearing is </a:t>
            </a:r>
            <a:r>
              <a:rPr lang="en-US" sz="2800" dirty="0">
                <a:latin typeface="+mn-lt"/>
              </a:rPr>
              <a:t>optimistically considered to be 20Hz to 20kHz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  <a:defRPr/>
            </a:pPr>
            <a:r>
              <a:rPr lang="en-US" sz="2800" kern="0" dirty="0">
                <a:latin typeface="+mn-lt"/>
              </a:rPr>
              <a:t>It is far more sensitive to 200Hz - 4 kHz signals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  <a:defRPr/>
            </a:pPr>
            <a:r>
              <a:rPr lang="en-US" sz="2800" kern="0" dirty="0">
                <a:latin typeface="+mn-lt"/>
              </a:rPr>
              <a:t>What about the intensity of human hearing?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Galliard BT" pitchFamily="18" charset="0"/>
              <a:buChar char="•"/>
              <a:defRPr/>
            </a:pPr>
            <a:r>
              <a:rPr lang="en-US" sz="2800" kern="0" dirty="0">
                <a:latin typeface="+mn-lt"/>
              </a:rPr>
              <a:t>The intensity of human hearing is between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800" kern="0" dirty="0">
                <a:latin typeface="+mn-lt"/>
              </a:rPr>
              <a:t>	</a:t>
            </a:r>
            <a:r>
              <a:rPr lang="en-US" sz="2800" dirty="0">
                <a:latin typeface="+mn-lt"/>
              </a:rPr>
              <a:t>10</a:t>
            </a:r>
            <a:r>
              <a:rPr lang="en-US" sz="2800" baseline="30000" dirty="0">
                <a:latin typeface="+mn-lt"/>
              </a:rPr>
              <a:t>-18</a:t>
            </a:r>
            <a:r>
              <a:rPr lang="en-US" sz="2800" dirty="0">
                <a:latin typeface="+mn-lt"/>
              </a:rPr>
              <a:t> Watts/cm</a:t>
            </a:r>
            <a:r>
              <a:rPr lang="en-US" sz="2800" baseline="30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  to 10</a:t>
            </a:r>
            <a:r>
              <a:rPr lang="en-US" sz="2800" baseline="30000" dirty="0">
                <a:latin typeface="+mn-lt"/>
              </a:rPr>
              <a:t>-2</a:t>
            </a:r>
            <a:r>
              <a:rPr lang="en-US" sz="2800" dirty="0">
                <a:latin typeface="+mn-lt"/>
              </a:rPr>
              <a:t> Watts/cm</a:t>
            </a:r>
            <a:r>
              <a:rPr lang="en-US" sz="2800" baseline="30000" dirty="0">
                <a:latin typeface="+mn-lt"/>
              </a:rPr>
              <a:t>2</a:t>
            </a: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11163"/>
            <a:ext cx="6705600" cy="960437"/>
          </a:xfrm>
        </p:spPr>
        <p:txBody>
          <a:bodyPr/>
          <a:lstStyle/>
          <a:p>
            <a:r>
              <a:rPr lang="en-US" sz="2800" smtClean="0"/>
              <a:t>How do we get sound into/out of a computer?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Most of the signals directly encountered in science and engineering are continuous:</a:t>
            </a:r>
          </a:p>
          <a:p>
            <a:pPr lvl="1"/>
            <a:r>
              <a:rPr lang="en-US" sz="2400" smtClean="0"/>
              <a:t>Music from a Piano</a:t>
            </a:r>
          </a:p>
          <a:p>
            <a:pPr lvl="1"/>
            <a:r>
              <a:rPr lang="en-US" sz="2400" smtClean="0"/>
              <a:t>Light intensity</a:t>
            </a:r>
          </a:p>
          <a:p>
            <a:pPr lvl="1"/>
            <a:r>
              <a:rPr lang="en-US" sz="2400" smtClean="0"/>
              <a:t>Voltage that changes over time</a:t>
            </a:r>
          </a:p>
          <a:p>
            <a:pPr lvl="1"/>
            <a:r>
              <a:rPr lang="en-US" sz="2400" smtClean="0"/>
              <a:t>etc</a:t>
            </a:r>
          </a:p>
          <a:p>
            <a:r>
              <a:rPr lang="en-US" sz="2800" smtClean="0"/>
              <a:t>Analog to Digital Conversion (ADC’s) and Digital to Analog Conversion (DAC’s) are the processes that allow digital computers to interact with these everyday signals.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943600" cy="1371600"/>
          </a:xfrm>
        </p:spPr>
        <p:txBody>
          <a:bodyPr/>
          <a:lstStyle/>
          <a:p>
            <a:r>
              <a:rPr lang="en-US" smtClean="0"/>
              <a:t>Analog to Digital Conversion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Input is analog signal</a:t>
            </a:r>
          </a:p>
          <a:p>
            <a:pPr>
              <a:lnSpc>
                <a:spcPct val="90000"/>
              </a:lnSpc>
            </a:pPr>
            <a:r>
              <a:rPr lang="en-US" smtClean="0"/>
              <a:t>Output is binary number</a:t>
            </a:r>
          </a:p>
          <a:p>
            <a:pPr>
              <a:lnSpc>
                <a:spcPct val="90000"/>
              </a:lnSpc>
            </a:pPr>
            <a:r>
              <a:rPr lang="en-US" smtClean="0"/>
              <a:t>Many Technologies of ADC’s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Delta Sigma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Successive Approximation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Digital Ramp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Flash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Tracking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867400" cy="1371600"/>
          </a:xfrm>
        </p:spPr>
        <p:txBody>
          <a:bodyPr/>
          <a:lstStyle/>
          <a:p>
            <a:r>
              <a:rPr lang="en-US" smtClean="0"/>
              <a:t>Types of ADC’s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4770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828800"/>
            <a:ext cx="2971800" cy="1139825"/>
          </a:xfrm>
        </p:spPr>
        <p:txBody>
          <a:bodyPr/>
          <a:lstStyle/>
          <a:p>
            <a:r>
              <a:rPr lang="en-US" sz="4000" smtClean="0">
                <a:solidFill>
                  <a:schemeClr val="tx1"/>
                </a:solidFill>
              </a:rPr>
              <a:t>Types of ADC’s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112718"/>
            <a:ext cx="4933950" cy="55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Words>1413</Words>
  <Application>Microsoft Office PowerPoint</Application>
  <PresentationFormat>On-screen Show (4:3)</PresentationFormat>
  <Paragraphs>275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Galliard BT</vt:lpstr>
      <vt:lpstr>Times</vt:lpstr>
      <vt:lpstr>Times New Roman</vt:lpstr>
      <vt:lpstr>Wingdings</vt:lpstr>
      <vt:lpstr>James' Default</vt:lpstr>
      <vt:lpstr>PowerPoint Presentation</vt:lpstr>
      <vt:lpstr>External Signals</vt:lpstr>
      <vt:lpstr>Human Hearing</vt:lpstr>
      <vt:lpstr>Human Hearing Cont</vt:lpstr>
      <vt:lpstr>Human Hearing Cont</vt:lpstr>
      <vt:lpstr>How do we get sound into/out of a computer?</vt:lpstr>
      <vt:lpstr>Analog to Digital Conversion</vt:lpstr>
      <vt:lpstr>Types of ADC’s</vt:lpstr>
      <vt:lpstr>Types of ADC’s</vt:lpstr>
      <vt:lpstr>Types of ADC’s</vt:lpstr>
      <vt:lpstr>Digital Signals</vt:lpstr>
      <vt:lpstr>ADC - Example</vt:lpstr>
      <vt:lpstr>ADC - Example</vt:lpstr>
      <vt:lpstr>ADC Input Filters</vt:lpstr>
      <vt:lpstr>Digital to Analog Conversion</vt:lpstr>
      <vt:lpstr>Types of DAC’s</vt:lpstr>
      <vt:lpstr>Types of DAC’s</vt:lpstr>
      <vt:lpstr>Digital to Analog Conversion</vt:lpstr>
      <vt:lpstr>DAC Output Filters</vt:lpstr>
      <vt:lpstr>Audio Processing</vt:lpstr>
      <vt:lpstr>Why 44.1 kHz?</vt:lpstr>
      <vt:lpstr>Why 16 bits?</vt:lpstr>
      <vt:lpstr>Signal To Noise Ratio</vt:lpstr>
      <vt:lpstr>Audio Signals Summary</vt:lpstr>
      <vt:lpstr>Audio DAC’s and ADC’s</vt:lpstr>
      <vt:lpstr>Audio Codec’s</vt:lpstr>
      <vt:lpstr>Audio Codec - Example</vt:lpstr>
      <vt:lpstr>PowerPoint Presentation</vt:lpstr>
      <vt:lpstr>Analog to Digital Conversion</vt:lpstr>
      <vt:lpstr>Why Twice?</vt:lpstr>
      <vt:lpstr>One time per cycle</vt:lpstr>
      <vt:lpstr>1.5 Times Per Cycle</vt:lpstr>
      <vt:lpstr>2 Times Per Cycle</vt:lpstr>
      <vt:lpstr>Quality Versus Size</vt:lpstr>
      <vt:lpstr>CD’s</vt:lpstr>
      <vt:lpstr>MPEG and MP3</vt:lpstr>
      <vt:lpstr>Watchdog Timer</vt:lpstr>
      <vt:lpstr>DMA’s</vt:lpstr>
      <vt:lpstr>DMA</vt:lpstr>
      <vt:lpstr>DMA Timing</vt:lpstr>
      <vt:lpstr>Timings</vt:lpstr>
      <vt:lpstr>Timings</vt:lpstr>
      <vt:lpstr>Timings</vt:lpstr>
      <vt:lpstr>Timings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111</cp:revision>
  <dcterms:created xsi:type="dcterms:W3CDTF">2004-08-30T22:58:14Z</dcterms:created>
  <dcterms:modified xsi:type="dcterms:W3CDTF">2018-08-31T16:11:01Z</dcterms:modified>
</cp:coreProperties>
</file>