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C0CA-605F-40C7-B09D-8AC570B14D7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3985-3A08-4EA2-8A2C-C08F758C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1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C0CA-605F-40C7-B09D-8AC570B14D7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3985-3A08-4EA2-8A2C-C08F758C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9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C0CA-605F-40C7-B09D-8AC570B14D7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3985-3A08-4EA2-8A2C-C08F758C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4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C0CA-605F-40C7-B09D-8AC570B14D7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3985-3A08-4EA2-8A2C-C08F758C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4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C0CA-605F-40C7-B09D-8AC570B14D7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3985-3A08-4EA2-8A2C-C08F758C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C0CA-605F-40C7-B09D-8AC570B14D7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3985-3A08-4EA2-8A2C-C08F758C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7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C0CA-605F-40C7-B09D-8AC570B14D7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3985-3A08-4EA2-8A2C-C08F758C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6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C0CA-605F-40C7-B09D-8AC570B14D7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3985-3A08-4EA2-8A2C-C08F758C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3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C0CA-605F-40C7-B09D-8AC570B14D7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3985-3A08-4EA2-8A2C-C08F758C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C0CA-605F-40C7-B09D-8AC570B14D7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3985-3A08-4EA2-8A2C-C08F758C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8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C0CA-605F-40C7-B09D-8AC570B14D7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3985-3A08-4EA2-8A2C-C08F758C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FC0CA-605F-40C7-B09D-8AC570B14D7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83985-3A08-4EA2-8A2C-C08F758C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 Processing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go from the Analog to Digital World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2833" y="2043404"/>
            <a:ext cx="3872204" cy="1987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22506" y="2743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815494" y="2743200"/>
            <a:ext cx="265970" cy="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micro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07" y="1371599"/>
            <a:ext cx="1673875" cy="139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ea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06" y="1634372"/>
            <a:ext cx="19050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7904747" y="3501189"/>
            <a:ext cx="1275348" cy="24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93495" y="2454442"/>
            <a:ext cx="589547" cy="601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77716" y="256272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LPF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3"/>
            <a:endCxn id="13" idx="1"/>
          </p:cNvCxnSpPr>
          <p:nvPr/>
        </p:nvCxnSpPr>
        <p:spPr>
          <a:xfrm>
            <a:off x="2683042" y="2755232"/>
            <a:ext cx="300790" cy="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83832" y="2478505"/>
            <a:ext cx="529389" cy="601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83832" y="257475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A/D</a:t>
            </a:r>
            <a:endParaRPr lang="en-US" dirty="0"/>
          </a:p>
        </p:txBody>
      </p:sp>
      <p:cxnSp>
        <p:nvCxnSpPr>
          <p:cNvPr id="16" name="Straight Connector 15"/>
          <p:cNvCxnSpPr>
            <a:stCxn id="13" idx="3"/>
          </p:cNvCxnSpPr>
          <p:nvPr/>
        </p:nvCxnSpPr>
        <p:spPr>
          <a:xfrm flipV="1">
            <a:off x="3533983" y="2755232"/>
            <a:ext cx="496596" cy="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98232" y="45720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71211" y="4283242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A[n] = [23, 28, 32, 33, ……]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69432" y="5101389"/>
            <a:ext cx="5613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 Processing – What if we want to amplify the signal?</a:t>
            </a:r>
          </a:p>
          <a:p>
            <a:r>
              <a:rPr lang="en-US" dirty="0"/>
              <a:t> </a:t>
            </a:r>
            <a:r>
              <a:rPr lang="en-US" dirty="0" smtClean="0"/>
              <a:t> for (i = 0; i &lt; </a:t>
            </a:r>
            <a:r>
              <a:rPr lang="en-US" dirty="0" err="1" smtClean="0"/>
              <a:t>array_size</a:t>
            </a:r>
            <a:r>
              <a:rPr lang="en-US" dirty="0" smtClean="0"/>
              <a:t>; i++)</a:t>
            </a:r>
          </a:p>
          <a:p>
            <a:r>
              <a:rPr lang="en-US" dirty="0"/>
              <a:t>	</a:t>
            </a:r>
            <a:r>
              <a:rPr lang="en-US" dirty="0" smtClean="0"/>
              <a:t>A[i] = A[i] * 3.0;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2833" y="2043404"/>
            <a:ext cx="3872204" cy="1987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22506" y="2743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815494" y="2743200"/>
            <a:ext cx="265970" cy="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micro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07" y="1371599"/>
            <a:ext cx="1673875" cy="139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ea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06" y="1634372"/>
            <a:ext cx="19050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7904747" y="3501189"/>
            <a:ext cx="1275348" cy="24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93495" y="2454442"/>
            <a:ext cx="589547" cy="601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77716" y="256272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LPF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3"/>
            <a:endCxn id="13" idx="1"/>
          </p:cNvCxnSpPr>
          <p:nvPr/>
        </p:nvCxnSpPr>
        <p:spPr>
          <a:xfrm>
            <a:off x="2683042" y="2755232"/>
            <a:ext cx="300790" cy="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83832" y="2478505"/>
            <a:ext cx="529389" cy="601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83832" y="257475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A/D</a:t>
            </a:r>
            <a:endParaRPr lang="en-US" dirty="0"/>
          </a:p>
        </p:txBody>
      </p:sp>
      <p:cxnSp>
        <p:nvCxnSpPr>
          <p:cNvPr id="16" name="Straight Connector 15"/>
          <p:cNvCxnSpPr>
            <a:stCxn id="13" idx="3"/>
          </p:cNvCxnSpPr>
          <p:nvPr/>
        </p:nvCxnSpPr>
        <p:spPr>
          <a:xfrm flipV="1">
            <a:off x="3533983" y="2755232"/>
            <a:ext cx="496596" cy="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98232" y="45720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71211" y="4283242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A[n] = [23, 28, 32, 33, ……]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69432" y="5101389"/>
            <a:ext cx="593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 Processing – What if we want to mix (add) two signals?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9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2833" y="2043404"/>
            <a:ext cx="3872204" cy="1987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22506" y="2743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815494" y="2743200"/>
            <a:ext cx="265970" cy="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micro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07" y="1371599"/>
            <a:ext cx="1673875" cy="139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ea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06" y="1634372"/>
            <a:ext cx="19050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7904747" y="3501189"/>
            <a:ext cx="1275348" cy="24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93495" y="2454442"/>
            <a:ext cx="589547" cy="601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77716" y="256272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LPF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3"/>
            <a:endCxn id="13" idx="1"/>
          </p:cNvCxnSpPr>
          <p:nvPr/>
        </p:nvCxnSpPr>
        <p:spPr>
          <a:xfrm>
            <a:off x="2683042" y="2755232"/>
            <a:ext cx="300790" cy="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83832" y="2478505"/>
            <a:ext cx="529389" cy="601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83832" y="257475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A/D</a:t>
            </a:r>
            <a:endParaRPr lang="en-US" dirty="0"/>
          </a:p>
        </p:txBody>
      </p:sp>
      <p:cxnSp>
        <p:nvCxnSpPr>
          <p:cNvPr id="16" name="Straight Connector 15"/>
          <p:cNvCxnSpPr>
            <a:stCxn id="13" idx="3"/>
          </p:cNvCxnSpPr>
          <p:nvPr/>
        </p:nvCxnSpPr>
        <p:spPr>
          <a:xfrm flipV="1">
            <a:off x="3533983" y="2755232"/>
            <a:ext cx="496596" cy="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98232" y="45720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71211" y="4283242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A[n] = [23, 28, 32, 33, ……]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69432" y="5101389"/>
            <a:ext cx="5936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 Processing – What if we want to mix (add) two signals?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or (i = 0; i &lt; </a:t>
            </a:r>
            <a:r>
              <a:rPr lang="en-US" dirty="0" err="1" smtClean="0"/>
              <a:t>array_size</a:t>
            </a:r>
            <a:r>
              <a:rPr lang="en-US" dirty="0" smtClean="0"/>
              <a:t>; i++)</a:t>
            </a:r>
          </a:p>
          <a:p>
            <a:r>
              <a:rPr lang="en-US" dirty="0"/>
              <a:t> </a:t>
            </a:r>
            <a:r>
              <a:rPr lang="en-US" dirty="0" smtClean="0"/>
              <a:t>         c[i] = a[i] + b[i];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2833" y="2043404"/>
            <a:ext cx="3872204" cy="1987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22506" y="2743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815494" y="2743200"/>
            <a:ext cx="265970" cy="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micro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07" y="1371599"/>
            <a:ext cx="1673875" cy="139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ea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06" y="1634372"/>
            <a:ext cx="19050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7904747" y="3501189"/>
            <a:ext cx="1275348" cy="24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93495" y="2454442"/>
            <a:ext cx="589547" cy="601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77716" y="256272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LPF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3"/>
            <a:endCxn id="13" idx="1"/>
          </p:cNvCxnSpPr>
          <p:nvPr/>
        </p:nvCxnSpPr>
        <p:spPr>
          <a:xfrm>
            <a:off x="2683042" y="2755232"/>
            <a:ext cx="300790" cy="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83832" y="2478505"/>
            <a:ext cx="529389" cy="601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83832" y="257475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A/D</a:t>
            </a:r>
            <a:endParaRPr lang="en-US" dirty="0"/>
          </a:p>
        </p:txBody>
      </p:sp>
      <p:cxnSp>
        <p:nvCxnSpPr>
          <p:cNvPr id="16" name="Straight Connector 15"/>
          <p:cNvCxnSpPr>
            <a:stCxn id="13" idx="3"/>
          </p:cNvCxnSpPr>
          <p:nvPr/>
        </p:nvCxnSpPr>
        <p:spPr>
          <a:xfrm flipV="1">
            <a:off x="3533983" y="2755232"/>
            <a:ext cx="496596" cy="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98232" y="45720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71211" y="4283242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A[n] = [23, 28, 32, 33, ……]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69432" y="5101389"/>
            <a:ext cx="658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the output – What if we wrote these values to a digital output?</a:t>
            </a:r>
          </a:p>
        </p:txBody>
      </p:sp>
    </p:spTree>
    <p:extLst>
      <p:ext uri="{BB962C8B-B14F-4D97-AF65-F5344CB8AC3E}">
        <p14:creationId xmlns:p14="http://schemas.microsoft.com/office/powerpoint/2010/main" val="24488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075" y="1104941"/>
            <a:ext cx="3872204" cy="1987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47748" y="180473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Image result for spe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248" y="695909"/>
            <a:ext cx="19050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5329989" y="2562726"/>
            <a:ext cx="1275348" cy="24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98232" y="45720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96453" y="3344779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A[n] = [23, 28, 32, 33, ……]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69432" y="5101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75" y="3393406"/>
            <a:ext cx="47625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075" y="1104941"/>
            <a:ext cx="3872204" cy="1987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47748" y="180473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Image result for spe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469" y="756067"/>
            <a:ext cx="19050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 flipV="1">
            <a:off x="5329989" y="2586790"/>
            <a:ext cx="1323474" cy="12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98232" y="45720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96453" y="3344779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A[n] = [23, 28, 32, 33, ……]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69432" y="5101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75" y="3393406"/>
            <a:ext cx="4762500" cy="2790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65495" y="1961147"/>
            <a:ext cx="878305" cy="1010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82063" y="229803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LPF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543800" y="2586789"/>
            <a:ext cx="1479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7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075" y="1104941"/>
            <a:ext cx="3872204" cy="1987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47748" y="180473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Image result for spe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469" y="756067"/>
            <a:ext cx="19050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 flipV="1">
            <a:off x="5329989" y="2586790"/>
            <a:ext cx="1323474" cy="12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98232" y="45720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96453" y="3344779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A[n] = [23, 28, 32, 33, ……]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69432" y="5101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665495" y="1961147"/>
            <a:ext cx="878305" cy="1010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82063" y="229803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LPF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543800" y="2586789"/>
            <a:ext cx="1479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4758" y="4247147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PWM as a D to A</a:t>
            </a:r>
            <a:endParaRPr lang="en-US" dirty="0"/>
          </a:p>
        </p:txBody>
      </p:sp>
      <p:pic>
        <p:nvPicPr>
          <p:cNvPr id="2050" name="Picture 2" descr="Image result for D to A sine wave outp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3635291"/>
            <a:ext cx="58483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2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2833" y="2043404"/>
            <a:ext cx="3872204" cy="1987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22506" y="2743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97546" y="2668555"/>
            <a:ext cx="1423948" cy="7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4747" y="3501189"/>
            <a:ext cx="1275348" cy="24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5295" y="806116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204157" y="3056021"/>
            <a:ext cx="1636295" cy="938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6189" y="3296653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Furnace Switch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" y="1357564"/>
            <a:ext cx="1905000" cy="1905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45168" y="1082842"/>
            <a:ext cx="2634916" cy="11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0337" y="3501189"/>
            <a:ext cx="23419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 degrees – 1.5 volts</a:t>
            </a:r>
          </a:p>
          <a:p>
            <a:r>
              <a:rPr lang="en-US" dirty="0" smtClean="0"/>
              <a:t>0 degrees – 0 volts</a:t>
            </a:r>
          </a:p>
          <a:p>
            <a:endParaRPr lang="en-US" dirty="0"/>
          </a:p>
          <a:p>
            <a:r>
              <a:rPr lang="en-US" dirty="0" smtClean="0"/>
              <a:t>1000 Hz response rate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68253" y="4812632"/>
            <a:ext cx="3202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Temperature </a:t>
            </a:r>
          </a:p>
          <a:p>
            <a:r>
              <a:rPr lang="en-US" dirty="0" smtClean="0"/>
              <a:t>If temp &lt; 70.0 – Turn on furnace</a:t>
            </a:r>
          </a:p>
          <a:p>
            <a:r>
              <a:rPr lang="en-US" dirty="0" smtClean="0"/>
              <a:t>If temp &gt; 70.1 – Turn off furnace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2833" y="2043404"/>
            <a:ext cx="3872204" cy="1987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22506" y="2743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97546" y="2668555"/>
            <a:ext cx="1423948" cy="7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4747" y="3501189"/>
            <a:ext cx="1275348" cy="24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5295" y="806116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204157" y="3056021"/>
            <a:ext cx="1636295" cy="938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6189" y="3296653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Furnace Switch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" y="1357564"/>
            <a:ext cx="1905000" cy="1905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45168" y="1082842"/>
            <a:ext cx="2634916" cy="11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0337" y="3501189"/>
            <a:ext cx="2341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 degrees – 1.5 volts</a:t>
            </a:r>
          </a:p>
          <a:p>
            <a:r>
              <a:rPr lang="en-US" dirty="0" smtClean="0"/>
              <a:t>0 degrees – 0 volts</a:t>
            </a:r>
          </a:p>
          <a:p>
            <a:endParaRPr lang="en-US" dirty="0"/>
          </a:p>
          <a:p>
            <a:r>
              <a:rPr lang="en-US" dirty="0" smtClean="0"/>
              <a:t>1000 Hz response rate</a:t>
            </a:r>
          </a:p>
          <a:p>
            <a:endParaRPr lang="en-US" dirty="0"/>
          </a:p>
          <a:p>
            <a:r>
              <a:rPr lang="en-US" dirty="0" smtClean="0"/>
              <a:t>What sample rate?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68253" y="4812632"/>
            <a:ext cx="3202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Temperature </a:t>
            </a:r>
          </a:p>
          <a:p>
            <a:r>
              <a:rPr lang="en-US" dirty="0" smtClean="0"/>
              <a:t>If temp &lt; 70.0 – Turn on furnace</a:t>
            </a:r>
          </a:p>
          <a:p>
            <a:r>
              <a:rPr lang="en-US" dirty="0" smtClean="0"/>
              <a:t>If temp &gt; 70.1 – Turn off furnace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2833" y="2043404"/>
            <a:ext cx="3872204" cy="1987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22506" y="2743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97546" y="2668555"/>
            <a:ext cx="1423948" cy="7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4747" y="3501189"/>
            <a:ext cx="1275348" cy="24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5295" y="806116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204157" y="3056021"/>
            <a:ext cx="1636295" cy="938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6189" y="3296653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Furnace Switch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" y="1357564"/>
            <a:ext cx="1905000" cy="1905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45168" y="1082842"/>
            <a:ext cx="2634916" cy="11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0337" y="3501189"/>
            <a:ext cx="23419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 degrees – 1.5 volts</a:t>
            </a:r>
          </a:p>
          <a:p>
            <a:r>
              <a:rPr lang="en-US" dirty="0" smtClean="0"/>
              <a:t>0 degrees – 0 volts</a:t>
            </a:r>
          </a:p>
          <a:p>
            <a:endParaRPr lang="en-US" dirty="0"/>
          </a:p>
          <a:p>
            <a:r>
              <a:rPr lang="en-US" dirty="0" smtClean="0"/>
              <a:t>1000 Hz response rate</a:t>
            </a:r>
          </a:p>
          <a:p>
            <a:endParaRPr lang="en-US" dirty="0"/>
          </a:p>
          <a:p>
            <a:r>
              <a:rPr lang="en-US" dirty="0" smtClean="0"/>
              <a:t>What sample rate?</a:t>
            </a:r>
          </a:p>
          <a:p>
            <a:endParaRPr lang="en-US" dirty="0" smtClean="0"/>
          </a:p>
          <a:p>
            <a:r>
              <a:rPr lang="en-US" dirty="0" smtClean="0"/>
              <a:t>2000 Hz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68253" y="4812632"/>
            <a:ext cx="3202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Temperature </a:t>
            </a:r>
          </a:p>
          <a:p>
            <a:r>
              <a:rPr lang="en-US" dirty="0" smtClean="0"/>
              <a:t>If temp &lt; 70.0 – Turn on furnace</a:t>
            </a:r>
          </a:p>
          <a:p>
            <a:r>
              <a:rPr lang="en-US" dirty="0" smtClean="0"/>
              <a:t>If temp &gt; 70.1 – Turn off furnace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micro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59" y="1299410"/>
            <a:ext cx="1673875" cy="139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63516" y="854242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Signal 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464" y="1918535"/>
            <a:ext cx="5964623" cy="31106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9569" y="5221706"/>
            <a:ext cx="6144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What determines the peak voltages?</a:t>
            </a:r>
          </a:p>
          <a:p>
            <a:pPr marL="342900" indent="-342900">
              <a:buAutoNum type="arabicPeriod"/>
            </a:pPr>
            <a:r>
              <a:rPr lang="en-US" dirty="0" smtClean="0"/>
              <a:t>What determines the maximum and minimum frequencies?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46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2833" y="2043404"/>
            <a:ext cx="3872204" cy="1987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22506" y="2743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97546" y="2668555"/>
            <a:ext cx="1423948" cy="7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4747" y="3501189"/>
            <a:ext cx="1275348" cy="24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5295" y="806116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204157" y="3056021"/>
            <a:ext cx="1636295" cy="938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6189" y="3296653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Furnace Switch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" y="1357564"/>
            <a:ext cx="1905000" cy="1905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45168" y="1082842"/>
            <a:ext cx="2634916" cy="11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0337" y="3501189"/>
            <a:ext cx="23419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 degrees – 1.5 volts</a:t>
            </a:r>
          </a:p>
          <a:p>
            <a:r>
              <a:rPr lang="en-US" dirty="0" smtClean="0"/>
              <a:t>0 degrees – 0 volts</a:t>
            </a:r>
          </a:p>
          <a:p>
            <a:endParaRPr lang="en-US" dirty="0"/>
          </a:p>
          <a:p>
            <a:r>
              <a:rPr lang="en-US" dirty="0" smtClean="0"/>
              <a:t>1000 Hz response rate</a:t>
            </a:r>
          </a:p>
          <a:p>
            <a:endParaRPr lang="en-US" dirty="0"/>
          </a:p>
          <a:p>
            <a:r>
              <a:rPr lang="en-US" dirty="0" smtClean="0"/>
              <a:t>What sample rate?</a:t>
            </a:r>
          </a:p>
          <a:p>
            <a:endParaRPr lang="en-US" dirty="0" smtClean="0"/>
          </a:p>
          <a:p>
            <a:r>
              <a:rPr lang="en-US" smtClean="0"/>
              <a:t>2000 Hz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68253" y="4812632"/>
            <a:ext cx="3219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Temperature </a:t>
            </a:r>
          </a:p>
          <a:p>
            <a:r>
              <a:rPr lang="en-US" dirty="0" smtClean="0"/>
              <a:t>If temp &lt; 70.0 – Turn on furnace</a:t>
            </a:r>
          </a:p>
          <a:p>
            <a:r>
              <a:rPr lang="en-US" dirty="0" smtClean="0"/>
              <a:t>If temp &gt; 70.1 – Turn off furnace</a:t>
            </a:r>
          </a:p>
          <a:p>
            <a:r>
              <a:rPr lang="en-US" dirty="0" smtClean="0"/>
              <a:t>What A/D resolution?</a:t>
            </a:r>
          </a:p>
        </p:txBody>
      </p:sp>
    </p:spTree>
    <p:extLst>
      <p:ext uri="{BB962C8B-B14F-4D97-AF65-F5344CB8AC3E}">
        <p14:creationId xmlns:p14="http://schemas.microsoft.com/office/powerpoint/2010/main" val="34886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2833" y="2043404"/>
            <a:ext cx="3872204" cy="1987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22506" y="2743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97546" y="2668555"/>
            <a:ext cx="1423948" cy="7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4747" y="3501189"/>
            <a:ext cx="1275348" cy="24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5295" y="806116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204157" y="3056021"/>
            <a:ext cx="1636295" cy="938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6189" y="3296653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Furnace Switch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" y="1357564"/>
            <a:ext cx="1905000" cy="1905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45168" y="1082842"/>
            <a:ext cx="2634916" cy="11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0337" y="3501189"/>
            <a:ext cx="23419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 degrees – 1.5 volts</a:t>
            </a:r>
          </a:p>
          <a:p>
            <a:r>
              <a:rPr lang="en-US" dirty="0" smtClean="0"/>
              <a:t>0 degrees – 0 volts</a:t>
            </a:r>
          </a:p>
          <a:p>
            <a:endParaRPr lang="en-US" dirty="0"/>
          </a:p>
          <a:p>
            <a:r>
              <a:rPr lang="en-US" dirty="0" smtClean="0"/>
              <a:t>1000 Hz response rate</a:t>
            </a:r>
          </a:p>
          <a:p>
            <a:endParaRPr lang="en-US" dirty="0"/>
          </a:p>
          <a:p>
            <a:r>
              <a:rPr lang="en-US" dirty="0" smtClean="0"/>
              <a:t>What sample rate?</a:t>
            </a:r>
          </a:p>
          <a:p>
            <a:endParaRPr lang="en-US" dirty="0" smtClean="0"/>
          </a:p>
          <a:p>
            <a:r>
              <a:rPr lang="en-US" smtClean="0"/>
              <a:t>2000 Hz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68253" y="4812632"/>
            <a:ext cx="32193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Temperature </a:t>
            </a:r>
          </a:p>
          <a:p>
            <a:r>
              <a:rPr lang="en-US" dirty="0" smtClean="0"/>
              <a:t>If temp &lt; 70.0 – Turn on furnace</a:t>
            </a:r>
          </a:p>
          <a:p>
            <a:r>
              <a:rPr lang="en-US" dirty="0" smtClean="0"/>
              <a:t>If temp &gt; 70.1 – Turn off furnace</a:t>
            </a:r>
          </a:p>
          <a:p>
            <a:r>
              <a:rPr lang="en-US" dirty="0" smtClean="0"/>
              <a:t>What A/D resolution?</a:t>
            </a:r>
          </a:p>
          <a:p>
            <a:r>
              <a:rPr lang="en-US" dirty="0" smtClean="0"/>
              <a:t>70.0 degrees  = 1.05 volts</a:t>
            </a:r>
          </a:p>
          <a:p>
            <a:r>
              <a:rPr lang="en-US" dirty="0" smtClean="0"/>
              <a:t>70.1 degrees = 1.0515 volts</a:t>
            </a:r>
          </a:p>
          <a:p>
            <a:r>
              <a:rPr lang="en-US" dirty="0" smtClean="0"/>
              <a:t>We need 0.15 volts resolution</a:t>
            </a:r>
          </a:p>
        </p:txBody>
      </p:sp>
    </p:spTree>
    <p:extLst>
      <p:ext uri="{BB962C8B-B14F-4D97-AF65-F5344CB8AC3E}">
        <p14:creationId xmlns:p14="http://schemas.microsoft.com/office/powerpoint/2010/main" val="257179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2833" y="2043404"/>
            <a:ext cx="3872204" cy="1987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22506" y="2743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97546" y="2668555"/>
            <a:ext cx="1423948" cy="7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4747" y="3501189"/>
            <a:ext cx="1275348" cy="24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5295" y="806116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204157" y="3056021"/>
            <a:ext cx="1636295" cy="938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6189" y="3296653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Furnace Switch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" y="1357564"/>
            <a:ext cx="1905000" cy="1905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45168" y="1082842"/>
            <a:ext cx="2634916" cy="11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0337" y="3501189"/>
            <a:ext cx="22738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.015 volts/degree</a:t>
            </a:r>
          </a:p>
          <a:p>
            <a:r>
              <a:rPr lang="en-US" dirty="0" smtClean="0"/>
              <a:t>1.5 volts max</a:t>
            </a:r>
          </a:p>
          <a:p>
            <a:r>
              <a:rPr lang="en-US" dirty="0" smtClean="0"/>
              <a:t>.1 volts min</a:t>
            </a:r>
          </a:p>
          <a:p>
            <a:endParaRPr lang="en-US" dirty="0"/>
          </a:p>
          <a:p>
            <a:r>
              <a:rPr lang="en-US" dirty="0" smtClean="0"/>
              <a:t>1000 Hz response rate</a:t>
            </a:r>
          </a:p>
          <a:p>
            <a:endParaRPr lang="en-US" dirty="0"/>
          </a:p>
          <a:p>
            <a:r>
              <a:rPr lang="en-US" dirty="0" smtClean="0"/>
              <a:t>What sample rate?</a:t>
            </a:r>
          </a:p>
          <a:p>
            <a:endParaRPr lang="en-US" dirty="0" smtClean="0"/>
          </a:p>
          <a:p>
            <a:r>
              <a:rPr lang="en-US" dirty="0" smtClean="0"/>
              <a:t>2000 Hz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68253" y="4812632"/>
            <a:ext cx="32193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Temperature </a:t>
            </a:r>
          </a:p>
          <a:p>
            <a:r>
              <a:rPr lang="en-US" dirty="0" smtClean="0"/>
              <a:t>If temp &lt; 70.0 – Turn on furnace</a:t>
            </a:r>
          </a:p>
          <a:p>
            <a:r>
              <a:rPr lang="en-US" dirty="0" smtClean="0"/>
              <a:t>If temp &gt; 70.1 – Turn off furnace</a:t>
            </a:r>
          </a:p>
          <a:p>
            <a:r>
              <a:rPr lang="en-US" dirty="0" smtClean="0"/>
              <a:t>What A/D resolution?</a:t>
            </a:r>
          </a:p>
          <a:p>
            <a:r>
              <a:rPr lang="en-US" dirty="0" smtClean="0"/>
              <a:t>70.0 degrees  = 1.05 volts</a:t>
            </a:r>
          </a:p>
          <a:p>
            <a:r>
              <a:rPr lang="en-US" dirty="0" smtClean="0"/>
              <a:t>70.1 degrees = 1.0515 volts</a:t>
            </a:r>
          </a:p>
          <a:p>
            <a:r>
              <a:rPr lang="en-US" dirty="0" smtClean="0"/>
              <a:t>We need 0.0015 volts 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3979" y="4788569"/>
            <a:ext cx="36721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(1.5 – 0)/0.0015 = number of buckets</a:t>
            </a:r>
          </a:p>
          <a:p>
            <a:r>
              <a:rPr lang="en-US" dirty="0" smtClean="0"/>
              <a:t>At least 1000 buckets</a:t>
            </a:r>
          </a:p>
          <a:p>
            <a:r>
              <a:rPr lang="en-US" dirty="0" smtClean="0"/>
              <a:t>8 bits = 2</a:t>
            </a:r>
            <a:r>
              <a:rPr lang="en-US" baseline="30000" dirty="0" smtClean="0"/>
              <a:t>7</a:t>
            </a:r>
            <a:r>
              <a:rPr lang="en-US" dirty="0" smtClean="0"/>
              <a:t> = 256 – not enough</a:t>
            </a:r>
          </a:p>
          <a:p>
            <a:r>
              <a:rPr lang="en-US" dirty="0" smtClean="0"/>
              <a:t>9 bits = 2</a:t>
            </a:r>
            <a:r>
              <a:rPr lang="en-US" baseline="30000" dirty="0" smtClean="0"/>
              <a:t>8</a:t>
            </a:r>
            <a:r>
              <a:rPr lang="en-US" dirty="0" smtClean="0"/>
              <a:t> = 512 – not enough</a:t>
            </a:r>
          </a:p>
          <a:p>
            <a:r>
              <a:rPr lang="en-US" dirty="0" smtClean="0"/>
              <a:t>10 bits = 2</a:t>
            </a:r>
            <a:r>
              <a:rPr lang="en-US" baseline="30000" dirty="0" smtClean="0"/>
              <a:t>9 </a:t>
            </a:r>
            <a:r>
              <a:rPr lang="en-US" dirty="0" smtClean="0"/>
              <a:t>= 1024 - enough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2833" y="2043404"/>
            <a:ext cx="3872204" cy="1987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22506" y="2743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97546" y="2668555"/>
            <a:ext cx="1423948" cy="7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4747" y="3501189"/>
            <a:ext cx="1275348" cy="24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5295" y="806116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204157" y="3056021"/>
            <a:ext cx="1636295" cy="938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6189" y="3296653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Furnace Switch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" y="1357564"/>
            <a:ext cx="1905000" cy="1905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45168" y="1082842"/>
            <a:ext cx="2634916" cy="11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0337" y="3501189"/>
            <a:ext cx="22738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.015 volts/degree</a:t>
            </a:r>
          </a:p>
          <a:p>
            <a:r>
              <a:rPr lang="en-US" dirty="0" smtClean="0"/>
              <a:t>1.5 volts max</a:t>
            </a:r>
          </a:p>
          <a:p>
            <a:r>
              <a:rPr lang="en-US" dirty="0" smtClean="0"/>
              <a:t>.1 volts min</a:t>
            </a:r>
          </a:p>
          <a:p>
            <a:endParaRPr lang="en-US" dirty="0"/>
          </a:p>
          <a:p>
            <a:r>
              <a:rPr lang="en-US" dirty="0" smtClean="0"/>
              <a:t>1000 Hz response rate</a:t>
            </a:r>
          </a:p>
          <a:p>
            <a:endParaRPr lang="en-US" dirty="0"/>
          </a:p>
          <a:p>
            <a:r>
              <a:rPr lang="en-US" dirty="0" smtClean="0"/>
              <a:t>What sample rate?</a:t>
            </a:r>
          </a:p>
          <a:p>
            <a:endParaRPr lang="en-US" dirty="0" smtClean="0"/>
          </a:p>
          <a:p>
            <a:r>
              <a:rPr lang="en-US" dirty="0" smtClean="0"/>
              <a:t>2000 Hz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68253" y="4812632"/>
            <a:ext cx="32193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Temperature </a:t>
            </a:r>
          </a:p>
          <a:p>
            <a:r>
              <a:rPr lang="en-US" dirty="0" smtClean="0"/>
              <a:t>If temp &lt; 70.0 – Turn on furnace</a:t>
            </a:r>
          </a:p>
          <a:p>
            <a:r>
              <a:rPr lang="en-US" dirty="0" smtClean="0"/>
              <a:t>If temp &gt; 70.1 – Turn off furnace</a:t>
            </a:r>
          </a:p>
          <a:p>
            <a:r>
              <a:rPr lang="en-US" dirty="0" smtClean="0"/>
              <a:t>What A/D resolution?</a:t>
            </a:r>
          </a:p>
          <a:p>
            <a:r>
              <a:rPr lang="en-US" dirty="0" smtClean="0"/>
              <a:t>70.0 degrees  = 1.05 volts</a:t>
            </a:r>
          </a:p>
          <a:p>
            <a:r>
              <a:rPr lang="en-US" dirty="0" smtClean="0"/>
              <a:t>70.1 degrees = 1.0515 volts</a:t>
            </a:r>
          </a:p>
          <a:p>
            <a:r>
              <a:rPr lang="en-US" dirty="0" smtClean="0"/>
              <a:t>We need 0.0015 volts 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3979" y="4788569"/>
            <a:ext cx="36721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(1.5 – 0)/0.0015 = number of buckets</a:t>
            </a:r>
          </a:p>
          <a:p>
            <a:r>
              <a:rPr lang="en-US" dirty="0" smtClean="0"/>
              <a:t>At least 1000 buckets</a:t>
            </a:r>
          </a:p>
          <a:p>
            <a:r>
              <a:rPr lang="en-US" dirty="0" smtClean="0"/>
              <a:t>8 bits = 2</a:t>
            </a:r>
            <a:r>
              <a:rPr lang="en-US" baseline="30000" dirty="0" smtClean="0"/>
              <a:t>7</a:t>
            </a:r>
            <a:r>
              <a:rPr lang="en-US" dirty="0" smtClean="0"/>
              <a:t> = 256 – not enough</a:t>
            </a:r>
          </a:p>
          <a:p>
            <a:r>
              <a:rPr lang="en-US" dirty="0" smtClean="0"/>
              <a:t>9 bits = 2</a:t>
            </a:r>
            <a:r>
              <a:rPr lang="en-US" baseline="30000" dirty="0" smtClean="0"/>
              <a:t>8</a:t>
            </a:r>
            <a:r>
              <a:rPr lang="en-US" dirty="0" smtClean="0"/>
              <a:t> = 512 – not enough</a:t>
            </a:r>
          </a:p>
          <a:p>
            <a:r>
              <a:rPr lang="en-US" dirty="0" smtClean="0"/>
              <a:t>10 bits = 2</a:t>
            </a:r>
            <a:r>
              <a:rPr lang="en-US" baseline="30000" dirty="0" smtClean="0"/>
              <a:t>9 </a:t>
            </a:r>
            <a:r>
              <a:rPr lang="en-US" dirty="0" smtClean="0"/>
              <a:t>= 1024 - enough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9716" y="397042"/>
            <a:ext cx="3005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does the code look like?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2833" y="2043404"/>
            <a:ext cx="3872204" cy="1987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22506" y="2743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97546" y="2668555"/>
            <a:ext cx="1423948" cy="7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4747" y="3501189"/>
            <a:ext cx="1275348" cy="24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29790" y="697832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204157" y="3056021"/>
            <a:ext cx="1636295" cy="938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6189" y="3296653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Furnace Switch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" y="1357564"/>
            <a:ext cx="1905000" cy="1905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45168" y="1082842"/>
            <a:ext cx="2634916" cy="11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0337" y="3501189"/>
            <a:ext cx="22738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.015 volts/degree</a:t>
            </a:r>
          </a:p>
          <a:p>
            <a:r>
              <a:rPr lang="en-US" dirty="0" smtClean="0"/>
              <a:t>1.5 volts max</a:t>
            </a:r>
          </a:p>
          <a:p>
            <a:r>
              <a:rPr lang="en-US" dirty="0" smtClean="0"/>
              <a:t>.1 volts min</a:t>
            </a:r>
          </a:p>
          <a:p>
            <a:endParaRPr lang="en-US" dirty="0"/>
          </a:p>
          <a:p>
            <a:r>
              <a:rPr lang="en-US" dirty="0" smtClean="0"/>
              <a:t>1000 Hz response rate</a:t>
            </a:r>
          </a:p>
          <a:p>
            <a:endParaRPr lang="en-US" dirty="0"/>
          </a:p>
          <a:p>
            <a:r>
              <a:rPr lang="en-US" dirty="0" smtClean="0"/>
              <a:t>What sample rate?</a:t>
            </a:r>
          </a:p>
          <a:p>
            <a:endParaRPr lang="en-US" dirty="0" smtClean="0"/>
          </a:p>
          <a:p>
            <a:r>
              <a:rPr lang="en-US" dirty="0" smtClean="0"/>
              <a:t>2000 Hz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68253" y="4812632"/>
            <a:ext cx="32193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Temperature </a:t>
            </a:r>
          </a:p>
          <a:p>
            <a:r>
              <a:rPr lang="en-US" dirty="0" smtClean="0"/>
              <a:t>If temp &lt; 70.0 – Turn on furnace</a:t>
            </a:r>
          </a:p>
          <a:p>
            <a:r>
              <a:rPr lang="en-US" dirty="0" smtClean="0"/>
              <a:t>If temp &gt; 70.1 – Turn off furnace</a:t>
            </a:r>
          </a:p>
          <a:p>
            <a:r>
              <a:rPr lang="en-US" dirty="0" smtClean="0"/>
              <a:t>What A/D resolution?</a:t>
            </a:r>
          </a:p>
          <a:p>
            <a:r>
              <a:rPr lang="en-US" dirty="0" smtClean="0"/>
              <a:t>70.0 degrees  = 1.05 volts</a:t>
            </a:r>
          </a:p>
          <a:p>
            <a:r>
              <a:rPr lang="en-US" dirty="0" smtClean="0"/>
              <a:t>70.1 degrees = 1.0515 volts</a:t>
            </a:r>
          </a:p>
          <a:p>
            <a:r>
              <a:rPr lang="en-US" dirty="0" smtClean="0"/>
              <a:t>We need 0.0015 volts 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3979" y="4788569"/>
            <a:ext cx="36721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(1.5 – 0)/0.0015 = number of buckets</a:t>
            </a:r>
          </a:p>
          <a:p>
            <a:r>
              <a:rPr lang="en-US" dirty="0" smtClean="0"/>
              <a:t>At least 1000 buckets</a:t>
            </a:r>
          </a:p>
          <a:p>
            <a:r>
              <a:rPr lang="en-US" dirty="0" smtClean="0"/>
              <a:t>8 bits = 2</a:t>
            </a:r>
            <a:r>
              <a:rPr lang="en-US" baseline="30000" dirty="0" smtClean="0"/>
              <a:t>7</a:t>
            </a:r>
            <a:r>
              <a:rPr lang="en-US" dirty="0" smtClean="0"/>
              <a:t> = 256 – not enough</a:t>
            </a:r>
          </a:p>
          <a:p>
            <a:r>
              <a:rPr lang="en-US" dirty="0" smtClean="0"/>
              <a:t>9 bits = 2</a:t>
            </a:r>
            <a:r>
              <a:rPr lang="en-US" baseline="30000" dirty="0" smtClean="0"/>
              <a:t>8</a:t>
            </a:r>
            <a:r>
              <a:rPr lang="en-US" dirty="0" smtClean="0"/>
              <a:t> = 512 – not enough</a:t>
            </a:r>
          </a:p>
          <a:p>
            <a:r>
              <a:rPr lang="en-US" dirty="0" smtClean="0"/>
              <a:t>10 bits = 2</a:t>
            </a:r>
            <a:r>
              <a:rPr lang="en-US" baseline="30000" dirty="0" smtClean="0"/>
              <a:t>9 </a:t>
            </a:r>
            <a:r>
              <a:rPr lang="en-US" dirty="0" smtClean="0"/>
              <a:t>= 1024 - enough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6263" y="180474"/>
            <a:ext cx="55988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does the code look like?</a:t>
            </a:r>
          </a:p>
          <a:p>
            <a:endParaRPr lang="en-US" dirty="0"/>
          </a:p>
          <a:p>
            <a:r>
              <a:rPr lang="en-US" dirty="0" smtClean="0"/>
              <a:t>Calculating the temperature from the reading:</a:t>
            </a:r>
          </a:p>
          <a:p>
            <a:r>
              <a:rPr lang="en-US" dirty="0" smtClean="0"/>
              <a:t>Temperature = (reading/number of bits) * full scale temp)</a:t>
            </a:r>
          </a:p>
          <a:p>
            <a:r>
              <a:rPr lang="en-US" dirty="0" smtClean="0"/>
              <a:t>Full scale voltage = 1.5 volts</a:t>
            </a:r>
          </a:p>
          <a:p>
            <a:r>
              <a:rPr lang="en-US" dirty="0" smtClean="0"/>
              <a:t>Full scale temp = 1.5/.015 = 100 degrees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2833" y="2043404"/>
            <a:ext cx="3872204" cy="1987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22506" y="2743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97546" y="2668555"/>
            <a:ext cx="1423948" cy="7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4747" y="3501189"/>
            <a:ext cx="1275348" cy="24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29790" y="697832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204157" y="3056021"/>
            <a:ext cx="1636295" cy="938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6189" y="3296653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Furnace Switch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" y="1357564"/>
            <a:ext cx="1905000" cy="1905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45168" y="1082842"/>
            <a:ext cx="2634916" cy="11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0337" y="3501189"/>
            <a:ext cx="22738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.015 volts/degree</a:t>
            </a:r>
          </a:p>
          <a:p>
            <a:r>
              <a:rPr lang="en-US" dirty="0" smtClean="0"/>
              <a:t>1.5 volts max</a:t>
            </a:r>
          </a:p>
          <a:p>
            <a:r>
              <a:rPr lang="en-US" dirty="0" smtClean="0"/>
              <a:t>.1 volts min</a:t>
            </a:r>
          </a:p>
          <a:p>
            <a:endParaRPr lang="en-US" dirty="0"/>
          </a:p>
          <a:p>
            <a:r>
              <a:rPr lang="en-US" dirty="0" smtClean="0"/>
              <a:t>1000 Hz response rate</a:t>
            </a:r>
          </a:p>
          <a:p>
            <a:endParaRPr lang="en-US" dirty="0"/>
          </a:p>
          <a:p>
            <a:r>
              <a:rPr lang="en-US" dirty="0" smtClean="0"/>
              <a:t>What sample rate?</a:t>
            </a:r>
          </a:p>
          <a:p>
            <a:endParaRPr lang="en-US" dirty="0" smtClean="0"/>
          </a:p>
          <a:p>
            <a:r>
              <a:rPr lang="en-US" dirty="0" smtClean="0"/>
              <a:t>2000 Hz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68253" y="4812632"/>
            <a:ext cx="32193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Temperature </a:t>
            </a:r>
          </a:p>
          <a:p>
            <a:r>
              <a:rPr lang="en-US" dirty="0" smtClean="0"/>
              <a:t>If temp &lt; 70.0 – Turn on furnace</a:t>
            </a:r>
          </a:p>
          <a:p>
            <a:r>
              <a:rPr lang="en-US" dirty="0" smtClean="0"/>
              <a:t>If temp &gt; 70.1 – Turn off furnace</a:t>
            </a:r>
          </a:p>
          <a:p>
            <a:r>
              <a:rPr lang="en-US" dirty="0" smtClean="0"/>
              <a:t>What A/D resolution?</a:t>
            </a:r>
          </a:p>
          <a:p>
            <a:r>
              <a:rPr lang="en-US" dirty="0" smtClean="0"/>
              <a:t>70.0 degrees  = 1.05 volts</a:t>
            </a:r>
          </a:p>
          <a:p>
            <a:r>
              <a:rPr lang="en-US" dirty="0" smtClean="0"/>
              <a:t>70.1 degrees = 1.0515 volts</a:t>
            </a:r>
          </a:p>
          <a:p>
            <a:r>
              <a:rPr lang="en-US" dirty="0" smtClean="0"/>
              <a:t>We need 0.0015 volts 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3979" y="4788569"/>
            <a:ext cx="36721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(1.5 – 0)/0.0015 = number of buckets</a:t>
            </a:r>
          </a:p>
          <a:p>
            <a:r>
              <a:rPr lang="en-US" dirty="0" smtClean="0"/>
              <a:t>At least 1000 buckets</a:t>
            </a:r>
          </a:p>
          <a:p>
            <a:r>
              <a:rPr lang="en-US" dirty="0" smtClean="0"/>
              <a:t>8 bits = 2</a:t>
            </a:r>
            <a:r>
              <a:rPr lang="en-US" baseline="30000" dirty="0" smtClean="0"/>
              <a:t>7</a:t>
            </a:r>
            <a:r>
              <a:rPr lang="en-US" dirty="0" smtClean="0"/>
              <a:t> = 256 – not enough</a:t>
            </a:r>
          </a:p>
          <a:p>
            <a:r>
              <a:rPr lang="en-US" dirty="0" smtClean="0"/>
              <a:t>9 bits = 2</a:t>
            </a:r>
            <a:r>
              <a:rPr lang="en-US" baseline="30000" dirty="0" smtClean="0"/>
              <a:t>8</a:t>
            </a:r>
            <a:r>
              <a:rPr lang="en-US" dirty="0" smtClean="0"/>
              <a:t> = 512 – not enough</a:t>
            </a:r>
          </a:p>
          <a:p>
            <a:r>
              <a:rPr lang="en-US" dirty="0" smtClean="0"/>
              <a:t>10 bits = 2</a:t>
            </a:r>
            <a:r>
              <a:rPr lang="en-US" baseline="30000" dirty="0" smtClean="0"/>
              <a:t>9 </a:t>
            </a:r>
            <a:r>
              <a:rPr lang="en-US" dirty="0" smtClean="0"/>
              <a:t>= 1024 - enough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6263" y="180474"/>
            <a:ext cx="55988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does the code look like?</a:t>
            </a:r>
          </a:p>
          <a:p>
            <a:endParaRPr lang="en-US" dirty="0"/>
          </a:p>
          <a:p>
            <a:r>
              <a:rPr lang="en-US" dirty="0" smtClean="0"/>
              <a:t>Calculating the temperature from the reading:</a:t>
            </a:r>
          </a:p>
          <a:p>
            <a:r>
              <a:rPr lang="en-US" dirty="0" smtClean="0"/>
              <a:t>Temperature = (reading/number of bits) * full scale temp)</a:t>
            </a:r>
          </a:p>
          <a:p>
            <a:r>
              <a:rPr lang="en-US" dirty="0" smtClean="0"/>
              <a:t>Full scale voltage = 1.5 volts</a:t>
            </a:r>
          </a:p>
          <a:p>
            <a:r>
              <a:rPr lang="en-US" dirty="0" smtClean="0"/>
              <a:t>Full scale temp = 1.5/.015 = 100 degrees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2421" y="1949116"/>
            <a:ext cx="3090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Reading = 720</a:t>
            </a:r>
          </a:p>
          <a:p>
            <a:r>
              <a:rPr lang="en-US" dirty="0" smtClean="0"/>
              <a:t>Temperature = 720/1024 * 100</a:t>
            </a:r>
          </a:p>
          <a:p>
            <a:r>
              <a:rPr lang="en-US" dirty="0" smtClean="0"/>
              <a:t>Temperature = 70.3 degrees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micro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59" y="1299410"/>
            <a:ext cx="1673875" cy="139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63516" y="854242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Signal 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464" y="1918535"/>
            <a:ext cx="5964623" cy="31106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9569" y="5221706"/>
            <a:ext cx="61448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What determines the peak voltages?</a:t>
            </a:r>
          </a:p>
          <a:p>
            <a:pPr lvl="1"/>
            <a:r>
              <a:rPr lang="en-US" dirty="0" smtClean="0"/>
              <a:t>Voltage out of the microphone.  - 1 Volt Max.</a:t>
            </a:r>
          </a:p>
          <a:p>
            <a:pPr marL="342900" indent="-342900">
              <a:buAutoNum type="arabicPeriod"/>
            </a:pPr>
            <a:r>
              <a:rPr lang="en-US" dirty="0" smtClean="0"/>
              <a:t>What determines the maximum and minimum frequencies?</a:t>
            </a:r>
          </a:p>
          <a:p>
            <a:pPr lvl="1"/>
            <a:r>
              <a:rPr lang="en-US" dirty="0" smtClean="0"/>
              <a:t>Audio Frequencies – 50 Hz to 20000 Hz.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77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micro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59" y="1299410"/>
            <a:ext cx="1673875" cy="139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63516" y="854242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Signal 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464" y="1918535"/>
            <a:ext cx="5964623" cy="31106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9569" y="5221706"/>
            <a:ext cx="4933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Sampling the Signal – </a:t>
            </a:r>
          </a:p>
          <a:p>
            <a:pPr marL="342900" indent="-342900">
              <a:buAutoNum type="arabicParenR"/>
            </a:pPr>
            <a:r>
              <a:rPr lang="en-US" dirty="0" smtClean="0"/>
              <a:t>Sample Rate – How many samples per second?</a:t>
            </a:r>
          </a:p>
          <a:p>
            <a:pPr marL="342900" indent="-342900">
              <a:buAutoNum type="arabicParenR"/>
            </a:pPr>
            <a:r>
              <a:rPr lang="en-US" dirty="0" smtClean="0"/>
              <a:t>A/D Resolution – How many buckets/sample?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475747" y="3031958"/>
            <a:ext cx="1" cy="300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92054" y="2907632"/>
            <a:ext cx="16041" cy="4491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24401" y="2775285"/>
            <a:ext cx="16041" cy="569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80811" y="2715127"/>
            <a:ext cx="4010" cy="6296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84232" y="974558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A[n] = [23, 28, 32, 33, ……]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48726" y="1443789"/>
            <a:ext cx="1828800" cy="114300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6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micro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59" y="1299410"/>
            <a:ext cx="1673875" cy="139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63516" y="854242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Signal 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464" y="1918535"/>
            <a:ext cx="5964623" cy="31106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9411" y="5173579"/>
            <a:ext cx="9504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Sampling the Signal – Sample Rate </a:t>
            </a:r>
          </a:p>
          <a:p>
            <a:endParaRPr lang="en-US" dirty="0"/>
          </a:p>
          <a:p>
            <a:r>
              <a:rPr lang="en-US" dirty="0" smtClean="0"/>
              <a:t>How often should we sample? – The simple answer is at least twice the maximum frequency – Nyquist rate – so in the case we would want to sample at 40000 Hz.</a:t>
            </a:r>
          </a:p>
          <a:p>
            <a:r>
              <a:rPr lang="en-US" dirty="0" smtClean="0"/>
              <a:t>	How many samples for a 10 second signal?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475747" y="3031958"/>
            <a:ext cx="1" cy="300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92054" y="2907632"/>
            <a:ext cx="16041" cy="4491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24401" y="2775285"/>
            <a:ext cx="16041" cy="569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80811" y="2715127"/>
            <a:ext cx="4010" cy="6296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84232" y="974558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A[n] = [23, 28, 32, 33, ……]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48726" y="1443789"/>
            <a:ext cx="1828800" cy="114300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micro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59" y="1299410"/>
            <a:ext cx="1673875" cy="139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63516" y="854242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Signal 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464" y="1918535"/>
            <a:ext cx="5964623" cy="31106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9569" y="5221706"/>
            <a:ext cx="9420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Sampling the Signal – A/D Resolution – How many buckets/sample? The values are integers, we don’t have infinite resolution.</a:t>
            </a:r>
          </a:p>
          <a:p>
            <a:r>
              <a:rPr lang="en-US" dirty="0" smtClean="0"/>
              <a:t>If we have an 8 bit ADC – What round off error might this cause?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475747" y="3031958"/>
            <a:ext cx="1" cy="300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92054" y="2907632"/>
            <a:ext cx="16041" cy="4491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24401" y="2775285"/>
            <a:ext cx="16041" cy="569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80811" y="2715127"/>
            <a:ext cx="4010" cy="6296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84232" y="974558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A[n] = [23, 28, 32, 33, ……]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48726" y="1443789"/>
            <a:ext cx="1828800" cy="114300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8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729" y="180474"/>
            <a:ext cx="9412664" cy="4908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7695" y="5678906"/>
            <a:ext cx="9420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Sampling the Signal – A/D Resolution – 8 A/D bits has 2</a:t>
            </a:r>
            <a:r>
              <a:rPr lang="en-US" baseline="30000" dirty="0" smtClean="0"/>
              <a:t>8</a:t>
            </a:r>
            <a:r>
              <a:rPr lang="en-US" dirty="0" smtClean="0"/>
              <a:t> buckets = 256</a:t>
            </a:r>
          </a:p>
          <a:p>
            <a:r>
              <a:rPr lang="en-US" dirty="0" smtClean="0"/>
              <a:t>Each bucket is   2 Volts/256-1 = .0078 volts – The rounding error, up or down, max is ½ of this.</a:t>
            </a:r>
          </a:p>
          <a:p>
            <a:r>
              <a:rPr lang="en-US" dirty="0" smtClean="0"/>
              <a:t>This is called quantization error – Round off error.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705726" y="1531671"/>
            <a:ext cx="3903" cy="8987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49116" y="96253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volt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45105" y="4447674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 volt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65484" y="240632"/>
            <a:ext cx="12032" cy="43794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1895" y="2093495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256 buckets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541421" y="1528011"/>
            <a:ext cx="3140242" cy="12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9074" y="1299411"/>
            <a:ext cx="288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7042" y="1708484"/>
            <a:ext cx="312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1895" y="1058779"/>
            <a:ext cx="160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bucket up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9916" y="1511969"/>
            <a:ext cx="18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bucket down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8271" y="621450"/>
            <a:ext cx="1978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.0078 volts/bucket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729" y="180474"/>
            <a:ext cx="9412664" cy="4908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1127" y="5245769"/>
            <a:ext cx="942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extreme example - Sampling the Signal – A/D Resolution – 2 A/D bits has 2</a:t>
            </a:r>
            <a:r>
              <a:rPr lang="en-US" baseline="30000" dirty="0"/>
              <a:t>2</a:t>
            </a:r>
            <a:r>
              <a:rPr lang="en-US" dirty="0" smtClean="0"/>
              <a:t> buckets = 4</a:t>
            </a:r>
          </a:p>
          <a:p>
            <a:r>
              <a:rPr lang="en-US" dirty="0" smtClean="0"/>
              <a:t>Each bucket is   2 Volts/3 = .5 volts – The rounding error, up or down, max is ½ of this.</a:t>
            </a:r>
          </a:p>
          <a:p>
            <a:r>
              <a:rPr lang="en-US" dirty="0" smtClean="0"/>
              <a:t>This is called quantization error – Round off error.</a:t>
            </a:r>
            <a:endParaRPr lang="en-US" dirty="0"/>
          </a:p>
          <a:p>
            <a:r>
              <a:rPr lang="en-US" dirty="0" smtClean="0"/>
              <a:t>Why not just use an A/D with 16 bits?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705726" y="1531671"/>
            <a:ext cx="3903" cy="8987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49116" y="96253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volt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45105" y="4447674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 volt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65484" y="240632"/>
            <a:ext cx="12032" cy="43794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1895" y="2093495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buckets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505326" y="1696454"/>
            <a:ext cx="3140242" cy="12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9074" y="1299411"/>
            <a:ext cx="288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7042" y="1708484"/>
            <a:ext cx="312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01190" y="84221"/>
            <a:ext cx="160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bucket up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25780" y="1475874"/>
            <a:ext cx="18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bucket down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8271" y="621450"/>
            <a:ext cx="1861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.666 volts/bucket 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320842" y="248654"/>
            <a:ext cx="3140242" cy="12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601579" y="1467853"/>
            <a:ext cx="3068053" cy="216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85537" y="3292643"/>
            <a:ext cx="3140242" cy="12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561473" y="4555959"/>
            <a:ext cx="3140242" cy="12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66274" y="44877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8463" y="29357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0495" y="1672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8463" y="22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2833" y="2043404"/>
            <a:ext cx="3872204" cy="1987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22506" y="2743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Digital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815494" y="2743200"/>
            <a:ext cx="265970" cy="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micro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07" y="1371599"/>
            <a:ext cx="1673875" cy="139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ea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06" y="1634372"/>
            <a:ext cx="19050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7904747" y="3501189"/>
            <a:ext cx="1275348" cy="24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93495" y="2454442"/>
            <a:ext cx="589547" cy="601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77716" y="256272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LPF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3"/>
            <a:endCxn id="13" idx="1"/>
          </p:cNvCxnSpPr>
          <p:nvPr/>
        </p:nvCxnSpPr>
        <p:spPr>
          <a:xfrm>
            <a:off x="2683042" y="2755232"/>
            <a:ext cx="300790" cy="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83832" y="2478505"/>
            <a:ext cx="529389" cy="601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83832" y="257475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A/D</a:t>
            </a:r>
            <a:endParaRPr lang="en-US" dirty="0"/>
          </a:p>
        </p:txBody>
      </p:sp>
      <p:cxnSp>
        <p:nvCxnSpPr>
          <p:cNvPr id="16" name="Straight Connector 15"/>
          <p:cNvCxnSpPr>
            <a:stCxn id="13" idx="3"/>
          </p:cNvCxnSpPr>
          <p:nvPr/>
        </p:nvCxnSpPr>
        <p:spPr>
          <a:xfrm flipV="1">
            <a:off x="3533983" y="2755232"/>
            <a:ext cx="496596" cy="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98232" y="45720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71211" y="4283242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A[n] = [23, 28, 32, 33, ……]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69432" y="5101389"/>
            <a:ext cx="561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 Processing – What if we want to amplify the signal?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1367</Words>
  <Application>Microsoft Office PowerPoint</Application>
  <PresentationFormat>Widescreen</PresentationFormat>
  <Paragraphs>276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Digital Signal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Brigham Young University 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</dc:title>
  <dc:creator>Grimmett, Richard</dc:creator>
  <cp:lastModifiedBy>Grimmett, Richard</cp:lastModifiedBy>
  <cp:revision>11</cp:revision>
  <dcterms:created xsi:type="dcterms:W3CDTF">2017-04-25T18:20:45Z</dcterms:created>
  <dcterms:modified xsi:type="dcterms:W3CDTF">2018-08-31T16:12:53Z</dcterms:modified>
</cp:coreProperties>
</file>