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handoutMasterIdLst>
    <p:handoutMasterId r:id="rId33"/>
  </p:handoutMasterIdLst>
  <p:sldIdLst>
    <p:sldId id="306" r:id="rId2"/>
    <p:sldId id="346" r:id="rId3"/>
    <p:sldId id="383" r:id="rId4"/>
    <p:sldId id="347" r:id="rId5"/>
    <p:sldId id="373" r:id="rId6"/>
    <p:sldId id="348" r:id="rId7"/>
    <p:sldId id="349" r:id="rId8"/>
    <p:sldId id="375" r:id="rId9"/>
    <p:sldId id="379" r:id="rId10"/>
    <p:sldId id="354" r:id="rId11"/>
    <p:sldId id="380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76" r:id="rId21"/>
    <p:sldId id="377" r:id="rId22"/>
    <p:sldId id="378" r:id="rId23"/>
    <p:sldId id="381" r:id="rId24"/>
    <p:sldId id="382" r:id="rId25"/>
    <p:sldId id="332" r:id="rId26"/>
    <p:sldId id="363" r:id="rId27"/>
    <p:sldId id="364" r:id="rId28"/>
    <p:sldId id="365" r:id="rId29"/>
    <p:sldId id="367" r:id="rId30"/>
    <p:sldId id="37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72C7D0"/>
    <a:srgbClr val="DDE0BC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8B919E-5169-42A9-B870-3DDAFD71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92BCA9-80D1-4B45-A3AD-41DD01F6BFAF}" type="datetimeFigureOut">
              <a:rPr lang="en-US"/>
              <a:pPr>
                <a:defRPr/>
              </a:pPr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C20D28-1FF0-4937-9D8D-89463A86F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7C78-7AB1-4991-B905-18B084D7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9D7C-149A-4642-B2CA-A3D518C9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45C5-C2E1-4347-9A9A-7BB08CDC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1C08-A8E9-46F3-B23C-3D941A4E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60-F298-4CCA-A3A3-49E737C12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01E3-86BC-457D-9139-36347867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5E9C-9C47-4BC4-BCB3-53DAC648F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77AE-6D0B-4458-9EE6-9A2FD3BF8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E67C-660A-4BC2-BD08-7EDDDAB0F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353E7-BC52-4D50-B440-D95BC260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4EA-9F68-4E89-899C-C9C9BBC6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C93B-DBBD-4267-A40E-65B37D89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/>
              <a:t>Real </a:t>
            </a:r>
            <a:r>
              <a:rPr lang="en-US" sz="3200" dirty="0"/>
              <a:t>Time Operating </a:t>
            </a:r>
            <a:r>
              <a:rPr lang="en-US" sz="3200" dirty="0" smtClean="0"/>
              <a:t>Systems – 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r>
              <a:rPr lang="en-US" smtClean="0"/>
              <a:t>Multitasking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is a multitasking system?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Systems with more than one task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potentially many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Architectures that are </a:t>
            </a:r>
            <a:r>
              <a:rPr lang="en-US" i="1" dirty="0" smtClean="0"/>
              <a:t>not </a:t>
            </a:r>
            <a:r>
              <a:rPr lang="en-US" dirty="0" smtClean="0"/>
              <a:t>multitasking: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Round-Robin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Round-Robin with interrupts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Architectures that </a:t>
            </a:r>
            <a:r>
              <a:rPr lang="en-US" i="1" dirty="0" smtClean="0"/>
              <a:t>are </a:t>
            </a:r>
            <a:r>
              <a:rPr lang="en-US" dirty="0" smtClean="0"/>
              <a:t>multitasking: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Function-queue scheduling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RTOS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Multitasking systems need a </a:t>
            </a:r>
            <a:r>
              <a:rPr lang="en-US" i="1" dirty="0" smtClean="0"/>
              <a:t>scheduler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initialize (but don’t start) the 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InitRTOS();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Tell the RTOS about our tasks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StartTask(RespondToButton, HIGH_PRIORITY);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StartTask(CalculateTankLevels, LOW_PRIORITY);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Start the RTOS (This function never returns)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RespondToButton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CalculateTankLevels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343400" y="4243388"/>
            <a:ext cx="4572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interrupt1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interrupt2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1905000"/>
            <a:ext cx="5410200" cy="33543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2"/>
                </a:solidFill>
                <a:latin typeface="+mn-lt"/>
              </a:rPr>
              <a:t>StartTask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()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are the main functions of the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  application software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run independently from each other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The RTOS determines which task will run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 next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Each task has its own private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context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: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register values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program counter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stack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All other data is shared by all tasks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are more like Windows/Unix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threads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>
                <a:solidFill>
                  <a:schemeClr val="tx2"/>
                </a:solidFill>
                <a:latin typeface="+mn-lt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than like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processes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4342" name="Straight Arrow Connector 6"/>
          <p:cNvCxnSpPr>
            <a:cxnSpLocks noChangeShapeType="1"/>
            <a:stCxn id="5" idx="1"/>
          </p:cNvCxnSpPr>
          <p:nvPr/>
        </p:nvCxnSpPr>
        <p:spPr bwMode="auto">
          <a:xfrm rot="10800000">
            <a:off x="1905000" y="3276600"/>
            <a:ext cx="1143000" cy="3063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3733800" y="5573713"/>
            <a:ext cx="4724400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What do you think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StartRTOS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does?</a:t>
            </a:r>
          </a:p>
        </p:txBody>
      </p:sp>
      <p:cxnSp>
        <p:nvCxnSpPr>
          <p:cNvPr id="14344" name="Straight Arrow Connector 8"/>
          <p:cNvCxnSpPr>
            <a:cxnSpLocks noChangeShapeType="1"/>
            <a:stCxn id="8" idx="1"/>
          </p:cNvCxnSpPr>
          <p:nvPr/>
        </p:nvCxnSpPr>
        <p:spPr bwMode="auto">
          <a:xfrm rot="10800000">
            <a:off x="1828800" y="3962400"/>
            <a:ext cx="1905000" cy="1797050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mtClean="0"/>
              <a:t>Task management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59000"/>
          </a:xfrm>
        </p:spPr>
        <p:txBody>
          <a:bodyPr/>
          <a:lstStyle/>
          <a:p>
            <a:r>
              <a:rPr lang="en-US" sz="2800" smtClean="0"/>
              <a:t>The RTOS </a:t>
            </a:r>
            <a:r>
              <a:rPr lang="en-US" sz="2800" i="1" smtClean="0"/>
              <a:t>scheduler </a:t>
            </a:r>
            <a:r>
              <a:rPr lang="en-US" sz="2800" smtClean="0"/>
              <a:t>chooses which task to run  based on task priority</a:t>
            </a:r>
          </a:p>
          <a:p>
            <a:pPr lvl="1"/>
            <a:r>
              <a:rPr lang="en-US" sz="2400" smtClean="0"/>
              <a:t>The highest priority </a:t>
            </a:r>
            <a:r>
              <a:rPr lang="en-US" sz="2400" i="1" u="sng" smtClean="0"/>
              <a:t>ready</a:t>
            </a:r>
            <a:r>
              <a:rPr lang="en-US" sz="2400" i="1" smtClean="0"/>
              <a:t> </a:t>
            </a:r>
            <a:r>
              <a:rPr lang="en-US" sz="2400" smtClean="0"/>
              <a:t>task is always selected</a:t>
            </a:r>
          </a:p>
          <a:p>
            <a:r>
              <a:rPr lang="en-US" sz="2800" smtClean="0"/>
              <a:t>If a task cannot run because it is waiting for  something, the task is said to be </a:t>
            </a:r>
            <a:r>
              <a:rPr lang="en-US" sz="2800" i="1" smtClean="0"/>
              <a:t>blocked</a:t>
            </a:r>
            <a:endParaRPr lang="en-US" sz="2800" smtClean="0"/>
          </a:p>
          <a:p>
            <a:endParaRPr lang="en-US" sz="280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886200" y="423545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62400" y="45545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248400" y="423545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24600" y="45545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447800" y="423545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24000" y="45545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Blocked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52400" y="5330825"/>
            <a:ext cx="2057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Tasks are blocked when they request something that is not available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590800" y="476885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029200" y="46164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5029200" y="49212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2362200" y="5226050"/>
            <a:ext cx="4038600" cy="533400"/>
          </a:xfrm>
          <a:custGeom>
            <a:avLst/>
            <a:gdLst>
              <a:gd name="T0" fmla="*/ 0 w 2544"/>
              <a:gd name="T1" fmla="*/ 0 h 336"/>
              <a:gd name="T2" fmla="*/ 2147483647 w 2544"/>
              <a:gd name="T3" fmla="*/ 2147483647 h 336"/>
              <a:gd name="T4" fmla="*/ 2147483647 w 2544"/>
              <a:gd name="T5" fmla="*/ 0 h 336"/>
              <a:gd name="T6" fmla="*/ 0 60000 65536"/>
              <a:gd name="T7" fmla="*/ 0 60000 65536"/>
              <a:gd name="T8" fmla="*/ 0 60000 65536"/>
              <a:gd name="T9" fmla="*/ 0 w 2544"/>
              <a:gd name="T10" fmla="*/ 0 h 336"/>
              <a:gd name="T11" fmla="*/ 2544 w 25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336">
                <a:moveTo>
                  <a:pt x="0" y="0"/>
                </a:moveTo>
                <a:cubicBezTo>
                  <a:pt x="436" y="168"/>
                  <a:pt x="872" y="336"/>
                  <a:pt x="1296" y="336"/>
                </a:cubicBezTo>
                <a:cubicBezTo>
                  <a:pt x="1720" y="336"/>
                  <a:pt x="2336" y="56"/>
                  <a:pt x="2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162800" y="5178425"/>
            <a:ext cx="205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Only one task can be running at a time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953000" y="43116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Schedule Task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953000" y="49212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Preempt Task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590800" y="44640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Unblock Task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962400" y="57594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Block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Preemption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preemptive RTOS </a:t>
            </a:r>
            <a:r>
              <a:rPr lang="en-US" sz="2800" smtClean="0"/>
              <a:t>will stop the execution of a lower priority task as soon as a higher-priority task becomes ready to run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Example: highest priority task unblocks when an ISR does a </a:t>
            </a:r>
            <a:r>
              <a:rPr lang="en-US" sz="2400" i="1" smtClean="0"/>
              <a:t>post </a:t>
            </a:r>
            <a:r>
              <a:rPr lang="en-US" sz="2400" smtClean="0"/>
              <a:t>(sending a message or freeing a semaphore)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non-preemptive RTOS </a:t>
            </a:r>
            <a:r>
              <a:rPr lang="en-US" sz="2800" smtClean="0"/>
              <a:t>will stop a task only when that task blocks (e.g., after a </a:t>
            </a:r>
            <a:r>
              <a:rPr lang="en-US" sz="2800" i="1" smtClean="0"/>
              <a:t>pend </a:t>
            </a:r>
            <a:r>
              <a:rPr lang="en-US" sz="2800" smtClean="0"/>
              <a:t>or </a:t>
            </a:r>
            <a:r>
              <a:rPr lang="en-US" sz="2800" i="1" smtClean="0"/>
              <a:t>delay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States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8194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895600" y="2909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1816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257800" y="2909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810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57200" y="2909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Blocked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524000" y="3124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962400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3962400" y="3276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1295400" y="3581400"/>
            <a:ext cx="4038600" cy="533400"/>
          </a:xfrm>
          <a:custGeom>
            <a:avLst/>
            <a:gdLst>
              <a:gd name="T0" fmla="*/ 0 w 2544"/>
              <a:gd name="T1" fmla="*/ 0 h 336"/>
              <a:gd name="T2" fmla="*/ 2147483647 w 2544"/>
              <a:gd name="T3" fmla="*/ 2147483647 h 336"/>
              <a:gd name="T4" fmla="*/ 2147483647 w 2544"/>
              <a:gd name="T5" fmla="*/ 0 h 336"/>
              <a:gd name="T6" fmla="*/ 0 60000 65536"/>
              <a:gd name="T7" fmla="*/ 0 60000 65536"/>
              <a:gd name="T8" fmla="*/ 0 60000 65536"/>
              <a:gd name="T9" fmla="*/ 0 w 2544"/>
              <a:gd name="T10" fmla="*/ 0 h 336"/>
              <a:gd name="T11" fmla="*/ 2544 w 25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336">
                <a:moveTo>
                  <a:pt x="0" y="0"/>
                </a:moveTo>
                <a:cubicBezTo>
                  <a:pt x="436" y="168"/>
                  <a:pt x="872" y="336"/>
                  <a:pt x="1296" y="336"/>
                </a:cubicBezTo>
                <a:cubicBezTo>
                  <a:pt x="1720" y="336"/>
                  <a:pt x="2336" y="56"/>
                  <a:pt x="2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86200" y="2667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Schedule Task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886200" y="3276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Preempt Task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524000" y="28194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Unblock Task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Block Task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75438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43800" y="29098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Interrupted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6324600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6324600" y="3276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248400" y="2667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Interrupt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248400" y="3276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Return</a:t>
            </a:r>
          </a:p>
        </p:txBody>
      </p:sp>
      <p:sp>
        <p:nvSpPr>
          <p:cNvPr id="17431" name="Freeform 23"/>
          <p:cNvSpPr>
            <a:spLocks/>
          </p:cNvSpPr>
          <p:nvPr/>
        </p:nvSpPr>
        <p:spPr bwMode="auto">
          <a:xfrm>
            <a:off x="3733800" y="3581400"/>
            <a:ext cx="4038600" cy="533400"/>
          </a:xfrm>
          <a:custGeom>
            <a:avLst/>
            <a:gdLst>
              <a:gd name="T0" fmla="*/ 0 w 2544"/>
              <a:gd name="T1" fmla="*/ 0 h 336"/>
              <a:gd name="T2" fmla="*/ 2147483647 w 2544"/>
              <a:gd name="T3" fmla="*/ 2147483647 h 336"/>
              <a:gd name="T4" fmla="*/ 2147483647 w 2544"/>
              <a:gd name="T5" fmla="*/ 0 h 336"/>
              <a:gd name="T6" fmla="*/ 0 60000 65536"/>
              <a:gd name="T7" fmla="*/ 0 60000 65536"/>
              <a:gd name="T8" fmla="*/ 0 60000 65536"/>
              <a:gd name="T9" fmla="*/ 0 w 2544"/>
              <a:gd name="T10" fmla="*/ 0 h 336"/>
              <a:gd name="T11" fmla="*/ 2544 w 25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336">
                <a:moveTo>
                  <a:pt x="0" y="0"/>
                </a:moveTo>
                <a:cubicBezTo>
                  <a:pt x="436" y="168"/>
                  <a:pt x="872" y="336"/>
                  <a:pt x="1296" y="336"/>
                </a:cubicBezTo>
                <a:cubicBezTo>
                  <a:pt x="1720" y="336"/>
                  <a:pt x="2336" y="56"/>
                  <a:pt x="2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800600" y="4114800"/>
            <a:ext cx="2057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Preempt Task </a:t>
            </a:r>
          </a:p>
          <a:p>
            <a:pPr algn="ctr">
              <a:spcBef>
                <a:spcPct val="50000"/>
              </a:spcBef>
            </a:pPr>
            <a:r>
              <a:rPr lang="en-US" sz="1400"/>
              <a:t>(Preemptive RTOS)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019800" cy="1371600"/>
          </a:xfrm>
        </p:spPr>
        <p:txBody>
          <a:bodyPr/>
          <a:lstStyle/>
          <a:p>
            <a:r>
              <a:rPr lang="en-US" smtClean="0"/>
              <a:t>Internal Task Representation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Each task has an OS data structure called a Task Control Block (TCB)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priority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pointer to point of execution in task code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pointer to top of task stack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other context, status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Kernel code initializes, maintains, and uses TCB contents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Ready list</a:t>
            </a:r>
            <a:r>
              <a:rPr lang="en-US" sz="2800" smtClean="0"/>
              <a:t>: TCBs of all tasks in Ready state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Suspended list</a:t>
            </a:r>
            <a:r>
              <a:rPr lang="en-US" sz="2800" smtClean="0"/>
              <a:t>: TCBs of all tasks in Blocked state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RTOS Essentials: Scheduler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i="1" smtClean="0"/>
              <a:t>scheduler </a:t>
            </a:r>
            <a:r>
              <a:rPr lang="en-US" sz="2800" smtClean="0"/>
              <a:t>is the kernel routine that decides what to run next</a:t>
            </a:r>
          </a:p>
          <a:p>
            <a:r>
              <a:rPr lang="en-US" sz="2800" smtClean="0"/>
              <a:t>Each task has:</a:t>
            </a:r>
          </a:p>
          <a:p>
            <a:pPr lvl="1"/>
            <a:r>
              <a:rPr lang="en-US" sz="2400" smtClean="0"/>
              <a:t>a unique priority</a:t>
            </a:r>
          </a:p>
          <a:p>
            <a:pPr lvl="1"/>
            <a:r>
              <a:rPr lang="en-US" sz="2400" smtClean="0"/>
              <a:t>a state (running, ready, blocked, interrupted, ...)</a:t>
            </a:r>
          </a:p>
          <a:p>
            <a:r>
              <a:rPr lang="en-US" sz="2800" smtClean="0"/>
              <a:t>The scheduler finds and runs the task with the</a:t>
            </a:r>
          </a:p>
          <a:p>
            <a:pPr lvl="1"/>
            <a:r>
              <a:rPr lang="en-US" sz="2400" smtClean="0"/>
              <a:t>highest priority</a:t>
            </a:r>
          </a:p>
          <a:p>
            <a:pPr lvl="1"/>
            <a:r>
              <a:rPr lang="en-US" sz="2400" smtClean="0"/>
              <a:t>that is ready to run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91200" cy="1371600"/>
          </a:xfrm>
        </p:spPr>
        <p:txBody>
          <a:bodyPr/>
          <a:lstStyle/>
          <a:p>
            <a:r>
              <a:rPr lang="en-US" smtClean="0"/>
              <a:t>A Dumb Scheduler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z="2800" smtClean="0"/>
              <a:t>Schedulers in an RTOS are simple-minded</a:t>
            </a:r>
          </a:p>
          <a:p>
            <a:pPr lvl="1"/>
            <a:r>
              <a:rPr lang="en-US" sz="2400" smtClean="0"/>
              <a:t>Can assume there is always one Ready task</a:t>
            </a:r>
          </a:p>
          <a:p>
            <a:pPr lvl="1"/>
            <a:r>
              <a:rPr lang="en-US" sz="2400" smtClean="0"/>
              <a:t>Not hard to find the one with highest priority</a:t>
            </a:r>
          </a:p>
          <a:p>
            <a:r>
              <a:rPr lang="en-US" sz="2800" smtClean="0"/>
              <a:t>Unlike more complex OSes, the RTOS scheduler does </a:t>
            </a:r>
            <a:r>
              <a:rPr lang="en-US" sz="2800" i="1" smtClean="0"/>
              <a:t>not </a:t>
            </a:r>
            <a:r>
              <a:rPr lang="en-US" sz="2800" smtClean="0"/>
              <a:t>guarantee fairness</a:t>
            </a:r>
          </a:p>
          <a:p>
            <a:pPr lvl="1"/>
            <a:r>
              <a:rPr lang="en-US" sz="2400" smtClean="0"/>
              <a:t>Low priority tasks can be starved; CPU can be hogged</a:t>
            </a:r>
          </a:p>
          <a:p>
            <a:pPr lvl="1"/>
            <a:r>
              <a:rPr lang="en-US" sz="2400" smtClean="0"/>
              <a:t>Responsibility of application designer (not OS!) to make sure all tasks get what they need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mtClean="0"/>
              <a:t>The Dispatcher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scheduler’s work is easy; it calls the dispatcher to do the hard part: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pass control to task selected by the scheduler, (perhaps) save context of previously running task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Tricky because it must handle all of the </a:t>
            </a:r>
            <a:r>
              <a:rPr lang="en-US" sz="2800" i="1" smtClean="0"/>
              <a:t>low-level </a:t>
            </a:r>
            <a:r>
              <a:rPr lang="en-US" sz="2800" smtClean="0"/>
              <a:t>details, such as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saving and restoring context, including IP and SP, and stack frame, TCB manipulation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Must be written in assembly; can’t save context, manipulate stack frames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Each task has its own private context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Register values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Stack (including all stack-based variables)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Program counter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Context must be stored whenever task stops running, be restored by dispatcher when it runs again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Tricky: context must be stored consistently regardless of what caused the task to be suspended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What event sequences can cause task to stop running?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Something the task did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Something done by something else in the system. Task?  ISR?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How might you save context?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Options: TCB, stack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Must be done in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Real Time 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is an operating system?  What is a kernel?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Defn</a:t>
            </a:r>
            <a:r>
              <a:rPr lang="en-US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RTOS – Real Time Operating System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Kernel – The core set of essential services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For some, RTOS = kernel = real-time kernel (RTK)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For others, RTOS &gt; kernel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RTOS includes network support, debugging tools,  memory management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Kernel includes only most basic services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In our class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RTOS and kernel used synonymously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OS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What does the windows/linux OS give you as a user?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file system			gui interface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framework to develop code	device drivers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memory management		etc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An RTOS might provide the following services: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OSInit()		OSIntEnter()		OSIntExit()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OSMboxCreate()	OSMboxPend()		OSMboxPost()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OSQCreate()		OSQPend()		OSQPost()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OSSchedLock()	OSSchedUnlock()	OSEnterCritical()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OSSemCreate()	OSSemPend()		OSSemPost()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OSStart()		OSTaskChangePrio()	OSTaskCreate()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OSTaskDel()		OSTimeDly()		OSTimeGet()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OSTimeSet()		OSTimeTick()		OSExitCritical()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019800" cy="1371600"/>
          </a:xfrm>
        </p:spPr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1148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 smtClean="0"/>
              <a:t>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Application code and RTOS are compiled and linked together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The application runs first and calls the 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RTOS runs only when called by application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Dedicated to a single embedded application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Few if any extras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Designed to run forever without crashing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724400" y="16764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u="sng" dirty="0">
                <a:latin typeface="+mn-lt"/>
              </a:rPr>
              <a:t>Windows/Unix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Application code and OS are separate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The OS runs first and calls the application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OS is a separate entity than the processes it runs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Multi-process, general purpose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File system, I/O systems, user interface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Occasionally hangs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Commercial RTOS’s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smtClean="0"/>
              <a:t>Comes with nice tools and are debugged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AMX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MultiTask!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QNX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LynxOS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 Executive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Nucleus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pSOS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VRTX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VxWorks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WinCE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988"/>
            <a:ext cx="7924800" cy="683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z="4000" smtClean="0"/>
              <a:t>Mars rover bug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smtClean="0"/>
              <a:t>The code failed because of a priority inversion problem</a:t>
            </a:r>
          </a:p>
          <a:p>
            <a:pPr>
              <a:spcBef>
                <a:spcPct val="50000"/>
              </a:spcBef>
            </a:pPr>
            <a:r>
              <a:rPr lang="en-US" sz="2400" smtClean="0"/>
              <a:t>The commercial RTOS (VxWorks) includes versions of take semaphore functions with and without priority inheritance</a:t>
            </a:r>
          </a:p>
          <a:p>
            <a:pPr>
              <a:spcBef>
                <a:spcPct val="50000"/>
              </a:spcBef>
            </a:pPr>
            <a:r>
              <a:rPr lang="en-US" sz="2400" smtClean="0"/>
              <a:t>Programmer intended to use take with priority inheritance, but used other take by mistake</a:t>
            </a:r>
          </a:p>
          <a:p>
            <a:pPr>
              <a:spcBef>
                <a:spcPct val="50000"/>
              </a:spcBef>
            </a:pPr>
            <a:r>
              <a:rPr lang="en-US" sz="2400" smtClean="0"/>
              <a:t>Lengthy, medium priority task to record weather caused a (blocked) high-priority task to miss a deadline</a:t>
            </a:r>
          </a:p>
          <a:p>
            <a:pPr lvl="1">
              <a:spcBef>
                <a:spcPct val="50000"/>
              </a:spcBef>
            </a:pPr>
            <a:r>
              <a:rPr lang="en-US" sz="2000" smtClean="0"/>
              <a:t>Code detected missed deadline, assumed major malfunction, shut down the robot, waited for instructions from earth.</a:t>
            </a:r>
            <a:endParaRPr lang="en-US" sz="2400" smtClean="0"/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1143000" y="5897563"/>
            <a:ext cx="72834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“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Every use of semaphores is a bug waiting to happen.</a:t>
            </a:r>
            <a:r>
              <a:rPr lang="en-US" sz="2000">
                <a:latin typeface="Times New Roman" pitchFamily="18" charset="0"/>
              </a:rPr>
              <a:t>”  (page 167)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 algn="ctr" eaLnBrk="1" hangingPunct="1">
              <a:buFont typeface="Galliard BT" pitchFamily="18" charset="0"/>
              <a:buNone/>
            </a:pPr>
            <a:r>
              <a:rPr lang="en-US" sz="8200" smtClean="0">
                <a:latin typeface="Times New Roman" pitchFamily="18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324600" cy="762000"/>
          </a:xfrm>
        </p:spPr>
        <p:txBody>
          <a:bodyPr/>
          <a:lstStyle/>
          <a:p>
            <a:r>
              <a:rPr lang="en-US" smtClean="0"/>
              <a:t>RTOS Memory Organization</a:t>
            </a:r>
          </a:p>
        </p:txBody>
      </p:sp>
      <p:grpSp>
        <p:nvGrpSpPr>
          <p:cNvPr id="29699" name="Group 34"/>
          <p:cNvGrpSpPr>
            <a:grpSpLocks/>
          </p:cNvGrpSpPr>
          <p:nvPr/>
        </p:nvGrpSpPr>
        <p:grpSpPr bwMode="auto">
          <a:xfrm>
            <a:off x="762000" y="1600200"/>
            <a:ext cx="7620000" cy="4452938"/>
            <a:chOff x="533400" y="1219200"/>
            <a:chExt cx="8077200" cy="4910138"/>
          </a:xfrm>
        </p:grpSpPr>
        <p:sp>
          <p:nvSpPr>
            <p:cNvPr id="29701" name="Rectangle 3"/>
            <p:cNvSpPr>
              <a:spLocks noChangeArrowheads="1"/>
            </p:cNvSpPr>
            <p:nvPr/>
          </p:nvSpPr>
          <p:spPr bwMode="auto">
            <a:xfrm>
              <a:off x="533400" y="1219200"/>
              <a:ext cx="1295400" cy="1981200"/>
            </a:xfrm>
            <a:prstGeom prst="rect">
              <a:avLst/>
            </a:prstGeom>
            <a:solidFill>
              <a:srgbClr val="8A8D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Registers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&amp;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Stack</a:t>
              </a:r>
            </a:p>
            <a:p>
              <a:pPr algn="ctr" eaLnBrk="1" hangingPunct="1"/>
              <a:endParaRPr lang="en-US">
                <a:latin typeface="Times New Roman" pitchFamily="18" charset="0"/>
              </a:endParaRPr>
            </a:p>
            <a:p>
              <a:pPr algn="ctr" eaLnBrk="1" hangingPunct="1"/>
              <a:r>
                <a:rPr lang="en-US" sz="1400">
                  <a:latin typeface="Times New Roman" pitchFamily="18" charset="0"/>
                </a:rPr>
                <a:t>(Local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Private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Memory)</a:t>
              </a:r>
            </a:p>
          </p:txBody>
        </p:sp>
        <p:sp>
          <p:nvSpPr>
            <p:cNvPr id="29702" name="Oval 4"/>
            <p:cNvSpPr>
              <a:spLocks noChangeArrowheads="1"/>
            </p:cNvSpPr>
            <p:nvPr/>
          </p:nvSpPr>
          <p:spPr bwMode="auto">
            <a:xfrm>
              <a:off x="533400" y="3462338"/>
              <a:ext cx="1295400" cy="1295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Task</a:t>
              </a:r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2209800" y="1219200"/>
              <a:ext cx="1295400" cy="1981200"/>
            </a:xfrm>
            <a:prstGeom prst="rect">
              <a:avLst/>
            </a:prstGeom>
            <a:solidFill>
              <a:srgbClr val="8A8D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Registers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&amp;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Stack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/>
              </a:r>
              <a:br>
                <a:rPr lang="en-US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(Local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Private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Memory)</a:t>
              </a:r>
            </a:p>
          </p:txBody>
        </p:sp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2209800" y="3462338"/>
              <a:ext cx="1295400" cy="1295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Task</a:t>
              </a:r>
            </a:p>
          </p:txBody>
        </p:sp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3886200" y="1219200"/>
              <a:ext cx="1295400" cy="1981200"/>
            </a:xfrm>
            <a:prstGeom prst="rect">
              <a:avLst/>
            </a:prstGeom>
            <a:solidFill>
              <a:srgbClr val="8A8D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Registers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&amp;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Stack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/>
              </a:r>
              <a:br>
                <a:rPr lang="en-US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(Local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Private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Memory)</a:t>
              </a:r>
            </a:p>
          </p:txBody>
        </p:sp>
        <p:sp>
          <p:nvSpPr>
            <p:cNvPr id="29706" name="Oval 8"/>
            <p:cNvSpPr>
              <a:spLocks noChangeArrowheads="1"/>
            </p:cNvSpPr>
            <p:nvPr/>
          </p:nvSpPr>
          <p:spPr bwMode="auto">
            <a:xfrm>
              <a:off x="3886200" y="3462338"/>
              <a:ext cx="1295400" cy="1295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Task</a:t>
              </a:r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5562600" y="1219200"/>
              <a:ext cx="1295400" cy="1981200"/>
            </a:xfrm>
            <a:prstGeom prst="rect">
              <a:avLst/>
            </a:prstGeom>
            <a:solidFill>
              <a:srgbClr val="8A8D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Registers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&amp;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Stack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/>
              </a:r>
              <a:br>
                <a:rPr lang="en-US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(Local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Private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Memory)</a:t>
              </a:r>
            </a:p>
          </p:txBody>
        </p:sp>
        <p:sp>
          <p:nvSpPr>
            <p:cNvPr id="29708" name="Oval 10"/>
            <p:cNvSpPr>
              <a:spLocks noChangeArrowheads="1"/>
            </p:cNvSpPr>
            <p:nvPr/>
          </p:nvSpPr>
          <p:spPr bwMode="auto">
            <a:xfrm>
              <a:off x="5562600" y="3462338"/>
              <a:ext cx="1295400" cy="1295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Task</a:t>
              </a:r>
            </a:p>
          </p:txBody>
        </p:sp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7239000" y="1219200"/>
              <a:ext cx="1295400" cy="1981200"/>
            </a:xfrm>
            <a:prstGeom prst="rect">
              <a:avLst/>
            </a:prstGeom>
            <a:solidFill>
              <a:srgbClr val="8A8D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Registers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&amp;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Stack</a:t>
              </a:r>
              <a:br>
                <a:rPr lang="en-US">
                  <a:latin typeface="Times New Roman" pitchFamily="18" charset="0"/>
                </a:rPr>
              </a:br>
              <a:endParaRPr lang="en-US">
                <a:latin typeface="Times New Roman" pitchFamily="18" charset="0"/>
              </a:endParaRPr>
            </a:p>
            <a:p>
              <a:pPr algn="ctr" eaLnBrk="1" hangingPunct="1"/>
              <a:r>
                <a:rPr lang="en-US" sz="1400">
                  <a:latin typeface="Times New Roman" pitchFamily="18" charset="0"/>
                </a:rPr>
                <a:t>(Local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Private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Memory)</a:t>
              </a:r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7239000" y="3462338"/>
              <a:ext cx="1295400" cy="1295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Task</a:t>
              </a:r>
            </a:p>
          </p:txBody>
        </p:sp>
        <p:sp>
          <p:nvSpPr>
            <p:cNvPr id="29711" name="Rectangle 13"/>
            <p:cNvSpPr>
              <a:spLocks noChangeArrowheads="1"/>
            </p:cNvSpPr>
            <p:nvPr/>
          </p:nvSpPr>
          <p:spPr bwMode="auto">
            <a:xfrm>
              <a:off x="533400" y="5062538"/>
              <a:ext cx="8077200" cy="1066800"/>
            </a:xfrm>
            <a:prstGeom prst="rect">
              <a:avLst/>
            </a:prstGeom>
            <a:solidFill>
              <a:srgbClr val="61F25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Global Shared Memory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1600">
                  <a:latin typeface="Times New Roman" pitchFamily="18" charset="0"/>
                </a:rPr>
                <a:t>(Shared Resource)</a:t>
              </a:r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11430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>
              <a:off x="12192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>
              <a:off x="28194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>
              <a:off x="28956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>
              <a:off x="44958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>
              <a:off x="45720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61722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>
              <a:off x="62484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>
              <a:off x="78486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3"/>
            <p:cNvSpPr>
              <a:spLocks noChangeShapeType="1"/>
            </p:cNvSpPr>
            <p:nvPr/>
          </p:nvSpPr>
          <p:spPr bwMode="auto">
            <a:xfrm>
              <a:off x="7924800" y="3187700"/>
              <a:ext cx="1588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4"/>
            <p:cNvSpPr>
              <a:spLocks noChangeShapeType="1"/>
            </p:cNvSpPr>
            <p:nvPr/>
          </p:nvSpPr>
          <p:spPr bwMode="auto">
            <a:xfrm>
              <a:off x="61722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5"/>
            <p:cNvSpPr>
              <a:spLocks noChangeShapeType="1"/>
            </p:cNvSpPr>
            <p:nvPr/>
          </p:nvSpPr>
          <p:spPr bwMode="auto">
            <a:xfrm>
              <a:off x="62484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6"/>
            <p:cNvSpPr>
              <a:spLocks noChangeShapeType="1"/>
            </p:cNvSpPr>
            <p:nvPr/>
          </p:nvSpPr>
          <p:spPr bwMode="auto">
            <a:xfrm>
              <a:off x="78486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7"/>
            <p:cNvSpPr>
              <a:spLocks noChangeShapeType="1"/>
            </p:cNvSpPr>
            <p:nvPr/>
          </p:nvSpPr>
          <p:spPr bwMode="auto">
            <a:xfrm>
              <a:off x="79248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>
              <a:off x="44958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>
              <a:off x="45720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>
              <a:off x="28194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28956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11430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33"/>
            <p:cNvSpPr>
              <a:spLocks noChangeShapeType="1"/>
            </p:cNvSpPr>
            <p:nvPr/>
          </p:nvSpPr>
          <p:spPr bwMode="auto">
            <a:xfrm>
              <a:off x="1219200" y="47577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0" name="Text Box 34"/>
          <p:cNvSpPr txBox="1">
            <a:spLocks noChangeArrowheads="1"/>
          </p:cNvSpPr>
          <p:nvPr/>
        </p:nvSpPr>
        <p:spPr bwMode="auto">
          <a:xfrm>
            <a:off x="914400" y="6281738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Note: Tasks share global memory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5638800" cy="1143000"/>
          </a:xfrm>
        </p:spPr>
        <p:txBody>
          <a:bodyPr/>
          <a:lstStyle/>
          <a:p>
            <a:r>
              <a:rPr lang="en-US" sz="4000" smtClean="0"/>
              <a:t>Global data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smtClean="0"/>
              <a:t>Tasks share global data with all other tasks, ISRs and the kernel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Easy, convenient to send data from task to task; just use global variables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Problems arise in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tasks that access global variables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calls to kernel functions that access internal kernel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457200"/>
            <a:ext cx="5715000" cy="9175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Example: Figure 6.6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b="1" smtClean="0"/>
              <a:t>What can go wrong here?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4650"/>
            <a:ext cx="3657600" cy="35321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struct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long TankLevel;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long TimeUpdated;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  tankdata[MAX_TANKS];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void RespondToButton(void)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 /* high priority task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int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while (TRUE)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</a:t>
            </a:r>
            <a:r>
              <a:rPr lang="en-US" sz="1800" i="1" smtClean="0"/>
              <a:t>!! Block until button pressed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i = </a:t>
            </a:r>
            <a:r>
              <a:rPr lang="en-US" sz="1800" i="1" smtClean="0"/>
              <a:t>!! ID of button pressed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tankdata[i].TimeUpdated = </a:t>
            </a:r>
            <a:r>
              <a:rPr lang="en-US" sz="1800" i="1" smtClean="0"/>
              <a:t>!! </a:t>
            </a:r>
            <a:r>
              <a:rPr lang="en-US" sz="1800" smtClean="0"/>
              <a:t>tankdata[i].TankLevel = </a:t>
            </a:r>
            <a:r>
              <a:rPr lang="en-US" sz="1800" i="1" smtClean="0"/>
              <a:t>!!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876800" y="1600200"/>
            <a:ext cx="365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void CalculateTankLevels(void)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{   /* low priority task */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   int i = 0;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   while (TRUE) 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      </a:t>
            </a:r>
            <a:r>
              <a:rPr lang="en-US" sz="1600" i="1"/>
              <a:t>!! read float levels in task i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i="1"/>
              <a:t>      !! do bunches of calculations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	/* store result */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	tankdata[i].TimeUpdated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         </a:t>
            </a:r>
            <a:r>
              <a:rPr lang="en-US" sz="1600" i="1"/>
              <a:t>!! current time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	tankdata[i].TankLevel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         </a:t>
            </a:r>
            <a:r>
              <a:rPr lang="en-US" sz="1600" i="1"/>
              <a:t>!! result of long calculation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i="1"/>
              <a:t>      !! pick next tank to handle, etc.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   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/>
              <a:t>}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1600200" y="5943600"/>
            <a:ext cx="579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 have we seen these types of problems before?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5486400" cy="1143000"/>
          </a:xfrm>
        </p:spPr>
        <p:txBody>
          <a:bodyPr/>
          <a:lstStyle/>
          <a:p>
            <a:r>
              <a:rPr lang="en-US" sz="4000" smtClean="0"/>
              <a:t>Shared Resources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When two or more tasks use a </a:t>
            </a:r>
            <a:r>
              <a:rPr lang="en-US" sz="2400" b="1" i="1" smtClean="0"/>
              <a:t>shared resource</a:t>
            </a:r>
            <a:r>
              <a:rPr lang="en-US" sz="2400" smtClean="0"/>
              <a:t> at the same time, failures may occur.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Just like with sharing global data between ISR’s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i="1" smtClean="0"/>
              <a:t>shared resource </a:t>
            </a:r>
            <a:r>
              <a:rPr lang="en-US" sz="2400" smtClean="0"/>
              <a:t>is</a:t>
            </a:r>
            <a:endParaRPr lang="en-US" sz="2400" b="1" i="1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Global Variables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Shared Functions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Hardware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How did we stop these problems in ISR’s? 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We had to disable/enable interrupts around critical sections of code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 RTOS’s, we have to do the same thing.  Each task must assure </a:t>
            </a:r>
            <a:r>
              <a:rPr lang="en-US" sz="2400" b="1" i="1" smtClean="0"/>
              <a:t>mutual exclusion</a:t>
            </a:r>
            <a:r>
              <a:rPr lang="en-US" sz="2400" smtClean="0"/>
              <a:t>.  When one task is using the shared resource, other tasks are excluded by:</a:t>
            </a:r>
            <a:endParaRPr lang="en-US" sz="2400" i="1" smtClean="0"/>
          </a:p>
          <a:p>
            <a:pPr lvl="1">
              <a:lnSpc>
                <a:spcPct val="80000"/>
              </a:lnSpc>
            </a:pPr>
            <a:r>
              <a:rPr lang="en-US" sz="2000" b="1" i="1" smtClean="0"/>
              <a:t>Enable/Disable Interrupts</a:t>
            </a:r>
          </a:p>
          <a:p>
            <a:pPr lvl="1">
              <a:lnSpc>
                <a:spcPct val="80000"/>
              </a:lnSpc>
            </a:pPr>
            <a:r>
              <a:rPr lang="en-US" sz="2000" b="1" i="1" smtClean="0"/>
              <a:t>Semaphores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0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09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09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Real Time 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is the key aspect of any Operating System?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What does a scheduler do?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set of code and data structures that decide which task/process/thread gets time on the processor.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What is a task/process/thread?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set of code and data structures that is designed to do “something”. Each task/process/thread has its own Program Counter/Stack Pointer/Register set – this is a execution context.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2362200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Priority Levels of Different Architectures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600200" y="22098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High Priority Processing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Low Priority Processing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9400" y="3352800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Everything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495800" y="2362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A ISR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495800" y="2747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B ISR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495800" y="3128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... ISR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495800" y="3509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x ISR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495800" y="3886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All Task Code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705600" y="1981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A ISR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705600" y="2366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B ISR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705600" y="2747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... ISR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705600" y="3128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x ISR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705600" y="3505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1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705600" y="3886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705600" y="4267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...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705600" y="4652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x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90800" y="5334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Round-Robin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419600" y="53340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Round-Robin w/ Interrupts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705600" y="5334000"/>
            <a:ext cx="1676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Real Time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2800" smtClean="0"/>
              <a:t>Real-Time Operating System (RTOS) Features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What is the difference between a Scheduler and a Round-Robin with Interrupt architecture?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RR w/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Work is split between ISRs and main thread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Two contexts – One for the main thread, the other for the ISR. ISRs are non-</a:t>
            </a:r>
            <a:r>
              <a:rPr lang="en-US" dirty="0" err="1" smtClean="0"/>
              <a:t>prememptive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RTOS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Work is split between ISRs and tasks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Tasks are run in an organized fashion (we can introduce the idea of priority)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2800" smtClean="0"/>
              <a:t>Real-Time Operating System (RTOS) Features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Tasks</a:t>
            </a:r>
            <a:r>
              <a:rPr lang="en-US" sz="2400" dirty="0" smtClean="0"/>
              <a:t> are run by a scheduler program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Highest priority task is always the “running” task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If higher priority task becomes ready to run, other tasks are preempted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Tasks can block when they are waiting for events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ISRs can cause tasks to become unblocked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Tasks can delay themselves for fixed time intervals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RTOS contains code to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Create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block and unblock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schedule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allow tasks and ISRs to communicate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etc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RTOS Architecture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3962400" y="27432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038600" y="3200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RTOS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8200" y="1752600"/>
            <a:ext cx="1676400" cy="9144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38200" y="1981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A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838200" y="2971800"/>
            <a:ext cx="1676400" cy="9144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38200" y="3200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B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38200" y="4191000"/>
            <a:ext cx="1676400" cy="9144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38200" y="4419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629400" y="1752600"/>
            <a:ext cx="16764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629400" y="1811338"/>
            <a:ext cx="1676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ISR for </a:t>
            </a:r>
          </a:p>
          <a:p>
            <a:pPr algn="ctr">
              <a:spcBef>
                <a:spcPct val="50000"/>
              </a:spcBef>
            </a:pPr>
            <a:r>
              <a:rPr lang="en-US"/>
              <a:t>Event 1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6629400" y="2971800"/>
            <a:ext cx="16764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629400" y="4191000"/>
            <a:ext cx="16764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315200" y="51816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629400" y="3048000"/>
            <a:ext cx="1676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ISR for </a:t>
            </a:r>
          </a:p>
          <a:p>
            <a:pPr algn="ctr">
              <a:spcBef>
                <a:spcPct val="50000"/>
              </a:spcBef>
            </a:pPr>
            <a:r>
              <a:rPr lang="en-US"/>
              <a:t>Event 2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629400" y="4249738"/>
            <a:ext cx="1676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ISR for </a:t>
            </a:r>
          </a:p>
          <a:p>
            <a:pPr algn="ctr">
              <a:spcBef>
                <a:spcPct val="50000"/>
              </a:spcBef>
            </a:pPr>
            <a:r>
              <a:rPr lang="en-US"/>
              <a:t>Event 3</a:t>
            </a: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2590800" y="38100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2590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590800" y="22098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5257800" y="2209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53340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 flipV="1">
            <a:off x="5181600" y="38862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initialize (but don’t start) the 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InitRTOS();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Tell the RTOS about our tasks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StartTask(RespondToButton, HIGH_PRIORITY);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StartTask(CalculateTankLevels, LOW_PRIORITY);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Start the RTOS (This function never returns)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RespondToButton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CalculateTankLevels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smtClean="0"/>
          </a:p>
          <a:p>
            <a:pPr>
              <a:lnSpc>
                <a:spcPct val="80000"/>
              </a:lnSpc>
            </a:pPr>
            <a:r>
              <a:rPr lang="en-US" sz="2000" smtClean="0"/>
              <a:t>RTOS is essentially a set of functions that can be called from the application code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do you think InitRTOS does?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343400" y="4243388"/>
            <a:ext cx="4572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interrupt1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interrupt2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initialize (but don’t start) the 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InitRTOS();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Tell the RTOS about our tasks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StartTask(RespondToButton, HIGH_PRIORITY);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StartTask(CalculateTankLevels, LOW_PRIORITY);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Start the RTOS (This function never returns)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RespondToButton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CalculateTankLevels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343400" y="4243388"/>
            <a:ext cx="4572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interrupt1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interrupt2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905000"/>
            <a:ext cx="4724400" cy="120015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/>
                </a:solidFill>
                <a:latin typeface="+mn-lt"/>
              </a:rPr>
              <a:t>InitRTOS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 Initializes OS timers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 Initializes PLL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 Initializes mode of operation</a:t>
            </a:r>
          </a:p>
        </p:txBody>
      </p:sp>
      <p:cxnSp>
        <p:nvCxnSpPr>
          <p:cNvPr id="11270" name="Straight Arrow Connector 6"/>
          <p:cNvCxnSpPr>
            <a:cxnSpLocks noChangeShapeType="1"/>
            <a:stCxn id="5" idx="1"/>
          </p:cNvCxnSpPr>
          <p:nvPr/>
        </p:nvCxnSpPr>
        <p:spPr bwMode="auto">
          <a:xfrm rot="10800000">
            <a:off x="2209800" y="2438400"/>
            <a:ext cx="1524000" cy="66675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3733800" y="3524250"/>
            <a:ext cx="4724400" cy="3698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What do you think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StartTask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does?</a:t>
            </a:r>
          </a:p>
        </p:txBody>
      </p:sp>
      <p:cxnSp>
        <p:nvCxnSpPr>
          <p:cNvPr id="9" name="Straight Arrow Connector 8"/>
          <p:cNvCxnSpPr>
            <a:cxnSpLocks noChangeShapeType="1"/>
            <a:stCxn id="8" idx="1"/>
          </p:cNvCxnSpPr>
          <p:nvPr/>
        </p:nvCxnSpPr>
        <p:spPr bwMode="auto">
          <a:xfrm rot="10800000">
            <a:off x="1905000" y="3200400"/>
            <a:ext cx="1828800" cy="508000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initialize (but don’t start) the 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InitRTOS();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Tell the RTOS about our tasks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StartTask(RespondToButton, HIGH_PRIORITY);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StartTask(CalculateTankLevels, LOW_PRIORITY);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Start the RTOS (This function never returns)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StartRTOS();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RespondToButton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CalculateTankLevels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343400" y="4243388"/>
            <a:ext cx="4572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interrupt1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INTERRUPT interrupt2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1905000"/>
            <a:ext cx="5410200" cy="33543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2"/>
                </a:solidFill>
                <a:latin typeface="+mn-lt"/>
              </a:rPr>
              <a:t>StartTask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()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are the main functions of the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  application software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run independently from each other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The RTOS determines which task will run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 next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Each task has its own private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context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: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register values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program counter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stack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All other data is shared by all tasks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are more like Windows/Unix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threads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>
                <a:solidFill>
                  <a:schemeClr val="tx2"/>
                </a:solidFill>
                <a:latin typeface="+mn-lt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than like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processes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294" name="Straight Arrow Connector 6"/>
          <p:cNvCxnSpPr>
            <a:cxnSpLocks noChangeShapeType="1"/>
            <a:stCxn id="5" idx="1"/>
          </p:cNvCxnSpPr>
          <p:nvPr/>
        </p:nvCxnSpPr>
        <p:spPr bwMode="auto">
          <a:xfrm rot="10800000">
            <a:off x="1905000" y="3276600"/>
            <a:ext cx="1143000" cy="3063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</TotalTime>
  <Words>1706</Words>
  <Application>Microsoft Office PowerPoint</Application>
  <PresentationFormat>On-screen Show (4:3)</PresentationFormat>
  <Paragraphs>437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Galliard BT</vt:lpstr>
      <vt:lpstr>Times</vt:lpstr>
      <vt:lpstr>Times New Roman</vt:lpstr>
      <vt:lpstr>Wingdings</vt:lpstr>
      <vt:lpstr>James' Default</vt:lpstr>
      <vt:lpstr>PowerPoint Presentation</vt:lpstr>
      <vt:lpstr>Real Time Operating Systems</vt:lpstr>
      <vt:lpstr>Real Time Operating Systems</vt:lpstr>
      <vt:lpstr>Real-Time Operating System (RTOS) Features</vt:lpstr>
      <vt:lpstr>Real-Time Operating System (RTOS) Features</vt:lpstr>
      <vt:lpstr>RTOS Architecture</vt:lpstr>
      <vt:lpstr>RTOS Application Code: Example</vt:lpstr>
      <vt:lpstr>RTOS Application Code: Example</vt:lpstr>
      <vt:lpstr>RTOS Application Code: Example</vt:lpstr>
      <vt:lpstr>Multitasking systems</vt:lpstr>
      <vt:lpstr>RTOS Application Code: Example</vt:lpstr>
      <vt:lpstr>Task management</vt:lpstr>
      <vt:lpstr>Preemption</vt:lpstr>
      <vt:lpstr>Task States</vt:lpstr>
      <vt:lpstr>Internal Task Representation</vt:lpstr>
      <vt:lpstr>RTOS Essentials: Scheduler</vt:lpstr>
      <vt:lpstr>A Dumb Scheduler</vt:lpstr>
      <vt:lpstr>The Dispatcher</vt:lpstr>
      <vt:lpstr>Context</vt:lpstr>
      <vt:lpstr>OS Services</vt:lpstr>
      <vt:lpstr>Comparison</vt:lpstr>
      <vt:lpstr>Commercial RTOS’s</vt:lpstr>
      <vt:lpstr>PowerPoint Presentation</vt:lpstr>
      <vt:lpstr>Mars rover bug</vt:lpstr>
      <vt:lpstr>PowerPoint Presentation</vt:lpstr>
      <vt:lpstr>RTOS Memory Organization</vt:lpstr>
      <vt:lpstr>Global data</vt:lpstr>
      <vt:lpstr>Example: Figure 6.6 What can go wrong here?</vt:lpstr>
      <vt:lpstr>Shared Resources</vt:lpstr>
      <vt:lpstr>Priority Levels of Different Architectures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343</cp:revision>
  <dcterms:created xsi:type="dcterms:W3CDTF">2004-08-30T22:58:14Z</dcterms:created>
  <dcterms:modified xsi:type="dcterms:W3CDTF">2018-08-31T16:13:53Z</dcterms:modified>
</cp:coreProperties>
</file>