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9144000"/>
  <p:notesSz cx="6858000" cy="9144000"/>
  <p:embeddedFontLst>
    <p:embeddedFont>
      <p:font typeface="Helvetica Neue"/>
      <p:regular r:id="rId60"/>
      <p:bold r:id="rId61"/>
      <p:italic r:id="rId62"/>
      <p:boldItalic r:id="rId63"/>
    </p:embeddedFont>
    <p:embeddedFont>
      <p:font typeface="Questrial"/>
      <p:regular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HelveticaNeue-italic.fntdata"/><Relationship Id="rId61" Type="http://schemas.openxmlformats.org/officeDocument/2006/relationships/font" Target="fonts/HelveticaNeue-bold.fntdata"/><Relationship Id="rId20" Type="http://schemas.openxmlformats.org/officeDocument/2006/relationships/slide" Target="slides/slide16.xml"/><Relationship Id="rId64" Type="http://schemas.openxmlformats.org/officeDocument/2006/relationships/font" Target="fonts/Questrial-regular.fntdata"/><Relationship Id="rId63" Type="http://schemas.openxmlformats.org/officeDocument/2006/relationships/font" Target="fonts/HelveticaNeue-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HelveticaNeue-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p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p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5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2"/>
          <p:cNvSpPr txBox="1"/>
          <p:nvPr>
            <p:ph type="title"/>
          </p:nvPr>
        </p:nvSpPr>
        <p:spPr>
          <a:xfrm>
            <a:off x="609600" y="228600"/>
            <a:ext cx="8001000" cy="10668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1"/>
          <p:cNvSpPr txBox="1"/>
          <p:nvPr>
            <p:ph type="title"/>
          </p:nvPr>
        </p:nvSpPr>
        <p:spPr>
          <a:xfrm>
            <a:off x="609600" y="228600"/>
            <a:ext cx="8001000" cy="10668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44" name="Google Shape;44;p11"/>
          <p:cNvSpPr txBox="1"/>
          <p:nvPr>
            <p:ph idx="1" type="body"/>
          </p:nvPr>
        </p:nvSpPr>
        <p:spPr>
          <a:xfrm>
            <a:off x="381000" y="1447800"/>
            <a:ext cx="4000500" cy="4800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1"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0"/>
              </a:spcBef>
              <a:spcAft>
                <a:spcPts val="0"/>
              </a:spcAft>
              <a:buClr>
                <a:schemeClr val="dk1"/>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SzPts val="1400"/>
              <a:buNone/>
              <a:defRPr b="1" i="0" sz="2000" u="none" cap="none" strike="noStrike">
                <a:solidFill>
                  <a:schemeClr val="dk1"/>
                </a:solidFill>
                <a:latin typeface="Times New Roman"/>
                <a:ea typeface="Times New Roman"/>
                <a:cs typeface="Times New Roman"/>
                <a:sym typeface="Times New Roman"/>
              </a:defRPr>
            </a:lvl3pPr>
            <a:lvl4pPr indent="-301752" lvl="3" marL="1828800" marR="0" rtl="0" algn="l">
              <a:spcBef>
                <a:spcPts val="0"/>
              </a:spcBef>
              <a:spcAft>
                <a:spcPts val="0"/>
              </a:spcAft>
              <a:buClr>
                <a:schemeClr val="dk1"/>
              </a:buClr>
              <a:buSzPts val="1152"/>
              <a:buFont typeface="Arial"/>
              <a:buChar char="●"/>
              <a:defRPr b="1"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0"/>
              </a:spcBef>
              <a:spcAft>
                <a:spcPts val="0"/>
              </a:spcAft>
              <a:buClr>
                <a:schemeClr val="dk1"/>
              </a:buClr>
              <a:buSzPts val="1800"/>
              <a:buFont typeface="Times New Roman"/>
              <a:buChar char="–"/>
              <a:defRPr b="1"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0"/>
              </a:spcBef>
              <a:spcAft>
                <a:spcPts val="0"/>
              </a:spcAft>
              <a:buClr>
                <a:schemeClr val="dk1"/>
              </a:buClr>
              <a:buSzPts val="1800"/>
              <a:buFont typeface="Times New Roman"/>
              <a:buChar char="–"/>
              <a:defRPr b="1"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0"/>
              </a:spcBef>
              <a:spcAft>
                <a:spcPts val="0"/>
              </a:spcAft>
              <a:buClr>
                <a:schemeClr val="dk1"/>
              </a:buClr>
              <a:buSzPts val="1800"/>
              <a:buFont typeface="Times New Roman"/>
              <a:buChar char="–"/>
              <a:defRPr b="1"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0"/>
              </a:spcBef>
              <a:spcAft>
                <a:spcPts val="0"/>
              </a:spcAft>
              <a:buClr>
                <a:schemeClr val="dk1"/>
              </a:buClr>
              <a:buSzPts val="1800"/>
              <a:buFont typeface="Times New Roman"/>
              <a:buChar char="–"/>
              <a:defRPr b="1"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0"/>
              </a:spcBef>
              <a:spcAft>
                <a:spcPts val="0"/>
              </a:spcAft>
              <a:buClr>
                <a:schemeClr val="dk1"/>
              </a:buClr>
              <a:buSzPts val="1800"/>
              <a:buFont typeface="Times New Roman"/>
              <a:buChar char="–"/>
              <a:defRPr b="1" i="0" sz="1800" u="none" cap="none" strike="noStrike">
                <a:solidFill>
                  <a:schemeClr val="dk1"/>
                </a:solidFill>
                <a:latin typeface="Times New Roman"/>
                <a:ea typeface="Times New Roman"/>
                <a:cs typeface="Times New Roman"/>
                <a:sym typeface="Times New Roman"/>
              </a:defRPr>
            </a:lvl9pPr>
          </a:lstStyle>
          <a:p/>
        </p:txBody>
      </p:sp>
      <p:sp>
        <p:nvSpPr>
          <p:cNvPr id="45" name="Google Shape;45;p11"/>
          <p:cNvSpPr txBox="1"/>
          <p:nvPr>
            <p:ph idx="2" type="body"/>
          </p:nvPr>
        </p:nvSpPr>
        <p:spPr>
          <a:xfrm>
            <a:off x="4533900" y="1447800"/>
            <a:ext cx="4000500" cy="4800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1"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0"/>
              </a:spcBef>
              <a:spcAft>
                <a:spcPts val="0"/>
              </a:spcAft>
              <a:buClr>
                <a:schemeClr val="dk1"/>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SzPts val="1400"/>
              <a:buNone/>
              <a:defRPr b="1" i="0" sz="2000" u="none" cap="none" strike="noStrike">
                <a:solidFill>
                  <a:schemeClr val="dk1"/>
                </a:solidFill>
                <a:latin typeface="Times New Roman"/>
                <a:ea typeface="Times New Roman"/>
                <a:cs typeface="Times New Roman"/>
                <a:sym typeface="Times New Roman"/>
              </a:defRPr>
            </a:lvl3pPr>
            <a:lvl4pPr indent="-301752" lvl="3" marL="1828800" marR="0" rtl="0" algn="l">
              <a:spcBef>
                <a:spcPts val="0"/>
              </a:spcBef>
              <a:spcAft>
                <a:spcPts val="0"/>
              </a:spcAft>
              <a:buClr>
                <a:schemeClr val="dk1"/>
              </a:buClr>
              <a:buSzPts val="1152"/>
              <a:buFont typeface="Arial"/>
              <a:buChar char="●"/>
              <a:defRPr b="1"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0"/>
              </a:spcBef>
              <a:spcAft>
                <a:spcPts val="0"/>
              </a:spcAft>
              <a:buClr>
                <a:schemeClr val="dk1"/>
              </a:buClr>
              <a:buSzPts val="1800"/>
              <a:buFont typeface="Times New Roman"/>
              <a:buChar char="–"/>
              <a:defRPr b="1"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0"/>
              </a:spcBef>
              <a:spcAft>
                <a:spcPts val="0"/>
              </a:spcAft>
              <a:buClr>
                <a:schemeClr val="dk1"/>
              </a:buClr>
              <a:buSzPts val="1800"/>
              <a:buFont typeface="Times New Roman"/>
              <a:buChar char="–"/>
              <a:defRPr b="1"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0"/>
              </a:spcBef>
              <a:spcAft>
                <a:spcPts val="0"/>
              </a:spcAft>
              <a:buClr>
                <a:schemeClr val="dk1"/>
              </a:buClr>
              <a:buSzPts val="1800"/>
              <a:buFont typeface="Times New Roman"/>
              <a:buChar char="–"/>
              <a:defRPr b="1"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0"/>
              </a:spcBef>
              <a:spcAft>
                <a:spcPts val="0"/>
              </a:spcAft>
              <a:buClr>
                <a:schemeClr val="dk1"/>
              </a:buClr>
              <a:buSzPts val="1800"/>
              <a:buFont typeface="Times New Roman"/>
              <a:buChar char="–"/>
              <a:defRPr b="1"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0"/>
              </a:spcBef>
              <a:spcAft>
                <a:spcPts val="0"/>
              </a:spcAft>
              <a:buClr>
                <a:schemeClr val="dk1"/>
              </a:buClr>
              <a:buSzPts val="1800"/>
              <a:buFont typeface="Times New Roman"/>
              <a:buChar char="–"/>
              <a:defRPr b="1"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48" name="Google Shape;48;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0"/>
              </a:spcBef>
              <a:spcAft>
                <a:spcPts val="0"/>
              </a:spcAft>
              <a:buClr>
                <a:schemeClr val="dk1"/>
              </a:buClr>
              <a:buSzPts val="1400"/>
              <a:buFont typeface="Times New Roman"/>
              <a:buNone/>
              <a:defRPr b="1"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Clr>
                <a:schemeClr val="dk1"/>
              </a:buClr>
              <a:buSzPts val="2200"/>
              <a:buFont typeface="Noto Sans Symbols"/>
              <a:buNone/>
              <a:defRPr b="1"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Clr>
                <a:schemeClr val="dk1"/>
              </a:buClr>
              <a:buSzPts val="1400"/>
              <a:buFont typeface="Times New Roman"/>
              <a:buNone/>
              <a:defRPr b="1"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0"/>
              </a:spcBef>
              <a:spcAft>
                <a:spcPts val="0"/>
              </a:spcAft>
              <a:buClr>
                <a:schemeClr val="dk1"/>
              </a:buClr>
              <a:buSzPts val="1280"/>
              <a:buFont typeface="Arial"/>
              <a:buNone/>
              <a:defRPr b="1"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0"/>
              </a:spcBef>
              <a:spcAft>
                <a:spcPts val="0"/>
              </a:spcAft>
              <a:buClr>
                <a:schemeClr val="dk1"/>
              </a:buClr>
              <a:buSzPts val="2000"/>
              <a:buFont typeface="Times New Roman"/>
              <a:buNone/>
              <a:defRPr b="1"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Clr>
                <a:schemeClr val="dk1"/>
              </a:buClr>
              <a:buSzPts val="2000"/>
              <a:buFont typeface="Times New Roman"/>
              <a:buNone/>
              <a:defRPr b="1"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0"/>
              </a:spcBef>
              <a:spcAft>
                <a:spcPts val="0"/>
              </a:spcAft>
              <a:buClr>
                <a:schemeClr val="dk1"/>
              </a:buClr>
              <a:buSzPts val="2000"/>
              <a:buFont typeface="Times New Roman"/>
              <a:buNone/>
              <a:defRPr b="1"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0"/>
              </a:spcBef>
              <a:spcAft>
                <a:spcPts val="0"/>
              </a:spcAft>
              <a:buClr>
                <a:schemeClr val="dk1"/>
              </a:buClr>
              <a:buSzPts val="2000"/>
              <a:buFont typeface="Times New Roman"/>
              <a:buNone/>
              <a:defRPr b="1"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0"/>
              </a:spcBef>
              <a:spcAft>
                <a:spcPts val="0"/>
              </a:spcAft>
              <a:buClr>
                <a:schemeClr val="dk1"/>
              </a:buClr>
              <a:buSzPts val="2000"/>
              <a:buFont typeface="Times New Roman"/>
              <a:buNone/>
              <a:defRPr b="1"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609600" y="228600"/>
            <a:ext cx="8001000" cy="10668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17" name="Google Shape;17;p3"/>
          <p:cNvSpPr txBox="1"/>
          <p:nvPr>
            <p:ph idx="1" type="body"/>
          </p:nvPr>
        </p:nvSpPr>
        <p:spPr>
          <a:xfrm>
            <a:off x="381000" y="1447800"/>
            <a:ext cx="8153400" cy="4800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1pPr>
            <a:lvl2pPr indent="-368300" lvl="1" marL="914400" marR="0" rtl="0" algn="l">
              <a:spcBef>
                <a:spcPts val="0"/>
              </a:spcBef>
              <a:spcAft>
                <a:spcPts val="0"/>
              </a:spcAft>
              <a:buClr>
                <a:schemeClr val="dk1"/>
              </a:buClr>
              <a:buSzPts val="2200"/>
              <a:buFont typeface="Noto Sans Symbols"/>
              <a:buChar char="➢"/>
              <a:defRPr b="1" i="0" sz="2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SzPts val="1400"/>
              <a:buNone/>
              <a:defRPr b="1" i="0" sz="2200" u="none" cap="none" strike="noStrike">
                <a:solidFill>
                  <a:schemeClr val="dk1"/>
                </a:solidFill>
                <a:latin typeface="Times New Roman"/>
                <a:ea typeface="Times New Roman"/>
                <a:cs typeface="Times New Roman"/>
                <a:sym typeface="Times New Roman"/>
              </a:defRPr>
            </a:lvl3pPr>
            <a:lvl4pPr indent="-309880" lvl="3" marL="1828800" marR="0" rtl="0" algn="l">
              <a:spcBef>
                <a:spcPts val="0"/>
              </a:spcBef>
              <a:spcAft>
                <a:spcPts val="0"/>
              </a:spcAft>
              <a:buClr>
                <a:schemeClr val="dk1"/>
              </a:buClr>
              <a:buSzPts val="1280"/>
              <a:buFont typeface="Arial"/>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txBox="1"/>
          <p:nvPr>
            <p:ph type="ctrTitle"/>
          </p:nvPr>
        </p:nvSpPr>
        <p:spPr>
          <a:xfrm>
            <a:off x="685800" y="2130425"/>
            <a:ext cx="7772400" cy="1470025"/>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20" name="Google Shape;20;p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chemeClr val="dk1"/>
              </a:buClr>
              <a:buSzPts val="1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ctr">
              <a:spcBef>
                <a:spcPts val="0"/>
              </a:spcBef>
              <a:spcAft>
                <a:spcPts val="0"/>
              </a:spcAft>
              <a:buClr>
                <a:schemeClr val="dk1"/>
              </a:buClr>
              <a:buSzPts val="2200"/>
              <a:buFont typeface="Noto Sans Symbols"/>
              <a:buNone/>
              <a:defRPr b="1" i="0" sz="2200" u="none" cap="none" strike="noStrike">
                <a:solidFill>
                  <a:schemeClr val="dk1"/>
                </a:solidFill>
                <a:latin typeface="Times New Roman"/>
                <a:ea typeface="Times New Roman"/>
                <a:cs typeface="Times New Roman"/>
                <a:sym typeface="Times New Roman"/>
              </a:defRPr>
            </a:lvl2pPr>
            <a:lvl3pPr indent="0" lvl="2" marL="914400" marR="0" rtl="0" algn="ctr">
              <a:spcBef>
                <a:spcPts val="0"/>
              </a:spcBef>
              <a:spcAft>
                <a:spcPts val="0"/>
              </a:spcAft>
              <a:buClr>
                <a:schemeClr val="dk1"/>
              </a:buClr>
              <a:buSzPts val="1400"/>
              <a:buFont typeface="Times New Roman"/>
              <a:buNone/>
              <a:defRPr b="1" i="0" sz="2200" u="none" cap="none" strike="noStrike">
                <a:solidFill>
                  <a:schemeClr val="dk1"/>
                </a:solidFill>
                <a:latin typeface="Times New Roman"/>
                <a:ea typeface="Times New Roman"/>
                <a:cs typeface="Times New Roman"/>
                <a:sym typeface="Times New Roman"/>
              </a:defRPr>
            </a:lvl3pPr>
            <a:lvl4pPr indent="0" lvl="3" marL="1371600" marR="0" rtl="0" algn="ctr">
              <a:spcBef>
                <a:spcPts val="0"/>
              </a:spcBef>
              <a:spcAft>
                <a:spcPts val="0"/>
              </a:spcAft>
              <a:buClr>
                <a:schemeClr val="dk1"/>
              </a:buClr>
              <a:buSzPts val="128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6pPr>
            <a:lvl7pPr indent="0" lvl="6" marL="2743200" marR="0" rtl="0" algn="ctr">
              <a:spcBef>
                <a:spcPts val="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7pPr>
            <a:lvl8pPr indent="0" lvl="7" marL="3200400" marR="0" rtl="0" algn="ctr">
              <a:spcBef>
                <a:spcPts val="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8pPr>
            <a:lvl9pPr indent="0" lvl="8" marL="3657600" marR="0" rtl="0" algn="ctr">
              <a:spcBef>
                <a:spcPts val="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5"/>
          <p:cNvSpPr txBox="1"/>
          <p:nvPr>
            <p:ph type="title"/>
          </p:nvPr>
        </p:nvSpPr>
        <p:spPr>
          <a:xfrm rot="5400000">
            <a:off x="4572000" y="2209800"/>
            <a:ext cx="6019800" cy="20574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23" name="Google Shape;23;p5"/>
          <p:cNvSpPr txBox="1"/>
          <p:nvPr>
            <p:ph idx="1" type="body"/>
          </p:nvPr>
        </p:nvSpPr>
        <p:spPr>
          <a:xfrm rot="5400000">
            <a:off x="381000" y="228600"/>
            <a:ext cx="6019800" cy="601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1pPr>
            <a:lvl2pPr indent="-368300" lvl="1" marL="914400" marR="0" rtl="0" algn="l">
              <a:spcBef>
                <a:spcPts val="0"/>
              </a:spcBef>
              <a:spcAft>
                <a:spcPts val="0"/>
              </a:spcAft>
              <a:buClr>
                <a:schemeClr val="dk1"/>
              </a:buClr>
              <a:buSzPts val="2200"/>
              <a:buFont typeface="Noto Sans Symbols"/>
              <a:buChar char="➢"/>
              <a:defRPr b="1" i="0" sz="2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SzPts val="1400"/>
              <a:buNone/>
              <a:defRPr b="1" i="0" sz="2200" u="none" cap="none" strike="noStrike">
                <a:solidFill>
                  <a:schemeClr val="dk1"/>
                </a:solidFill>
                <a:latin typeface="Times New Roman"/>
                <a:ea typeface="Times New Roman"/>
                <a:cs typeface="Times New Roman"/>
                <a:sym typeface="Times New Roman"/>
              </a:defRPr>
            </a:lvl3pPr>
            <a:lvl4pPr indent="-309880" lvl="3" marL="1828800" marR="0" rtl="0" algn="l">
              <a:spcBef>
                <a:spcPts val="0"/>
              </a:spcBef>
              <a:spcAft>
                <a:spcPts val="0"/>
              </a:spcAft>
              <a:buClr>
                <a:schemeClr val="dk1"/>
              </a:buClr>
              <a:buSzPts val="1280"/>
              <a:buFont typeface="Arial"/>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 name="Shape 24"/>
        <p:cNvGrpSpPr/>
        <p:nvPr/>
      </p:nvGrpSpPr>
      <p:grpSpPr>
        <a:xfrm>
          <a:off x="0" y="0"/>
          <a:ext cx="0" cy="0"/>
          <a:chOff x="0" y="0"/>
          <a:chExt cx="0" cy="0"/>
        </a:xfrm>
      </p:grpSpPr>
      <p:sp>
        <p:nvSpPr>
          <p:cNvPr id="25" name="Google Shape;25;p6"/>
          <p:cNvSpPr txBox="1"/>
          <p:nvPr>
            <p:ph type="title"/>
          </p:nvPr>
        </p:nvSpPr>
        <p:spPr>
          <a:xfrm>
            <a:off x="609600" y="228600"/>
            <a:ext cx="8001000" cy="10668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26" name="Google Shape;26;p6"/>
          <p:cNvSpPr txBox="1"/>
          <p:nvPr>
            <p:ph idx="1" type="body"/>
          </p:nvPr>
        </p:nvSpPr>
        <p:spPr>
          <a:xfrm rot="5400000">
            <a:off x="2057400" y="-228600"/>
            <a:ext cx="4800600" cy="8153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1pPr>
            <a:lvl2pPr indent="-368300" lvl="1" marL="914400" marR="0" rtl="0" algn="l">
              <a:spcBef>
                <a:spcPts val="0"/>
              </a:spcBef>
              <a:spcAft>
                <a:spcPts val="0"/>
              </a:spcAft>
              <a:buClr>
                <a:schemeClr val="dk1"/>
              </a:buClr>
              <a:buSzPts val="2200"/>
              <a:buFont typeface="Noto Sans Symbols"/>
              <a:buChar char="➢"/>
              <a:defRPr b="1" i="0" sz="2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SzPts val="1400"/>
              <a:buNone/>
              <a:defRPr b="1" i="0" sz="2200" u="none" cap="none" strike="noStrike">
                <a:solidFill>
                  <a:schemeClr val="dk1"/>
                </a:solidFill>
                <a:latin typeface="Times New Roman"/>
                <a:ea typeface="Times New Roman"/>
                <a:cs typeface="Times New Roman"/>
                <a:sym typeface="Times New Roman"/>
              </a:defRPr>
            </a:lvl3pPr>
            <a:lvl4pPr indent="-309880" lvl="3" marL="1828800" marR="0" rtl="0" algn="l">
              <a:spcBef>
                <a:spcPts val="0"/>
              </a:spcBef>
              <a:spcAft>
                <a:spcPts val="0"/>
              </a:spcAft>
              <a:buClr>
                <a:schemeClr val="dk1"/>
              </a:buClr>
              <a:buSzPts val="1280"/>
              <a:buFont typeface="Arial"/>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 name="Shape 27"/>
        <p:cNvGrpSpPr/>
        <p:nvPr/>
      </p:nvGrpSpPr>
      <p:grpSpPr>
        <a:xfrm>
          <a:off x="0" y="0"/>
          <a:ext cx="0" cy="0"/>
          <a:chOff x="0" y="0"/>
          <a:chExt cx="0" cy="0"/>
        </a:xfrm>
      </p:grpSpPr>
      <p:sp>
        <p:nvSpPr>
          <p:cNvPr id="28" name="Google Shape;28;p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29" name="Google Shape;29;p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Times New Roman"/>
              <a:buNone/>
              <a:defRPr b="1"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Clr>
                <a:schemeClr val="dk1"/>
              </a:buClr>
              <a:buSzPts val="1400"/>
              <a:buFont typeface="Noto Sans Symbols"/>
              <a:buNone/>
              <a:defRPr b="1"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Clr>
                <a:schemeClr val="dk1"/>
              </a:buClr>
              <a:buSzPts val="1400"/>
              <a:buFont typeface="Times New Roman"/>
              <a:buNone/>
              <a:defRPr b="1"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Clr>
                <a:schemeClr val="dk1"/>
              </a:buClr>
              <a:buSzPts val="14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Clr>
                <a:schemeClr val="dk1"/>
              </a:buClr>
              <a:buSzPts val="1400"/>
              <a:buFont typeface="Times New Roman"/>
              <a:buNone/>
              <a:defRPr b="1"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Clr>
                <a:schemeClr val="dk1"/>
              </a:buClr>
              <a:buSzPts val="1400"/>
              <a:buFont typeface="Times New Roman"/>
              <a:buNone/>
              <a:defRPr b="1"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Clr>
                <a:schemeClr val="dk1"/>
              </a:buClr>
              <a:buSzPts val="1400"/>
              <a:buFont typeface="Times New Roman"/>
              <a:buNone/>
              <a:defRPr b="1"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Clr>
                <a:schemeClr val="dk1"/>
              </a:buClr>
              <a:buSzPts val="1400"/>
              <a:buFont typeface="Times New Roman"/>
              <a:buNone/>
              <a:defRPr b="1"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Clr>
                <a:schemeClr val="dk1"/>
              </a:buClr>
              <a:buSzPts val="1400"/>
              <a:buFont typeface="Times New Roman"/>
              <a:buNone/>
              <a:defRPr b="1" i="0" sz="2000" u="none" cap="none" strike="noStrike">
                <a:solidFill>
                  <a:schemeClr val="dk1"/>
                </a:solidFill>
                <a:latin typeface="Times New Roman"/>
                <a:ea typeface="Times New Roman"/>
                <a:cs typeface="Times New Roman"/>
                <a:sym typeface="Times New Roman"/>
              </a:defRPr>
            </a:lvl9pPr>
          </a:lstStyle>
          <a:p/>
        </p:txBody>
      </p:sp>
      <p:sp>
        <p:nvSpPr>
          <p:cNvPr id="30" name="Google Shape;30;p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Times New Roman"/>
              <a:buNone/>
              <a:defRPr b="1"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Clr>
                <a:schemeClr val="dk1"/>
              </a:buClr>
              <a:buSzPts val="2200"/>
              <a:buFont typeface="Noto Sans Symbols"/>
              <a:buNone/>
              <a:defRPr b="1"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Clr>
                <a:schemeClr val="dk1"/>
              </a:buClr>
              <a:buSzPts val="1400"/>
              <a:buFont typeface="Times New Roman"/>
              <a:buNone/>
              <a:defRPr b="1"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0"/>
              </a:spcBef>
              <a:spcAft>
                <a:spcPts val="0"/>
              </a:spcAft>
              <a:buClr>
                <a:schemeClr val="dk1"/>
              </a:buClr>
              <a:buSzPts val="1280"/>
              <a:buFont typeface="Arial"/>
              <a:buNone/>
              <a:defRPr b="1"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0"/>
              </a:spcBef>
              <a:spcAft>
                <a:spcPts val="0"/>
              </a:spcAft>
              <a:buClr>
                <a:schemeClr val="dk1"/>
              </a:buClr>
              <a:buSzPts val="2000"/>
              <a:buFont typeface="Times New Roman"/>
              <a:buNone/>
              <a:defRPr b="1"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Clr>
                <a:schemeClr val="dk1"/>
              </a:buClr>
              <a:buSzPts val="2000"/>
              <a:buFont typeface="Times New Roman"/>
              <a:buNone/>
              <a:defRPr b="1"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0"/>
              </a:spcBef>
              <a:spcAft>
                <a:spcPts val="0"/>
              </a:spcAft>
              <a:buClr>
                <a:schemeClr val="dk1"/>
              </a:buClr>
              <a:buSzPts val="2000"/>
              <a:buFont typeface="Times New Roman"/>
              <a:buNone/>
              <a:defRPr b="1"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0"/>
              </a:spcBef>
              <a:spcAft>
                <a:spcPts val="0"/>
              </a:spcAft>
              <a:buClr>
                <a:schemeClr val="dk1"/>
              </a:buClr>
              <a:buSzPts val="2000"/>
              <a:buFont typeface="Times New Roman"/>
              <a:buNone/>
              <a:defRPr b="1"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0"/>
              </a:spcBef>
              <a:spcAft>
                <a:spcPts val="0"/>
              </a:spcAft>
              <a:buClr>
                <a:schemeClr val="dk1"/>
              </a:buClr>
              <a:buSzPts val="2000"/>
              <a:buFont typeface="Times New Roman"/>
              <a:buNone/>
              <a:defRPr b="1"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 name="Shape 31"/>
        <p:cNvGrpSpPr/>
        <p:nvPr/>
      </p:nvGrpSpPr>
      <p:grpSpPr>
        <a:xfrm>
          <a:off x="0" y="0"/>
          <a:ext cx="0" cy="0"/>
          <a:chOff x="0" y="0"/>
          <a:chExt cx="0" cy="0"/>
        </a:xfrm>
      </p:grpSpPr>
      <p:sp>
        <p:nvSpPr>
          <p:cNvPr id="32" name="Google Shape;32;p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33" name="Google Shape;33;p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0"/>
              </a:spcBef>
              <a:spcAft>
                <a:spcPts val="0"/>
              </a:spcAft>
              <a:buClr>
                <a:schemeClr val="dk1"/>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indent="-309880" lvl="3" marL="1828800" marR="0" rtl="0" algn="l">
              <a:spcBef>
                <a:spcPts val="0"/>
              </a:spcBef>
              <a:spcAft>
                <a:spcPts val="0"/>
              </a:spcAft>
              <a:buClr>
                <a:schemeClr val="dk1"/>
              </a:buClr>
              <a:buSzPts val="1280"/>
              <a:buFont typeface="Arial"/>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9pPr>
          </a:lstStyle>
          <a:p/>
        </p:txBody>
      </p:sp>
      <p:sp>
        <p:nvSpPr>
          <p:cNvPr id="34" name="Google Shape;34;p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Times New Roman"/>
              <a:buNone/>
              <a:defRPr b="1"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Clr>
                <a:schemeClr val="dk1"/>
              </a:buClr>
              <a:buSzPts val="2200"/>
              <a:buFont typeface="Noto Sans Symbols"/>
              <a:buNone/>
              <a:defRPr b="1"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Clr>
                <a:schemeClr val="dk1"/>
              </a:buClr>
              <a:buSzPts val="1400"/>
              <a:buFont typeface="Times New Roman"/>
              <a:buNone/>
              <a:defRPr b="1"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0"/>
              </a:spcBef>
              <a:spcAft>
                <a:spcPts val="0"/>
              </a:spcAft>
              <a:buClr>
                <a:schemeClr val="dk1"/>
              </a:buClr>
              <a:buSzPts val="1280"/>
              <a:buFont typeface="Arial"/>
              <a:buNone/>
              <a:defRPr b="1"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0"/>
              </a:spcBef>
              <a:spcAft>
                <a:spcPts val="0"/>
              </a:spcAft>
              <a:buClr>
                <a:schemeClr val="dk1"/>
              </a:buClr>
              <a:buSzPts val="2000"/>
              <a:buFont typeface="Times New Roman"/>
              <a:buNone/>
              <a:defRPr b="1"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Clr>
                <a:schemeClr val="dk1"/>
              </a:buClr>
              <a:buSzPts val="2000"/>
              <a:buFont typeface="Times New Roman"/>
              <a:buNone/>
              <a:defRPr b="1"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0"/>
              </a:spcBef>
              <a:spcAft>
                <a:spcPts val="0"/>
              </a:spcAft>
              <a:buClr>
                <a:schemeClr val="dk1"/>
              </a:buClr>
              <a:buSzPts val="2000"/>
              <a:buFont typeface="Times New Roman"/>
              <a:buNone/>
              <a:defRPr b="1"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0"/>
              </a:spcBef>
              <a:spcAft>
                <a:spcPts val="0"/>
              </a:spcAft>
              <a:buClr>
                <a:schemeClr val="dk1"/>
              </a:buClr>
              <a:buSzPts val="2000"/>
              <a:buFont typeface="Times New Roman"/>
              <a:buNone/>
              <a:defRPr b="1"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0"/>
              </a:spcBef>
              <a:spcAft>
                <a:spcPts val="0"/>
              </a:spcAft>
              <a:buClr>
                <a:schemeClr val="dk1"/>
              </a:buClr>
              <a:buSzPts val="2000"/>
              <a:buFont typeface="Times New Roman"/>
              <a:buNone/>
              <a:defRPr b="1"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38" name="Google Shape;38;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0"/>
              </a:spcBef>
              <a:spcAft>
                <a:spcPts val="0"/>
              </a:spcAft>
              <a:buClr>
                <a:schemeClr val="dk1"/>
              </a:buClr>
              <a:buSzPts val="1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Clr>
                <a:schemeClr val="dk1"/>
              </a:buClr>
              <a:buSzPts val="2200"/>
              <a:buFont typeface="Noto Sans Symbols"/>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Clr>
                <a:schemeClr val="dk1"/>
              </a:buClr>
              <a:buSzPts val="14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0"/>
              </a:spcBef>
              <a:spcAft>
                <a:spcPts val="0"/>
              </a:spcAft>
              <a:buClr>
                <a:schemeClr val="dk1"/>
              </a:buClr>
              <a:buSzPts val="1280"/>
              <a:buFont typeface="Arial"/>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9" name="Google Shape;39;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0"/>
              </a:spcBef>
              <a:spcAft>
                <a:spcPts val="0"/>
              </a:spcAft>
              <a:buClr>
                <a:schemeClr val="dk1"/>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SzPts val="1400"/>
              <a:buNone/>
              <a:defRPr b="1" i="0" sz="1800" u="none" cap="none" strike="noStrike">
                <a:solidFill>
                  <a:schemeClr val="dk1"/>
                </a:solidFill>
                <a:latin typeface="Times New Roman"/>
                <a:ea typeface="Times New Roman"/>
                <a:cs typeface="Times New Roman"/>
                <a:sym typeface="Times New Roman"/>
              </a:defRPr>
            </a:lvl3pPr>
            <a:lvl4pPr indent="-293624" lvl="3" marL="1828800" marR="0" rtl="0" algn="l">
              <a:spcBef>
                <a:spcPts val="0"/>
              </a:spcBef>
              <a:spcAft>
                <a:spcPts val="0"/>
              </a:spcAft>
              <a:buClr>
                <a:schemeClr val="dk1"/>
              </a:buClr>
              <a:buSzPts val="1024"/>
              <a:buFont typeface="Arial"/>
              <a:buChar char="●"/>
              <a:defRPr b="1"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0"/>
              </a:spcBef>
              <a:spcAft>
                <a:spcPts val="0"/>
              </a:spcAft>
              <a:buClr>
                <a:schemeClr val="dk1"/>
              </a:buClr>
              <a:buSzPts val="1600"/>
              <a:buFont typeface="Times New Roman"/>
              <a:buChar char="–"/>
              <a:defRPr b="1"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0"/>
              </a:spcBef>
              <a:spcAft>
                <a:spcPts val="0"/>
              </a:spcAft>
              <a:buClr>
                <a:schemeClr val="dk1"/>
              </a:buClr>
              <a:buSzPts val="1600"/>
              <a:buFont typeface="Times New Roman"/>
              <a:buChar char="–"/>
              <a:defRPr b="1"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0"/>
              </a:spcBef>
              <a:spcAft>
                <a:spcPts val="0"/>
              </a:spcAft>
              <a:buClr>
                <a:schemeClr val="dk1"/>
              </a:buClr>
              <a:buSzPts val="1600"/>
              <a:buFont typeface="Times New Roman"/>
              <a:buChar char="–"/>
              <a:defRPr b="1"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0"/>
              </a:spcBef>
              <a:spcAft>
                <a:spcPts val="0"/>
              </a:spcAft>
              <a:buClr>
                <a:schemeClr val="dk1"/>
              </a:buClr>
              <a:buSzPts val="1600"/>
              <a:buFont typeface="Times New Roman"/>
              <a:buChar char="–"/>
              <a:defRPr b="1"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0"/>
              </a:spcBef>
              <a:spcAft>
                <a:spcPts val="0"/>
              </a:spcAft>
              <a:buClr>
                <a:schemeClr val="dk1"/>
              </a:buClr>
              <a:buSzPts val="1600"/>
              <a:buFont typeface="Times New Roman"/>
              <a:buChar char="–"/>
              <a:defRPr b="1" i="0" sz="1600" u="none" cap="none" strike="noStrike">
                <a:solidFill>
                  <a:schemeClr val="dk1"/>
                </a:solidFill>
                <a:latin typeface="Times New Roman"/>
                <a:ea typeface="Times New Roman"/>
                <a:cs typeface="Times New Roman"/>
                <a:sym typeface="Times New Roman"/>
              </a:defRPr>
            </a:lvl9pPr>
          </a:lstStyle>
          <a:p/>
        </p:txBody>
      </p:sp>
      <p:sp>
        <p:nvSpPr>
          <p:cNvPr id="40" name="Google Shape;40;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0"/>
              </a:spcBef>
              <a:spcAft>
                <a:spcPts val="0"/>
              </a:spcAft>
              <a:buClr>
                <a:schemeClr val="dk1"/>
              </a:buClr>
              <a:buSzPts val="1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Clr>
                <a:schemeClr val="dk1"/>
              </a:buClr>
              <a:buSzPts val="2200"/>
              <a:buFont typeface="Noto Sans Symbols"/>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Clr>
                <a:schemeClr val="dk1"/>
              </a:buClr>
              <a:buSzPts val="14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0"/>
              </a:spcBef>
              <a:spcAft>
                <a:spcPts val="0"/>
              </a:spcAft>
              <a:buClr>
                <a:schemeClr val="dk1"/>
              </a:buClr>
              <a:buSzPts val="1280"/>
              <a:buFont typeface="Arial"/>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41" name="Google Shape;41;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0"/>
              </a:spcBef>
              <a:spcAft>
                <a:spcPts val="0"/>
              </a:spcAft>
              <a:buClr>
                <a:schemeClr val="dk1"/>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SzPts val="1400"/>
              <a:buNone/>
              <a:defRPr b="1" i="0" sz="1800" u="none" cap="none" strike="noStrike">
                <a:solidFill>
                  <a:schemeClr val="dk1"/>
                </a:solidFill>
                <a:latin typeface="Times New Roman"/>
                <a:ea typeface="Times New Roman"/>
                <a:cs typeface="Times New Roman"/>
                <a:sym typeface="Times New Roman"/>
              </a:defRPr>
            </a:lvl3pPr>
            <a:lvl4pPr indent="-293624" lvl="3" marL="1828800" marR="0" rtl="0" algn="l">
              <a:spcBef>
                <a:spcPts val="0"/>
              </a:spcBef>
              <a:spcAft>
                <a:spcPts val="0"/>
              </a:spcAft>
              <a:buClr>
                <a:schemeClr val="dk1"/>
              </a:buClr>
              <a:buSzPts val="1024"/>
              <a:buFont typeface="Arial"/>
              <a:buChar char="●"/>
              <a:defRPr b="1"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0"/>
              </a:spcBef>
              <a:spcAft>
                <a:spcPts val="0"/>
              </a:spcAft>
              <a:buClr>
                <a:schemeClr val="dk1"/>
              </a:buClr>
              <a:buSzPts val="1600"/>
              <a:buFont typeface="Times New Roman"/>
              <a:buChar char="–"/>
              <a:defRPr b="1"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0"/>
              </a:spcBef>
              <a:spcAft>
                <a:spcPts val="0"/>
              </a:spcAft>
              <a:buClr>
                <a:schemeClr val="dk1"/>
              </a:buClr>
              <a:buSzPts val="1600"/>
              <a:buFont typeface="Times New Roman"/>
              <a:buChar char="–"/>
              <a:defRPr b="1"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0"/>
              </a:spcBef>
              <a:spcAft>
                <a:spcPts val="0"/>
              </a:spcAft>
              <a:buClr>
                <a:schemeClr val="dk1"/>
              </a:buClr>
              <a:buSzPts val="1600"/>
              <a:buFont typeface="Times New Roman"/>
              <a:buChar char="–"/>
              <a:defRPr b="1"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0"/>
              </a:spcBef>
              <a:spcAft>
                <a:spcPts val="0"/>
              </a:spcAft>
              <a:buClr>
                <a:schemeClr val="dk1"/>
              </a:buClr>
              <a:buSzPts val="1600"/>
              <a:buFont typeface="Times New Roman"/>
              <a:buChar char="–"/>
              <a:defRPr b="1"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0"/>
              </a:spcBef>
              <a:spcAft>
                <a:spcPts val="0"/>
              </a:spcAft>
              <a:buClr>
                <a:schemeClr val="dk1"/>
              </a:buClr>
              <a:buSzPts val="1600"/>
              <a:buFont typeface="Times New Roman"/>
              <a:buChar char="–"/>
              <a:defRPr b="1"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52400" y="222250"/>
            <a:ext cx="8674100" cy="6273800"/>
          </a:xfrm>
          <a:prstGeom prst="roundRect">
            <a:avLst>
              <a:gd fmla="val 1060" name="adj"/>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 name="Google Shape;7;p1"/>
          <p:cNvSpPr txBox="1"/>
          <p:nvPr>
            <p:ph type="title"/>
          </p:nvPr>
        </p:nvSpPr>
        <p:spPr>
          <a:xfrm>
            <a:off x="609600" y="228600"/>
            <a:ext cx="8001000" cy="10668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indent="0" lvl="5" marL="4572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indent="0" lvl="6" marL="9144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indent="0" lvl="7" marL="13716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indent="0" lvl="8" marL="1828800" marR="0" rtl="0" algn="l">
              <a:lnSpc>
                <a:spcPct val="9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cxnSp>
        <p:nvCxnSpPr>
          <p:cNvPr id="8" name="Google Shape;8;p1"/>
          <p:cNvCxnSpPr/>
          <p:nvPr/>
        </p:nvCxnSpPr>
        <p:spPr>
          <a:xfrm>
            <a:off x="26987" y="1295400"/>
            <a:ext cx="8126412" cy="0"/>
          </a:xfrm>
          <a:prstGeom prst="straightConnector1">
            <a:avLst/>
          </a:prstGeom>
          <a:noFill/>
          <a:ln cap="flat" cmpd="sng" w="50800">
            <a:solidFill>
              <a:srgbClr val="FF3300"/>
            </a:solidFill>
            <a:prstDash val="solid"/>
            <a:miter lim="8000"/>
            <a:headEnd len="sm" w="sm" type="none"/>
            <a:tailEnd len="sm" w="sm" type="none"/>
          </a:ln>
        </p:spPr>
      </p:cxnSp>
      <p:sp>
        <p:nvSpPr>
          <p:cNvPr id="9" name="Google Shape;9;p1"/>
          <p:cNvSpPr txBox="1"/>
          <p:nvPr>
            <p:ph idx="1" type="body"/>
          </p:nvPr>
        </p:nvSpPr>
        <p:spPr>
          <a:xfrm>
            <a:off x="381000" y="1447800"/>
            <a:ext cx="8153400" cy="4800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1pPr>
            <a:lvl2pPr indent="-368300" lvl="1" marL="914400" marR="0" rtl="0" algn="l">
              <a:spcBef>
                <a:spcPts val="0"/>
              </a:spcBef>
              <a:spcAft>
                <a:spcPts val="0"/>
              </a:spcAft>
              <a:buClr>
                <a:schemeClr val="dk1"/>
              </a:buClr>
              <a:buSzPts val="2200"/>
              <a:buFont typeface="Noto Sans Symbols"/>
              <a:buChar char="➢"/>
              <a:defRPr b="1" i="0" sz="2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SzPts val="1400"/>
              <a:buNone/>
              <a:defRPr b="1" i="0" sz="2200" u="none" cap="none" strike="noStrike">
                <a:solidFill>
                  <a:schemeClr val="dk1"/>
                </a:solidFill>
                <a:latin typeface="Times New Roman"/>
                <a:ea typeface="Times New Roman"/>
                <a:cs typeface="Times New Roman"/>
                <a:sym typeface="Times New Roman"/>
              </a:defRPr>
            </a:lvl3pPr>
            <a:lvl4pPr indent="-309880" lvl="3" marL="1828800" marR="0" rtl="0" algn="l">
              <a:spcBef>
                <a:spcPts val="0"/>
              </a:spcBef>
              <a:spcAft>
                <a:spcPts val="0"/>
              </a:spcAft>
              <a:buClr>
                <a:schemeClr val="dk1"/>
              </a:buClr>
              <a:buSzPts val="1280"/>
              <a:buFont typeface="Arial"/>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0"/>
              </a:spcBef>
              <a:spcAft>
                <a:spcPts val="0"/>
              </a:spcAft>
              <a:buClr>
                <a:schemeClr val="dk1"/>
              </a:buClr>
              <a:buSzPts val="2000"/>
              <a:buFont typeface="Times New Roman"/>
              <a:buChar char="–"/>
              <a:defRPr b="1" i="0" sz="20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nvSpPr>
        <p:spPr>
          <a:xfrm>
            <a:off x="533400" y="6419850"/>
            <a:ext cx="1646237" cy="33337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Font typeface="Times New Roman"/>
              <a:buNone/>
            </a:pPr>
            <a:r>
              <a:rPr b="0" i="1" lang="en-US" sz="1600" u="none">
                <a:solidFill>
                  <a:schemeClr val="dk1"/>
                </a:solidFill>
                <a:latin typeface="Times New Roman"/>
                <a:ea typeface="Times New Roman"/>
                <a:cs typeface="Times New Roman"/>
                <a:sym typeface="Times New Roman"/>
              </a:rPr>
              <a:t>Alistair Cockburn</a:t>
            </a:r>
            <a:endParaRPr/>
          </a:p>
        </p:txBody>
      </p:sp>
      <p:sp>
        <p:nvSpPr>
          <p:cNvPr id="11" name="Google Shape;11;p1"/>
          <p:cNvSpPr txBox="1"/>
          <p:nvPr/>
        </p:nvSpPr>
        <p:spPr>
          <a:xfrm>
            <a:off x="2667000" y="6419850"/>
            <a:ext cx="3470275" cy="33337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Humans and Technology, Inc., 1998-9</a:t>
            </a:r>
            <a:endParaRPr/>
          </a:p>
        </p:txBody>
      </p:sp>
      <p:sp>
        <p:nvSpPr>
          <p:cNvPr id="12" name="Google Shape;12;p1"/>
          <p:cNvSpPr txBox="1"/>
          <p:nvPr/>
        </p:nvSpPr>
        <p:spPr>
          <a:xfrm>
            <a:off x="7239000" y="6389687"/>
            <a:ext cx="1074737" cy="3937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Font typeface="Times New Roman"/>
              <a:buNone/>
            </a:pPr>
            <a:r>
              <a:rPr b="1" i="0" lang="en-US" sz="2000" u="none">
                <a:solidFill>
                  <a:schemeClr val="dk1"/>
                </a:solidFill>
                <a:latin typeface="Times New Roman"/>
                <a:ea typeface="Times New Roman"/>
                <a:cs typeface="Times New Roman"/>
                <a:sym typeface="Times New Roman"/>
              </a:rPr>
              <a:t>Slide </a:t>
            </a:r>
            <a:fld id="{00000000-1234-1234-1234-123412341234}" type="slidenum">
              <a:rPr b="1" i="0" lang="en-US" sz="2000" u="none">
                <a:solidFill>
                  <a:schemeClr val="dk1"/>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maxwideman.com/papers/comparing/intro.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3"/>
          <p:cNvSpPr txBox="1"/>
          <p:nvPr/>
        </p:nvSpPr>
        <p:spPr>
          <a:xfrm>
            <a:off x="2489200" y="1874837"/>
            <a:ext cx="3771900" cy="2120900"/>
          </a:xfrm>
          <a:prstGeom prst="rect">
            <a:avLst/>
          </a:prstGeom>
          <a:noFill/>
          <a:ln>
            <a:noFill/>
          </a:ln>
        </p:spPr>
        <p:txBody>
          <a:bodyPr anchorCtr="0" anchor="t" bIns="92075" lIns="184150" spcFirstLastPara="1" rIns="184150" wrap="square" tIns="92075">
            <a:noAutofit/>
          </a:bodyPr>
          <a:lstStyle/>
          <a:p>
            <a:pPr indent="0" lvl="0" marL="0" marR="0" rtl="0" algn="ctr">
              <a:lnSpc>
                <a:spcPct val="90000"/>
              </a:lnSpc>
              <a:spcBef>
                <a:spcPts val="0"/>
              </a:spcBef>
              <a:spcAft>
                <a:spcPts val="0"/>
              </a:spcAft>
              <a:buClr>
                <a:schemeClr val="accent2"/>
              </a:buClr>
              <a:buFont typeface="Times New Roman"/>
              <a:buNone/>
            </a:pPr>
            <a:r>
              <a:rPr b="1" i="0" lang="en-US" sz="2800" u="none">
                <a:solidFill>
                  <a:schemeClr val="accent2"/>
                </a:solidFill>
                <a:latin typeface="Times New Roman"/>
                <a:ea typeface="Times New Roman"/>
                <a:cs typeface="Times New Roman"/>
                <a:sym typeface="Times New Roman"/>
              </a:rPr>
              <a:t>Alistair Cockburn</a:t>
            </a:r>
            <a:endParaRPr/>
          </a:p>
          <a:p>
            <a:pPr indent="0" lvl="0" marL="0" marR="0" rtl="0" algn="ctr">
              <a:lnSpc>
                <a:spcPct val="90000"/>
              </a:lnSpc>
              <a:spcBef>
                <a:spcPts val="1080"/>
              </a:spcBef>
              <a:spcAft>
                <a:spcPts val="0"/>
              </a:spcAft>
              <a:buClr>
                <a:schemeClr val="accent2"/>
              </a:buClr>
              <a:buFont typeface="Times New Roman"/>
              <a:buNone/>
            </a:pPr>
            <a:br>
              <a:rPr b="1" i="0" lang="en-US" sz="1000" u="none">
                <a:solidFill>
                  <a:schemeClr val="accent2"/>
                </a:solidFill>
                <a:latin typeface="Times New Roman"/>
                <a:ea typeface="Times New Roman"/>
                <a:cs typeface="Times New Roman"/>
                <a:sym typeface="Times New Roman"/>
              </a:rPr>
            </a:br>
            <a:r>
              <a:rPr b="1" i="0" lang="en-US" sz="2400" u="none">
                <a:solidFill>
                  <a:schemeClr val="accent2"/>
                </a:solidFill>
                <a:latin typeface="Times New Roman"/>
                <a:ea typeface="Times New Roman"/>
                <a:cs typeface="Times New Roman"/>
                <a:sym typeface="Times New Roman"/>
              </a:rPr>
              <a:t>Humans and Technology</a:t>
            </a:r>
            <a:br>
              <a:rPr b="1" i="0" lang="en-US" sz="3600" u="none">
                <a:solidFill>
                  <a:schemeClr val="accent2"/>
                </a:solidFill>
                <a:latin typeface="Times New Roman"/>
                <a:ea typeface="Times New Roman"/>
                <a:cs typeface="Times New Roman"/>
                <a:sym typeface="Times New Roman"/>
              </a:rPr>
            </a:br>
            <a:r>
              <a:rPr b="1" i="1" lang="en-US" sz="2000" u="none">
                <a:solidFill>
                  <a:schemeClr val="accent2"/>
                </a:solidFill>
                <a:latin typeface="Times New Roman"/>
                <a:ea typeface="Times New Roman"/>
                <a:cs typeface="Times New Roman"/>
                <a:sym typeface="Times New Roman"/>
              </a:rPr>
              <a:t> Salt Lake City, UT </a:t>
            </a:r>
            <a:br>
              <a:rPr b="1" i="1" lang="en-US" sz="3200" u="none">
                <a:solidFill>
                  <a:schemeClr val="accent2"/>
                </a:solidFill>
                <a:latin typeface="Times New Roman"/>
                <a:ea typeface="Times New Roman"/>
                <a:cs typeface="Times New Roman"/>
                <a:sym typeface="Times New Roman"/>
              </a:rPr>
            </a:br>
            <a:r>
              <a:rPr b="1" i="0" lang="en-US" sz="2400" u="none">
                <a:solidFill>
                  <a:schemeClr val="accent2"/>
                </a:solidFill>
                <a:latin typeface="Times New Roman"/>
                <a:ea typeface="Times New Roman"/>
                <a:cs typeface="Times New Roman"/>
                <a:sym typeface="Times New Roman"/>
              </a:rPr>
              <a:t>arc@acm.org</a:t>
            </a:r>
            <a:endParaRPr/>
          </a:p>
          <a:p>
            <a:pPr indent="0" lvl="0" marL="0" marR="0" rtl="0" algn="ctr">
              <a:lnSpc>
                <a:spcPct val="90000"/>
              </a:lnSpc>
              <a:spcBef>
                <a:spcPts val="720"/>
              </a:spcBef>
              <a:spcAft>
                <a:spcPts val="0"/>
              </a:spcAft>
              <a:buClr>
                <a:schemeClr val="accent2"/>
              </a:buClr>
              <a:buFont typeface="Times New Roman"/>
              <a:buNone/>
            </a:pPr>
            <a:r>
              <a:rPr b="1" i="0" lang="en-US" sz="2400" u="none">
                <a:solidFill>
                  <a:schemeClr val="accent2"/>
                </a:solidFill>
                <a:latin typeface="Times New Roman"/>
                <a:ea typeface="Times New Roman"/>
                <a:cs typeface="Times New Roman"/>
                <a:sym typeface="Times New Roman"/>
              </a:rPr>
              <a:t>http://alistair.cockburn.us</a:t>
            </a:r>
            <a:endParaRPr/>
          </a:p>
        </p:txBody>
      </p:sp>
      <p:sp>
        <p:nvSpPr>
          <p:cNvPr id="54" name="Google Shape;54;p13"/>
          <p:cNvSpPr txBox="1"/>
          <p:nvPr/>
        </p:nvSpPr>
        <p:spPr>
          <a:xfrm>
            <a:off x="5029200" y="3162300"/>
            <a:ext cx="2895600" cy="22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5" name="Google Shape;55;p13"/>
          <p:cNvSpPr txBox="1"/>
          <p:nvPr>
            <p:ph type="title"/>
          </p:nvPr>
        </p:nvSpPr>
        <p:spPr>
          <a:xfrm>
            <a:off x="457200" y="838200"/>
            <a:ext cx="8001000" cy="1066800"/>
          </a:xfrm>
          <a:prstGeom prst="rect">
            <a:avLst/>
          </a:prstGeom>
          <a:noFill/>
          <a:ln>
            <a:noFill/>
          </a:ln>
        </p:spPr>
        <p:txBody>
          <a:bodyPr anchorCtr="0" anchor="b" bIns="44450" lIns="90475" spcFirstLastPara="1" rIns="90475" wrap="square" tIns="44450">
            <a:noAutofit/>
          </a:bodyPr>
          <a:lstStyle/>
          <a:p>
            <a:pPr indent="0" lvl="0" marL="0" marR="0" rtl="0" algn="ctr">
              <a:lnSpc>
                <a:spcPct val="90000"/>
              </a:lnSpc>
              <a:spcBef>
                <a:spcPts val="0"/>
              </a:spcBef>
              <a:spcAft>
                <a:spcPts val="0"/>
              </a:spcAft>
              <a:buClr>
                <a:schemeClr val="dk1"/>
              </a:buClr>
              <a:buFont typeface="Times New Roman"/>
              <a:buNone/>
            </a:pPr>
            <a:r>
              <a:rPr b="1" i="0" lang="en-US" sz="4400" u="none" cap="none" strike="noStrike">
                <a:solidFill>
                  <a:schemeClr val="dk1"/>
                </a:solidFill>
                <a:latin typeface="Times New Roman"/>
                <a:ea typeface="Times New Roman"/>
                <a:cs typeface="Times New Roman"/>
                <a:sym typeface="Times New Roman"/>
              </a:rPr>
              <a:t>What is </a:t>
            </a:r>
            <a:r>
              <a:rPr b="1" i="1" lang="en-US" sz="4400" u="none" cap="none" strike="noStrike">
                <a:solidFill>
                  <a:schemeClr val="dk1"/>
                </a:solidFill>
                <a:latin typeface="Times New Roman"/>
                <a:ea typeface="Times New Roman"/>
                <a:cs typeface="Times New Roman"/>
                <a:sym typeface="Times New Roman"/>
              </a:rPr>
              <a:t>Crystal</a:t>
            </a:r>
            <a:r>
              <a:rPr b="1" i="0" lang="en-US" sz="44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Methodology is organization-personal:</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how you produce and deliver systems</a:t>
            </a:r>
            <a:endParaRPr/>
          </a:p>
        </p:txBody>
      </p:sp>
      <p:sp>
        <p:nvSpPr>
          <p:cNvPr id="358" name="Google Shape;358;p22"/>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1" lang="en-US" sz="2000" u="none" cap="none" strike="noStrike">
                <a:solidFill>
                  <a:schemeClr val="dk1"/>
                </a:solidFill>
                <a:latin typeface="Times New Roman"/>
                <a:ea typeface="Times New Roman"/>
                <a:cs typeface="Times New Roman"/>
                <a:sym typeface="Times New Roman"/>
              </a:rPr>
              <a:t>"Methodology is a social construction" - Ralph Hodgson</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Methodology is how you manage to ship systems </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Who you advertise for</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How tightly requirements are gathered</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Design standards, shortcuts, deliverables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Team size and makeup</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Languages, standards, scheduling strategy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Designing one is NOT like designing software!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Highly variable components (people!)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Very long cycle / debug times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Culture and project dependent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Standard novice errors based on the above.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3"/>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Standard methodologist errors: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One size, intolerant, embellished, heavy, wrong.</a:t>
            </a:r>
            <a:endParaRPr/>
          </a:p>
        </p:txBody>
      </p:sp>
      <p:sp>
        <p:nvSpPr>
          <p:cNvPr id="364" name="Google Shape;364;p23"/>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e1. One size methodology (projects vary)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e2. Intolerant methodology (people vary)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e3. Embellished ('did do' or 'should have done'?)</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e4. Heavy (more writing /= more safety)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e5. Untried (lots of errors)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e6. Tried once (limited applicability)</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 3-6 also apply to expert methodologists!)</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"Embellishment is the pitfall of the methodologist"</a:t>
            </a:r>
            <a:endParaRPr/>
          </a:p>
          <a:p>
            <a:pPr indent="-342900" lvl="0" marL="342900" marR="0" rtl="0" algn="l">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Who can use a defined methodology?</a:t>
            </a:r>
            <a:br>
              <a:rPr b="1" i="0" lang="en-US" sz="2800" u="none" cap="none" strike="noStrike">
                <a:solidFill>
                  <a:schemeClr val="dk2"/>
                </a:solidFill>
                <a:latin typeface="Times New Roman"/>
                <a:ea typeface="Times New Roman"/>
                <a:cs typeface="Times New Roman"/>
                <a:sym typeface="Times New Roman"/>
              </a:rPr>
            </a:br>
            <a:endParaRPr/>
          </a:p>
        </p:txBody>
      </p:sp>
      <p:sp>
        <p:nvSpPr>
          <p:cNvPr id="370" name="Google Shape;370;p24"/>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Any group of people</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Only experts</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 team with a minimum number of experts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(How many experts?)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(What ratio to novices?)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What is </a:t>
            </a:r>
            <a:r>
              <a:rPr b="1" i="1" lang="en-US" sz="2800" u="none" cap="none" strike="noStrike">
                <a:solidFill>
                  <a:schemeClr val="dk2"/>
                </a:solidFill>
                <a:latin typeface="Times New Roman"/>
                <a:ea typeface="Times New Roman"/>
                <a:cs typeface="Times New Roman"/>
                <a:sym typeface="Times New Roman"/>
              </a:rPr>
              <a:t>expertise?</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		(the Shu-Ha-Ri progression)</a:t>
            </a:r>
            <a:endParaRPr/>
          </a:p>
        </p:txBody>
      </p:sp>
      <p:sp>
        <p:nvSpPr>
          <p:cNvPr id="376" name="Google Shape;376;p25"/>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Level 1</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Learning </a:t>
            </a:r>
            <a:r>
              <a:rPr b="1" i="0" lang="en-US" sz="2200" u="none" cap="none" strike="noStrike">
                <a:solidFill>
                  <a:schemeClr val="dk1"/>
                </a:solidFill>
                <a:latin typeface="Arial"/>
                <a:ea typeface="Arial"/>
                <a:cs typeface="Arial"/>
                <a:sym typeface="Arial"/>
              </a:rPr>
              <a:t>“</a:t>
            </a:r>
            <a:r>
              <a:rPr b="1" i="0" lang="en-US" sz="2200" u="none" cap="none" strike="noStrike">
                <a:solidFill>
                  <a:schemeClr val="dk1"/>
                </a:solidFill>
                <a:latin typeface="Times New Roman"/>
                <a:ea typeface="Times New Roman"/>
                <a:cs typeface="Times New Roman"/>
                <a:sym typeface="Times New Roman"/>
              </a:rPr>
              <a:t>a technique that works</a:t>
            </a:r>
            <a:r>
              <a:rPr b="1" i="0" lang="en-US" sz="2200" u="none" cap="none" strike="noStrike">
                <a:solidFill>
                  <a:schemeClr val="dk1"/>
                </a:solidFill>
                <a:latin typeface="Arial"/>
                <a:ea typeface="Arial"/>
                <a:cs typeface="Arial"/>
                <a:sym typeface="Arial"/>
              </a:rPr>
              <a: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Success is following the technique (and getting a success)</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Level 2</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Learning limits of the technique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Success is shifting from one technique to another</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Level 3</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Fluid mastery - shifting techniques by moment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Unable to describe the techniques involved </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The 3 levels apply to all techniques, including software design, management, &amp; methodology adjustment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6"/>
          <p:cNvSpPr txBox="1"/>
          <p:nvPr>
            <p:ph type="title"/>
          </p:nvPr>
        </p:nvSpPr>
        <p:spPr>
          <a:xfrm>
            <a:off x="1905000" y="3221037"/>
            <a:ext cx="5105400" cy="741362"/>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Font typeface="Times New Roman"/>
              <a:buNone/>
            </a:pPr>
            <a:r>
              <a:rPr b="1" i="0" lang="en-US" sz="4400" u="none" cap="none" strike="noStrike">
                <a:solidFill>
                  <a:schemeClr val="dk1"/>
                </a:solidFill>
                <a:latin typeface="Times New Roman"/>
                <a:ea typeface="Times New Roman"/>
                <a:cs typeface="Times New Roman"/>
                <a:sym typeface="Times New Roman"/>
              </a:rPr>
              <a:t>End of </a:t>
            </a:r>
            <a:br>
              <a:rPr b="1" i="0" lang="en-US" sz="4400" u="none" cap="none" strike="noStrike">
                <a:solidFill>
                  <a:schemeClr val="dk1"/>
                </a:solidFill>
                <a:latin typeface="Times New Roman"/>
                <a:ea typeface="Times New Roman"/>
                <a:cs typeface="Times New Roman"/>
                <a:sym typeface="Times New Roman"/>
              </a:rPr>
            </a:br>
            <a:r>
              <a:rPr b="1" i="0" lang="en-US" sz="4400" u="none" cap="none" strike="noStrike">
                <a:solidFill>
                  <a:schemeClr val="dk1"/>
                </a:solidFill>
                <a:latin typeface="Times New Roman"/>
                <a:ea typeface="Times New Roman"/>
                <a:cs typeface="Times New Roman"/>
                <a:sym typeface="Times New Roman"/>
              </a:rPr>
              <a:t>Supershort</a:t>
            </a:r>
            <a:br>
              <a:rPr b="1" i="0" lang="en-US" sz="4400" u="none" cap="none" strike="noStrike">
                <a:solidFill>
                  <a:schemeClr val="dk1"/>
                </a:solidFill>
                <a:latin typeface="Times New Roman"/>
                <a:ea typeface="Times New Roman"/>
                <a:cs typeface="Times New Roman"/>
                <a:sym typeface="Times New Roman"/>
              </a:rPr>
            </a:br>
            <a:r>
              <a:rPr b="1" i="0" lang="en-US" sz="4400" u="none" cap="none" strike="noStrike">
                <a:solidFill>
                  <a:schemeClr val="dk1"/>
                </a:solidFill>
                <a:latin typeface="Times New Roman"/>
                <a:ea typeface="Times New Roman"/>
                <a:cs typeface="Times New Roman"/>
                <a:sym typeface="Times New Roman"/>
              </a:rPr>
              <a:t>Methodology Tutorial</a:t>
            </a:r>
            <a:endParaRPr/>
          </a:p>
        </p:txBody>
      </p:sp>
      <p:sp>
        <p:nvSpPr>
          <p:cNvPr id="382" name="Google Shape;382;p26"/>
          <p:cNvSpPr txBox="1"/>
          <p:nvPr/>
        </p:nvSpPr>
        <p:spPr>
          <a:xfrm>
            <a:off x="5029200" y="3162300"/>
            <a:ext cx="2895600" cy="22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383" name="Google Shape;383;p26"/>
          <p:cNvGrpSpPr/>
          <p:nvPr/>
        </p:nvGrpSpPr>
        <p:grpSpPr>
          <a:xfrm>
            <a:off x="5486400" y="4191000"/>
            <a:ext cx="2971800" cy="2133600"/>
            <a:chOff x="381000" y="1752600"/>
            <a:chExt cx="2971800" cy="2133600"/>
          </a:xfrm>
        </p:grpSpPr>
        <p:sp>
          <p:nvSpPr>
            <p:cNvPr id="384" name="Google Shape;384;p26"/>
            <p:cNvSpPr/>
            <p:nvPr/>
          </p:nvSpPr>
          <p:spPr>
            <a:xfrm>
              <a:off x="381000" y="1752600"/>
              <a:ext cx="2971800" cy="2133600"/>
            </a:xfrm>
            <a:prstGeom prst="ellipse">
              <a:avLst/>
            </a:prstGeom>
            <a:solidFill>
              <a:srgbClr val="FFFF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385" name="Google Shape;385;p26"/>
            <p:cNvSpPr txBox="1"/>
            <p:nvPr/>
          </p:nvSpPr>
          <p:spPr>
            <a:xfrm>
              <a:off x="1624012" y="2057400"/>
              <a:ext cx="635000"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386" name="Google Shape;386;p26"/>
            <p:cNvSpPr txBox="1"/>
            <p:nvPr/>
          </p:nvSpPr>
          <p:spPr>
            <a:xfrm>
              <a:off x="1624012" y="2779712"/>
              <a:ext cx="722312" cy="223837"/>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387" name="Google Shape;387;p26"/>
            <p:cNvSpPr txBox="1"/>
            <p:nvPr/>
          </p:nvSpPr>
          <p:spPr>
            <a:xfrm>
              <a:off x="1624012" y="3519487"/>
              <a:ext cx="679450"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388" name="Google Shape;388;p26"/>
            <p:cNvSpPr txBox="1"/>
            <p:nvPr/>
          </p:nvSpPr>
          <p:spPr>
            <a:xfrm>
              <a:off x="2538412" y="3519487"/>
              <a:ext cx="633412"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389" name="Google Shape;389;p26"/>
            <p:cNvSpPr txBox="1"/>
            <p:nvPr/>
          </p:nvSpPr>
          <p:spPr>
            <a:xfrm>
              <a:off x="2538412" y="2779712"/>
              <a:ext cx="400050" cy="223837"/>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390" name="Google Shape;390;p26"/>
            <p:cNvSpPr txBox="1"/>
            <p:nvPr/>
          </p:nvSpPr>
          <p:spPr>
            <a:xfrm>
              <a:off x="712787" y="3519487"/>
              <a:ext cx="631825"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391" name="Google Shape;391;p26"/>
            <p:cNvSpPr txBox="1"/>
            <p:nvPr/>
          </p:nvSpPr>
          <p:spPr>
            <a:xfrm>
              <a:off x="609600" y="2779712"/>
              <a:ext cx="735012" cy="223837"/>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392" name="Google Shape;392;p26"/>
            <p:cNvSpPr txBox="1"/>
            <p:nvPr/>
          </p:nvSpPr>
          <p:spPr>
            <a:xfrm>
              <a:off x="709612" y="2057400"/>
              <a:ext cx="633412"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393" name="Google Shape;393;p26"/>
            <p:cNvSpPr txBox="1"/>
            <p:nvPr/>
          </p:nvSpPr>
          <p:spPr>
            <a:xfrm>
              <a:off x="2435225" y="2057400"/>
              <a:ext cx="608012"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394" name="Google Shape;394;p26"/>
            <p:cNvSpPr txBox="1"/>
            <p:nvPr/>
          </p:nvSpPr>
          <p:spPr>
            <a:xfrm>
              <a:off x="1663700" y="2084387"/>
              <a:ext cx="509587"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Activities</a:t>
              </a:r>
              <a:endParaRPr/>
            </a:p>
          </p:txBody>
        </p:sp>
        <p:sp>
          <p:nvSpPr>
            <p:cNvPr id="395" name="Google Shape;395;p26"/>
            <p:cNvSpPr txBox="1"/>
            <p:nvPr/>
          </p:nvSpPr>
          <p:spPr>
            <a:xfrm>
              <a:off x="1628775" y="2808287"/>
              <a:ext cx="6191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Techniques</a:t>
              </a:r>
              <a:endParaRPr/>
            </a:p>
          </p:txBody>
        </p:sp>
        <p:sp>
          <p:nvSpPr>
            <p:cNvPr id="396" name="Google Shape;396;p26"/>
            <p:cNvSpPr txBox="1"/>
            <p:nvPr/>
          </p:nvSpPr>
          <p:spPr>
            <a:xfrm>
              <a:off x="1628775" y="3548062"/>
              <a:ext cx="2952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Tools</a:t>
              </a:r>
              <a:endParaRPr/>
            </a:p>
          </p:txBody>
        </p:sp>
        <p:sp>
          <p:nvSpPr>
            <p:cNvPr id="397" name="Google Shape;397;p26"/>
            <p:cNvSpPr txBox="1"/>
            <p:nvPr/>
          </p:nvSpPr>
          <p:spPr>
            <a:xfrm>
              <a:off x="2540000" y="3548062"/>
              <a:ext cx="293687"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Skills</a:t>
              </a:r>
              <a:endParaRPr/>
            </a:p>
          </p:txBody>
        </p:sp>
        <p:sp>
          <p:nvSpPr>
            <p:cNvPr id="398" name="Google Shape;398;p26"/>
            <p:cNvSpPr txBox="1"/>
            <p:nvPr/>
          </p:nvSpPr>
          <p:spPr>
            <a:xfrm>
              <a:off x="2540000" y="2808287"/>
              <a:ext cx="296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Roles</a:t>
              </a:r>
              <a:endParaRPr/>
            </a:p>
          </p:txBody>
        </p:sp>
        <p:sp>
          <p:nvSpPr>
            <p:cNvPr id="399" name="Google Shape;399;p26"/>
            <p:cNvSpPr txBox="1"/>
            <p:nvPr/>
          </p:nvSpPr>
          <p:spPr>
            <a:xfrm>
              <a:off x="715962" y="3548062"/>
              <a:ext cx="5556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Standards</a:t>
              </a:r>
              <a:endParaRPr/>
            </a:p>
          </p:txBody>
        </p:sp>
        <p:sp>
          <p:nvSpPr>
            <p:cNvPr id="400" name="Google Shape;400;p26"/>
            <p:cNvSpPr txBox="1"/>
            <p:nvPr/>
          </p:nvSpPr>
          <p:spPr>
            <a:xfrm>
              <a:off x="2576512" y="2084387"/>
              <a:ext cx="3603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Teams</a:t>
              </a:r>
              <a:endParaRPr/>
            </a:p>
          </p:txBody>
        </p:sp>
        <p:sp>
          <p:nvSpPr>
            <p:cNvPr id="401" name="Google Shape;401;p26"/>
            <p:cNvSpPr txBox="1"/>
            <p:nvPr/>
          </p:nvSpPr>
          <p:spPr>
            <a:xfrm>
              <a:off x="611187" y="2808287"/>
              <a:ext cx="51911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 Products</a:t>
              </a:r>
              <a:endParaRPr/>
            </a:p>
          </p:txBody>
        </p:sp>
        <p:cxnSp>
          <p:nvCxnSpPr>
            <p:cNvPr id="402" name="Google Shape;402;p26"/>
            <p:cNvCxnSpPr/>
            <p:nvPr/>
          </p:nvCxnSpPr>
          <p:spPr>
            <a:xfrm>
              <a:off x="1924050" y="2279650"/>
              <a:ext cx="1587" cy="522287"/>
            </a:xfrm>
            <a:prstGeom prst="straightConnector1">
              <a:avLst/>
            </a:prstGeom>
            <a:noFill/>
            <a:ln cap="flat" cmpd="sng" w="9525">
              <a:solidFill>
                <a:srgbClr val="000000"/>
              </a:solidFill>
              <a:prstDash val="solid"/>
              <a:miter lim="8000"/>
              <a:headEnd len="sm" w="sm" type="none"/>
              <a:tailEnd len="sm" w="sm" type="none"/>
            </a:ln>
          </p:spPr>
        </p:cxnSp>
        <p:cxnSp>
          <p:nvCxnSpPr>
            <p:cNvPr id="403" name="Google Shape;403;p26"/>
            <p:cNvCxnSpPr/>
            <p:nvPr/>
          </p:nvCxnSpPr>
          <p:spPr>
            <a:xfrm>
              <a:off x="2346325" y="2898775"/>
              <a:ext cx="182562" cy="1587"/>
            </a:xfrm>
            <a:prstGeom prst="straightConnector1">
              <a:avLst/>
            </a:prstGeom>
            <a:noFill/>
            <a:ln cap="flat" cmpd="sng" w="9525">
              <a:solidFill>
                <a:srgbClr val="000000"/>
              </a:solidFill>
              <a:prstDash val="solid"/>
              <a:miter lim="8000"/>
              <a:headEnd len="sm" w="sm" type="none"/>
              <a:tailEnd len="sm" w="sm" type="none"/>
            </a:ln>
          </p:spPr>
        </p:cxnSp>
        <p:cxnSp>
          <p:nvCxnSpPr>
            <p:cNvPr id="404" name="Google Shape;404;p26"/>
            <p:cNvCxnSpPr/>
            <p:nvPr/>
          </p:nvCxnSpPr>
          <p:spPr>
            <a:xfrm>
              <a:off x="2303462" y="3635375"/>
              <a:ext cx="214312" cy="1587"/>
            </a:xfrm>
            <a:prstGeom prst="straightConnector1">
              <a:avLst/>
            </a:prstGeom>
            <a:noFill/>
            <a:ln cap="flat" cmpd="sng" w="9525">
              <a:solidFill>
                <a:srgbClr val="000000"/>
              </a:solidFill>
              <a:prstDash val="solid"/>
              <a:miter lim="8000"/>
              <a:headEnd len="sm" w="sm" type="none"/>
              <a:tailEnd len="sm" w="sm" type="none"/>
            </a:ln>
          </p:spPr>
        </p:cxnSp>
        <p:cxnSp>
          <p:nvCxnSpPr>
            <p:cNvPr id="405" name="Google Shape;405;p26"/>
            <p:cNvCxnSpPr/>
            <p:nvPr/>
          </p:nvCxnSpPr>
          <p:spPr>
            <a:xfrm>
              <a:off x="2346325" y="2898775"/>
              <a:ext cx="176212" cy="730250"/>
            </a:xfrm>
            <a:prstGeom prst="straightConnector1">
              <a:avLst/>
            </a:prstGeom>
            <a:noFill/>
            <a:ln cap="flat" cmpd="sng" w="9525">
              <a:solidFill>
                <a:srgbClr val="000000"/>
              </a:solidFill>
              <a:prstDash val="solid"/>
              <a:miter lim="8000"/>
              <a:headEnd len="sm" w="sm" type="none"/>
              <a:tailEnd len="sm" w="sm" type="none"/>
            </a:ln>
          </p:spPr>
        </p:cxnSp>
        <p:grpSp>
          <p:nvGrpSpPr>
            <p:cNvPr id="406" name="Google Shape;406;p26"/>
            <p:cNvGrpSpPr/>
            <p:nvPr/>
          </p:nvGrpSpPr>
          <p:grpSpPr>
            <a:xfrm>
              <a:off x="1365250" y="2860675"/>
              <a:ext cx="261937" cy="769937"/>
              <a:chOff x="4132262" y="3465512"/>
              <a:chExt cx="261937" cy="769937"/>
            </a:xfrm>
          </p:grpSpPr>
          <p:cxnSp>
            <p:nvCxnSpPr>
              <p:cNvPr id="407" name="Google Shape;407;p26"/>
              <p:cNvCxnSpPr/>
              <p:nvPr/>
            </p:nvCxnSpPr>
            <p:spPr>
              <a:xfrm>
                <a:off x="4132262" y="3465512"/>
                <a:ext cx="261937" cy="1587"/>
              </a:xfrm>
              <a:prstGeom prst="straightConnector1">
                <a:avLst/>
              </a:prstGeom>
              <a:noFill/>
              <a:ln cap="flat" cmpd="sng" w="9525">
                <a:solidFill>
                  <a:srgbClr val="000000"/>
                </a:solidFill>
                <a:prstDash val="solid"/>
                <a:miter lim="8000"/>
                <a:headEnd len="sm" w="sm" type="none"/>
                <a:tailEnd len="sm" w="sm" type="none"/>
              </a:ln>
            </p:spPr>
          </p:cxnSp>
          <p:cxnSp>
            <p:nvCxnSpPr>
              <p:cNvPr id="408" name="Google Shape;408;p26"/>
              <p:cNvCxnSpPr/>
              <p:nvPr/>
            </p:nvCxnSpPr>
            <p:spPr>
              <a:xfrm>
                <a:off x="4132262" y="4233862"/>
                <a:ext cx="261937" cy="1587"/>
              </a:xfrm>
              <a:prstGeom prst="straightConnector1">
                <a:avLst/>
              </a:prstGeom>
              <a:noFill/>
              <a:ln cap="flat" cmpd="sng" w="9525">
                <a:solidFill>
                  <a:srgbClr val="000000"/>
                </a:solidFill>
                <a:prstDash val="solid"/>
                <a:miter lim="8000"/>
                <a:headEnd len="sm" w="sm" type="none"/>
                <a:tailEnd len="sm" w="sm" type="none"/>
              </a:ln>
            </p:spPr>
          </p:cxnSp>
          <p:cxnSp>
            <p:nvCxnSpPr>
              <p:cNvPr id="409" name="Google Shape;409;p26"/>
              <p:cNvCxnSpPr/>
              <p:nvPr/>
            </p:nvCxnSpPr>
            <p:spPr>
              <a:xfrm flipH="1" rot="10800000">
                <a:off x="4132262" y="3465512"/>
                <a:ext cx="257175" cy="768350"/>
              </a:xfrm>
              <a:prstGeom prst="straightConnector1">
                <a:avLst/>
              </a:prstGeom>
              <a:noFill/>
              <a:ln cap="flat" cmpd="sng" w="9525">
                <a:solidFill>
                  <a:srgbClr val="000000"/>
                </a:solidFill>
                <a:prstDash val="solid"/>
                <a:miter lim="8000"/>
                <a:headEnd len="sm" w="sm" type="none"/>
                <a:tailEnd len="sm" w="sm" type="none"/>
              </a:ln>
            </p:spPr>
          </p:cxnSp>
        </p:grpSp>
        <p:grpSp>
          <p:nvGrpSpPr>
            <p:cNvPr id="410" name="Google Shape;410;p26"/>
            <p:cNvGrpSpPr/>
            <p:nvPr/>
          </p:nvGrpSpPr>
          <p:grpSpPr>
            <a:xfrm>
              <a:off x="1011237" y="2979737"/>
              <a:ext cx="1789112" cy="542925"/>
              <a:chOff x="3778250" y="3584575"/>
              <a:chExt cx="1789112" cy="542925"/>
            </a:xfrm>
          </p:grpSpPr>
          <p:cxnSp>
            <p:nvCxnSpPr>
              <p:cNvPr id="411" name="Google Shape;411;p26"/>
              <p:cNvCxnSpPr/>
              <p:nvPr/>
            </p:nvCxnSpPr>
            <p:spPr>
              <a:xfrm>
                <a:off x="3778250" y="3584575"/>
                <a:ext cx="1587" cy="542925"/>
              </a:xfrm>
              <a:prstGeom prst="straightConnector1">
                <a:avLst/>
              </a:prstGeom>
              <a:noFill/>
              <a:ln cap="flat" cmpd="sng" w="9525">
                <a:solidFill>
                  <a:srgbClr val="000000"/>
                </a:solidFill>
                <a:prstDash val="solid"/>
                <a:miter lim="8000"/>
                <a:headEnd len="sm" w="sm" type="none"/>
                <a:tailEnd len="sm" w="sm" type="none"/>
              </a:ln>
            </p:spPr>
          </p:cxnSp>
          <p:cxnSp>
            <p:nvCxnSpPr>
              <p:cNvPr id="412" name="Google Shape;412;p26"/>
              <p:cNvCxnSpPr/>
              <p:nvPr/>
            </p:nvCxnSpPr>
            <p:spPr>
              <a:xfrm>
                <a:off x="5565775" y="3584575"/>
                <a:ext cx="1587" cy="542925"/>
              </a:xfrm>
              <a:prstGeom prst="straightConnector1">
                <a:avLst/>
              </a:prstGeom>
              <a:noFill/>
              <a:ln cap="flat" cmpd="sng" w="9525">
                <a:solidFill>
                  <a:srgbClr val="000000"/>
                </a:solidFill>
                <a:prstDash val="solid"/>
                <a:miter lim="8000"/>
                <a:headEnd len="sm" w="sm" type="none"/>
                <a:tailEnd len="sm" w="sm" type="none"/>
              </a:ln>
            </p:spPr>
          </p:cxnSp>
          <p:cxnSp>
            <p:nvCxnSpPr>
              <p:cNvPr id="413" name="Google Shape;413;p26"/>
              <p:cNvCxnSpPr/>
              <p:nvPr/>
            </p:nvCxnSpPr>
            <p:spPr>
              <a:xfrm>
                <a:off x="4691062" y="3584575"/>
                <a:ext cx="1587" cy="542925"/>
              </a:xfrm>
              <a:prstGeom prst="straightConnector1">
                <a:avLst/>
              </a:prstGeom>
              <a:noFill/>
              <a:ln cap="flat" cmpd="sng" w="9525">
                <a:solidFill>
                  <a:srgbClr val="000000"/>
                </a:solidFill>
                <a:prstDash val="solid"/>
                <a:miter lim="8000"/>
                <a:headEnd len="sm" w="sm" type="none"/>
                <a:tailEnd len="sm" w="sm" type="none"/>
              </a:ln>
            </p:spPr>
          </p:cxnSp>
        </p:grpSp>
        <p:cxnSp>
          <p:nvCxnSpPr>
            <p:cNvPr id="414" name="Google Shape;414;p26"/>
            <p:cNvCxnSpPr/>
            <p:nvPr/>
          </p:nvCxnSpPr>
          <p:spPr>
            <a:xfrm flipH="1" rot="10800000">
              <a:off x="1365250" y="2081212"/>
              <a:ext cx="257175" cy="766762"/>
            </a:xfrm>
            <a:prstGeom prst="straightConnector1">
              <a:avLst/>
            </a:prstGeom>
            <a:noFill/>
            <a:ln cap="flat" cmpd="sng" w="9525">
              <a:solidFill>
                <a:srgbClr val="000000"/>
              </a:solidFill>
              <a:prstDash val="solid"/>
              <a:miter lim="8000"/>
              <a:headEnd len="sm" w="sm" type="none"/>
              <a:tailEnd len="sm" w="sm" type="none"/>
            </a:ln>
          </p:spPr>
        </p:cxnSp>
        <p:sp>
          <p:nvSpPr>
            <p:cNvPr id="415" name="Google Shape;415;p26"/>
            <p:cNvSpPr txBox="1"/>
            <p:nvPr/>
          </p:nvSpPr>
          <p:spPr>
            <a:xfrm>
              <a:off x="750887" y="2084387"/>
              <a:ext cx="407987"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Quality</a:t>
              </a:r>
              <a:endParaRPr/>
            </a:p>
          </p:txBody>
        </p:sp>
        <p:cxnSp>
          <p:nvCxnSpPr>
            <p:cNvPr id="416" name="Google Shape;416;p26"/>
            <p:cNvCxnSpPr/>
            <p:nvPr/>
          </p:nvCxnSpPr>
          <p:spPr>
            <a:xfrm>
              <a:off x="1028700" y="2297112"/>
              <a:ext cx="1587" cy="485775"/>
            </a:xfrm>
            <a:prstGeom prst="straightConnector1">
              <a:avLst/>
            </a:prstGeom>
            <a:noFill/>
            <a:ln cap="flat" cmpd="sng" w="9525">
              <a:solidFill>
                <a:srgbClr val="000000"/>
              </a:solidFill>
              <a:prstDash val="solid"/>
              <a:miter lim="8000"/>
              <a:headEnd len="sm" w="sm" type="none"/>
              <a:tailEnd len="sm" w="sm" type="none"/>
            </a:ln>
          </p:spPr>
        </p:cxnSp>
        <p:sp>
          <p:nvSpPr>
            <p:cNvPr id="417" name="Google Shape;417;p26"/>
            <p:cNvSpPr txBox="1"/>
            <p:nvPr/>
          </p:nvSpPr>
          <p:spPr>
            <a:xfrm>
              <a:off x="2576512" y="2084387"/>
              <a:ext cx="3603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Teams</a:t>
              </a:r>
              <a:endParaRPr/>
            </a:p>
          </p:txBody>
        </p:sp>
        <p:cxnSp>
          <p:nvCxnSpPr>
            <p:cNvPr id="418" name="Google Shape;418;p26"/>
            <p:cNvCxnSpPr/>
            <p:nvPr/>
          </p:nvCxnSpPr>
          <p:spPr>
            <a:xfrm>
              <a:off x="2727325" y="2297112"/>
              <a:ext cx="1587" cy="485775"/>
            </a:xfrm>
            <a:prstGeom prst="straightConnector1">
              <a:avLst/>
            </a:prstGeom>
            <a:noFill/>
            <a:ln cap="flat" cmpd="sng" w="9525">
              <a:solidFill>
                <a:srgbClr val="000000"/>
              </a:solidFill>
              <a:prstDash val="solid"/>
              <a:miter lim="8000"/>
              <a:headEnd len="sm" w="sm" type="none"/>
              <a:tailEnd len="sm" w="sm" type="none"/>
            </a:ln>
          </p:spPr>
        </p:cxnSp>
        <p:cxnSp>
          <p:nvCxnSpPr>
            <p:cNvPr id="419" name="Google Shape;419;p26"/>
            <p:cNvCxnSpPr/>
            <p:nvPr/>
          </p:nvCxnSpPr>
          <p:spPr>
            <a:xfrm>
              <a:off x="2247900" y="2157412"/>
              <a:ext cx="182562" cy="1587"/>
            </a:xfrm>
            <a:prstGeom prst="straightConnector1">
              <a:avLst/>
            </a:prstGeom>
            <a:noFill/>
            <a:ln cap="flat" cmpd="sng" w="9525">
              <a:solidFill>
                <a:srgbClr val="000000"/>
              </a:solidFill>
              <a:prstDash val="solid"/>
              <a:miter lim="8000"/>
              <a:headEnd len="sm" w="sm" type="none"/>
              <a:tailEnd len="sm" w="sm" type="none"/>
            </a:ln>
          </p:spPr>
        </p:cxnSp>
        <p:cxnSp>
          <p:nvCxnSpPr>
            <p:cNvPr id="420" name="Google Shape;420;p26"/>
            <p:cNvCxnSpPr/>
            <p:nvPr/>
          </p:nvCxnSpPr>
          <p:spPr>
            <a:xfrm>
              <a:off x="2262187" y="2138362"/>
              <a:ext cx="304800" cy="762000"/>
            </a:xfrm>
            <a:prstGeom prst="straightConnector1">
              <a:avLst/>
            </a:prstGeom>
            <a:noFill/>
            <a:ln cap="flat" cmpd="sng" w="9525">
              <a:solidFill>
                <a:srgbClr val="000000"/>
              </a:solidFill>
              <a:prstDash val="solid"/>
              <a:miter lim="8000"/>
              <a:headEnd len="sm" w="sm" type="none"/>
              <a:tailEnd len="sm" w="sm" type="none"/>
            </a:ln>
          </p:spPr>
        </p:cxnSp>
        <p:sp>
          <p:nvSpPr>
            <p:cNvPr id="421" name="Google Shape;421;p26"/>
            <p:cNvSpPr txBox="1"/>
            <p:nvPr/>
          </p:nvSpPr>
          <p:spPr>
            <a:xfrm>
              <a:off x="1295400" y="1758950"/>
              <a:ext cx="525462" cy="192087"/>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200" u="none">
                  <a:solidFill>
                    <a:srgbClr val="000000"/>
                  </a:solidFill>
                  <a:latin typeface="Times New Roman"/>
                  <a:ea typeface="Times New Roman"/>
                  <a:cs typeface="Times New Roman"/>
                  <a:sym typeface="Times New Roman"/>
                </a:rPr>
                <a:t> Values </a:t>
              </a:r>
              <a:endParaRPr/>
            </a:p>
          </p:txBody>
        </p:sp>
      </p:grpSp>
      <p:grpSp>
        <p:nvGrpSpPr>
          <p:cNvPr id="422" name="Google Shape;422;p26"/>
          <p:cNvGrpSpPr/>
          <p:nvPr/>
        </p:nvGrpSpPr>
        <p:grpSpPr>
          <a:xfrm>
            <a:off x="838200" y="3962400"/>
            <a:ext cx="2057400" cy="2514600"/>
            <a:chOff x="457201" y="2971800"/>
            <a:chExt cx="2514600" cy="3048000"/>
          </a:xfrm>
        </p:grpSpPr>
        <p:sp>
          <p:nvSpPr>
            <p:cNvPr id="423" name="Google Shape;423;p26"/>
            <p:cNvSpPr/>
            <p:nvPr/>
          </p:nvSpPr>
          <p:spPr>
            <a:xfrm flipH="1" rot="5400000">
              <a:off x="-311150" y="4222750"/>
              <a:ext cx="3048000" cy="546100"/>
            </a:xfrm>
            <a:prstGeom prst="parallelogram">
              <a:avLst>
                <a:gd fmla="val 5036" name="adj"/>
              </a:avLst>
            </a:prstGeom>
            <a:solidFill>
              <a:srgbClr val="CCFF9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424" name="Google Shape;424;p26"/>
            <p:cNvGrpSpPr/>
            <p:nvPr/>
          </p:nvGrpSpPr>
          <p:grpSpPr>
            <a:xfrm>
              <a:off x="1023937" y="3581400"/>
              <a:ext cx="388937" cy="457200"/>
              <a:chOff x="2847975" y="2743200"/>
              <a:chExt cx="1066800" cy="685800"/>
            </a:xfrm>
          </p:grpSpPr>
          <p:cxnSp>
            <p:nvCxnSpPr>
              <p:cNvPr id="425" name="Google Shape;425;p26"/>
              <p:cNvCxnSpPr/>
              <p:nvPr/>
            </p:nvCxnSpPr>
            <p:spPr>
              <a:xfrm flipH="1" rot="10800000">
                <a:off x="3076575" y="3048000"/>
                <a:ext cx="304800" cy="304800"/>
              </a:xfrm>
              <a:prstGeom prst="straightConnector1">
                <a:avLst/>
              </a:prstGeom>
              <a:noFill/>
              <a:ln cap="flat" cmpd="sng" w="28575">
                <a:solidFill>
                  <a:schemeClr val="dk1"/>
                </a:solidFill>
                <a:prstDash val="solid"/>
                <a:miter lim="8000"/>
                <a:headEnd len="sm" w="sm" type="none"/>
                <a:tailEnd len="sm" w="sm" type="none"/>
              </a:ln>
            </p:spPr>
          </p:cxnSp>
          <p:cxnSp>
            <p:nvCxnSpPr>
              <p:cNvPr id="426" name="Google Shape;426;p26"/>
              <p:cNvCxnSpPr/>
              <p:nvPr/>
            </p:nvCxnSpPr>
            <p:spPr>
              <a:xfrm flipH="1" rot="10800000">
                <a:off x="3000375" y="3200400"/>
                <a:ext cx="762000" cy="152400"/>
              </a:xfrm>
              <a:prstGeom prst="straightConnector1">
                <a:avLst/>
              </a:prstGeom>
              <a:noFill/>
              <a:ln cap="flat" cmpd="sng" w="28575">
                <a:solidFill>
                  <a:schemeClr val="dk1"/>
                </a:solidFill>
                <a:prstDash val="solid"/>
                <a:miter lim="8000"/>
                <a:headEnd len="sm" w="sm" type="none"/>
                <a:tailEnd len="sm" w="sm" type="none"/>
              </a:ln>
            </p:spPr>
          </p:cxnSp>
          <p:cxnSp>
            <p:nvCxnSpPr>
              <p:cNvPr id="427" name="Google Shape;427;p26"/>
              <p:cNvCxnSpPr/>
              <p:nvPr/>
            </p:nvCxnSpPr>
            <p:spPr>
              <a:xfrm flipH="1" rot="10800000">
                <a:off x="3381375" y="28194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428" name="Google Shape;428;p26"/>
              <p:cNvSpPr/>
              <p:nvPr/>
            </p:nvSpPr>
            <p:spPr>
              <a:xfrm>
                <a:off x="2847975" y="3276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29" name="Google Shape;429;p26"/>
              <p:cNvSpPr/>
              <p:nvPr/>
            </p:nvSpPr>
            <p:spPr>
              <a:xfrm>
                <a:off x="3228975" y="2895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30" name="Google Shape;430;p26"/>
              <p:cNvSpPr/>
              <p:nvPr/>
            </p:nvSpPr>
            <p:spPr>
              <a:xfrm>
                <a:off x="3609975" y="3124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31" name="Google Shape;431;p26"/>
              <p:cNvSpPr/>
              <p:nvPr/>
            </p:nvSpPr>
            <p:spPr>
              <a:xfrm>
                <a:off x="3609975" y="2743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432" name="Google Shape;432;p26"/>
            <p:cNvGrpSpPr/>
            <p:nvPr/>
          </p:nvGrpSpPr>
          <p:grpSpPr>
            <a:xfrm>
              <a:off x="1023937" y="4648200"/>
              <a:ext cx="388937" cy="457200"/>
              <a:chOff x="2847975" y="4876800"/>
              <a:chExt cx="1066800" cy="685800"/>
            </a:xfrm>
          </p:grpSpPr>
          <p:cxnSp>
            <p:nvCxnSpPr>
              <p:cNvPr id="433" name="Google Shape;433;p26"/>
              <p:cNvCxnSpPr/>
              <p:nvPr/>
            </p:nvCxnSpPr>
            <p:spPr>
              <a:xfrm flipH="1" rot="10800000">
                <a:off x="3076575" y="5029200"/>
                <a:ext cx="304800" cy="304800"/>
              </a:xfrm>
              <a:prstGeom prst="straightConnector1">
                <a:avLst/>
              </a:prstGeom>
              <a:noFill/>
              <a:ln cap="flat" cmpd="sng" w="28575">
                <a:solidFill>
                  <a:schemeClr val="dk1"/>
                </a:solidFill>
                <a:prstDash val="solid"/>
                <a:miter lim="8000"/>
                <a:headEnd len="sm" w="sm" type="none"/>
                <a:tailEnd len="sm" w="sm" type="none"/>
              </a:ln>
            </p:spPr>
          </p:cxnSp>
          <p:cxnSp>
            <p:nvCxnSpPr>
              <p:cNvPr id="434" name="Google Shape;434;p26"/>
              <p:cNvCxnSpPr/>
              <p:nvPr/>
            </p:nvCxnSpPr>
            <p:spPr>
              <a:xfrm>
                <a:off x="3457575" y="5029200"/>
                <a:ext cx="304800" cy="152400"/>
              </a:xfrm>
              <a:prstGeom prst="straightConnector1">
                <a:avLst/>
              </a:prstGeom>
              <a:noFill/>
              <a:ln cap="flat" cmpd="sng" w="28575">
                <a:solidFill>
                  <a:schemeClr val="dk1"/>
                </a:solidFill>
                <a:prstDash val="solid"/>
                <a:miter lim="8000"/>
                <a:headEnd len="sm" w="sm" type="none"/>
                <a:tailEnd len="sm" w="sm" type="none"/>
              </a:ln>
            </p:spPr>
          </p:cxnSp>
          <p:cxnSp>
            <p:nvCxnSpPr>
              <p:cNvPr id="435" name="Google Shape;435;p26"/>
              <p:cNvCxnSpPr/>
              <p:nvPr/>
            </p:nvCxnSpPr>
            <p:spPr>
              <a:xfrm>
                <a:off x="3381375" y="4953000"/>
                <a:ext cx="76200" cy="457200"/>
              </a:xfrm>
              <a:prstGeom prst="straightConnector1">
                <a:avLst/>
              </a:prstGeom>
              <a:noFill/>
              <a:ln cap="flat" cmpd="sng" w="28575">
                <a:solidFill>
                  <a:schemeClr val="dk1"/>
                </a:solidFill>
                <a:prstDash val="solid"/>
                <a:miter lim="8000"/>
                <a:headEnd len="sm" w="sm" type="none"/>
                <a:tailEnd len="sm" w="sm" type="none"/>
              </a:ln>
            </p:spPr>
          </p:cxnSp>
          <p:cxnSp>
            <p:nvCxnSpPr>
              <p:cNvPr id="436" name="Google Shape;436;p26"/>
              <p:cNvCxnSpPr/>
              <p:nvPr/>
            </p:nvCxnSpPr>
            <p:spPr>
              <a:xfrm>
                <a:off x="3076575" y="5105400"/>
                <a:ext cx="457200" cy="381000"/>
              </a:xfrm>
              <a:prstGeom prst="straightConnector1">
                <a:avLst/>
              </a:prstGeom>
              <a:noFill/>
              <a:ln cap="flat" cmpd="sng" w="28575">
                <a:solidFill>
                  <a:schemeClr val="dk1"/>
                </a:solidFill>
                <a:prstDash val="solid"/>
                <a:miter lim="8000"/>
                <a:headEnd len="sm" w="sm" type="none"/>
                <a:tailEnd len="sm" w="sm" type="none"/>
              </a:ln>
            </p:spPr>
          </p:cxnSp>
          <p:sp>
            <p:nvSpPr>
              <p:cNvPr id="437" name="Google Shape;437;p26"/>
              <p:cNvSpPr/>
              <p:nvPr/>
            </p:nvSpPr>
            <p:spPr>
              <a:xfrm>
                <a:off x="2847975" y="5257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38" name="Google Shape;438;p26"/>
              <p:cNvSpPr/>
              <p:nvPr/>
            </p:nvSpPr>
            <p:spPr>
              <a:xfrm>
                <a:off x="3228975" y="4876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39" name="Google Shape;439;p26"/>
              <p:cNvSpPr/>
              <p:nvPr/>
            </p:nvSpPr>
            <p:spPr>
              <a:xfrm>
                <a:off x="3609975" y="51054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40" name="Google Shape;440;p26"/>
              <p:cNvSpPr/>
              <p:nvPr/>
            </p:nvSpPr>
            <p:spPr>
              <a:xfrm>
                <a:off x="3381375" y="5410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41" name="Google Shape;441;p26"/>
              <p:cNvSpPr/>
              <p:nvPr/>
            </p:nvSpPr>
            <p:spPr>
              <a:xfrm>
                <a:off x="2847975" y="5029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442" name="Google Shape;442;p26"/>
            <p:cNvSpPr/>
            <p:nvPr/>
          </p:nvSpPr>
          <p:spPr>
            <a:xfrm>
              <a:off x="1190625" y="3987800"/>
              <a:ext cx="82550" cy="609600"/>
            </a:xfrm>
            <a:prstGeom prst="downArrow">
              <a:avLst>
                <a:gd fmla="val 50000" name="adj1"/>
                <a:gd fmla="val 50000" name="adj2"/>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443" name="Google Shape;443;p26"/>
            <p:cNvGrpSpPr/>
            <p:nvPr/>
          </p:nvGrpSpPr>
          <p:grpSpPr>
            <a:xfrm>
              <a:off x="1416050" y="3116262"/>
              <a:ext cx="1555750" cy="2446337"/>
              <a:chOff x="1568450" y="3116262"/>
              <a:chExt cx="1555750" cy="2446337"/>
            </a:xfrm>
          </p:grpSpPr>
          <p:sp>
            <p:nvSpPr>
              <p:cNvPr id="444" name="Google Shape;444;p26"/>
              <p:cNvSpPr/>
              <p:nvPr/>
            </p:nvSpPr>
            <p:spPr>
              <a:xfrm>
                <a:off x="1568450" y="3116262"/>
                <a:ext cx="1555750" cy="511175"/>
              </a:xfrm>
              <a:prstGeom prst="parallelogram">
                <a:avLst>
                  <a:gd fmla="val 25000" name="adj"/>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45" name="Google Shape;445;p26"/>
              <p:cNvSpPr/>
              <p:nvPr/>
            </p:nvSpPr>
            <p:spPr>
              <a:xfrm>
                <a:off x="1568450" y="4083050"/>
                <a:ext cx="1555750" cy="512762"/>
              </a:xfrm>
              <a:prstGeom prst="parallelogram">
                <a:avLst>
                  <a:gd fmla="val 25000" name="adj"/>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46" name="Google Shape;446;p26"/>
              <p:cNvSpPr/>
              <p:nvPr/>
            </p:nvSpPr>
            <p:spPr>
              <a:xfrm>
                <a:off x="1568450" y="5049837"/>
                <a:ext cx="1555750" cy="512762"/>
              </a:xfrm>
              <a:prstGeom prst="parallelogram">
                <a:avLst>
                  <a:gd fmla="val 25000" name="adj"/>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47" name="Google Shape;447;p26"/>
              <p:cNvSpPr/>
              <p:nvPr/>
            </p:nvSpPr>
            <p:spPr>
              <a:xfrm>
                <a:off x="2290762" y="3124200"/>
                <a:ext cx="123825" cy="284162"/>
              </a:xfrm>
              <a:prstGeom prst="sun">
                <a:avLst>
                  <a:gd fmla="val 8439"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48" name="Google Shape;448;p26"/>
              <p:cNvSpPr/>
              <p:nvPr/>
            </p:nvSpPr>
            <p:spPr>
              <a:xfrm flipH="1" rot="10800000">
                <a:off x="2513012" y="3276600"/>
                <a:ext cx="249237" cy="284162"/>
              </a:xfrm>
              <a:prstGeom prst="irregularSeal1">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449" name="Google Shape;449;p26"/>
              <p:cNvCxnSpPr/>
              <p:nvPr/>
            </p:nvCxnSpPr>
            <p:spPr>
              <a:xfrm flipH="1" rot="10800000">
                <a:off x="2097087" y="3276600"/>
                <a:ext cx="249237" cy="203200"/>
              </a:xfrm>
              <a:prstGeom prst="straightConnector1">
                <a:avLst/>
              </a:prstGeom>
              <a:noFill/>
              <a:ln cap="flat" cmpd="sng" w="19050">
                <a:solidFill>
                  <a:schemeClr val="dk1"/>
                </a:solidFill>
                <a:prstDash val="solid"/>
                <a:miter lim="8000"/>
                <a:headEnd len="sm" w="sm" type="none"/>
                <a:tailEnd len="sm" w="sm" type="none"/>
              </a:ln>
            </p:spPr>
          </p:cxnSp>
          <p:cxnSp>
            <p:nvCxnSpPr>
              <p:cNvPr id="450" name="Google Shape;450;p26"/>
              <p:cNvCxnSpPr/>
              <p:nvPr/>
            </p:nvCxnSpPr>
            <p:spPr>
              <a:xfrm flipH="1" rot="10800000">
                <a:off x="2124075" y="3429000"/>
                <a:ext cx="473075" cy="50800"/>
              </a:xfrm>
              <a:prstGeom prst="straightConnector1">
                <a:avLst/>
              </a:prstGeom>
              <a:noFill/>
              <a:ln cap="flat" cmpd="sng" w="19050">
                <a:solidFill>
                  <a:schemeClr val="dk1"/>
                </a:solidFill>
                <a:prstDash val="solid"/>
                <a:miter lim="8000"/>
                <a:headEnd len="sm" w="sm" type="none"/>
                <a:tailEnd len="sm" w="sm" type="none"/>
              </a:ln>
            </p:spPr>
          </p:cxnSp>
          <p:sp>
            <p:nvSpPr>
              <p:cNvPr id="451" name="Google Shape;451;p26"/>
              <p:cNvSpPr/>
              <p:nvPr/>
            </p:nvSpPr>
            <p:spPr>
              <a:xfrm flipH="1" rot="10800000">
                <a:off x="1951037" y="3343275"/>
                <a:ext cx="249237" cy="284162"/>
              </a:xfrm>
              <a:prstGeom prst="irregularSeal1">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52" name="Google Shape;452;p26"/>
              <p:cNvSpPr/>
              <p:nvPr/>
            </p:nvSpPr>
            <p:spPr>
              <a:xfrm>
                <a:off x="2041525" y="5308600"/>
                <a:ext cx="155575" cy="11271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453" name="Google Shape;453;p26"/>
              <p:cNvCxnSpPr/>
              <p:nvPr/>
            </p:nvCxnSpPr>
            <p:spPr>
              <a:xfrm flipH="1" rot="10800000">
                <a:off x="1957387" y="5257800"/>
                <a:ext cx="139700" cy="203200"/>
              </a:xfrm>
              <a:prstGeom prst="straightConnector1">
                <a:avLst/>
              </a:prstGeom>
              <a:noFill/>
              <a:ln cap="flat" cmpd="sng" w="19050">
                <a:solidFill>
                  <a:schemeClr val="dk1"/>
                </a:solidFill>
                <a:prstDash val="solid"/>
                <a:miter lim="8000"/>
                <a:headEnd len="sm" w="sm" type="none"/>
                <a:tailEnd len="sm" w="sm" type="none"/>
              </a:ln>
            </p:spPr>
          </p:cxnSp>
          <p:cxnSp>
            <p:nvCxnSpPr>
              <p:cNvPr id="454" name="Google Shape;454;p26"/>
              <p:cNvCxnSpPr/>
              <p:nvPr/>
            </p:nvCxnSpPr>
            <p:spPr>
              <a:xfrm flipH="1" rot="10800000">
                <a:off x="1930400" y="5359400"/>
                <a:ext cx="193675" cy="101600"/>
              </a:xfrm>
              <a:prstGeom prst="straightConnector1">
                <a:avLst/>
              </a:prstGeom>
              <a:noFill/>
              <a:ln cap="flat" cmpd="sng" w="19050">
                <a:solidFill>
                  <a:schemeClr val="dk1"/>
                </a:solidFill>
                <a:prstDash val="solid"/>
                <a:miter lim="8000"/>
                <a:headEnd len="sm" w="sm" type="none"/>
                <a:tailEnd len="sm" w="sm" type="none"/>
              </a:ln>
            </p:spPr>
          </p:cxnSp>
          <p:cxnSp>
            <p:nvCxnSpPr>
              <p:cNvPr id="455" name="Google Shape;455;p26"/>
              <p:cNvCxnSpPr/>
              <p:nvPr/>
            </p:nvCxnSpPr>
            <p:spPr>
              <a:xfrm>
                <a:off x="2152650" y="5207000"/>
                <a:ext cx="166687" cy="254000"/>
              </a:xfrm>
              <a:prstGeom prst="straightConnector1">
                <a:avLst/>
              </a:prstGeom>
              <a:noFill/>
              <a:ln cap="flat" cmpd="sng" w="19050">
                <a:solidFill>
                  <a:schemeClr val="dk1"/>
                </a:solidFill>
                <a:prstDash val="solid"/>
                <a:miter lim="8000"/>
                <a:headEnd len="sm" w="sm" type="none"/>
                <a:tailEnd len="sm" w="sm" type="none"/>
              </a:ln>
            </p:spPr>
          </p:cxnSp>
          <p:cxnSp>
            <p:nvCxnSpPr>
              <p:cNvPr id="456" name="Google Shape;456;p26"/>
              <p:cNvCxnSpPr/>
              <p:nvPr/>
            </p:nvCxnSpPr>
            <p:spPr>
              <a:xfrm flipH="1">
                <a:off x="2124075" y="5308600"/>
                <a:ext cx="417512" cy="50800"/>
              </a:xfrm>
              <a:prstGeom prst="straightConnector1">
                <a:avLst/>
              </a:prstGeom>
              <a:noFill/>
              <a:ln cap="flat" cmpd="sng" w="19050">
                <a:solidFill>
                  <a:schemeClr val="dk1"/>
                </a:solidFill>
                <a:prstDash val="solid"/>
                <a:miter lim="8000"/>
                <a:headEnd len="sm" w="sm" type="none"/>
                <a:tailEnd len="sm" w="sm" type="none"/>
              </a:ln>
            </p:spPr>
          </p:cxnSp>
          <p:sp>
            <p:nvSpPr>
              <p:cNvPr id="457" name="Google Shape;457;p26"/>
              <p:cNvSpPr/>
              <p:nvPr/>
            </p:nvSpPr>
            <p:spPr>
              <a:xfrm>
                <a:off x="1819275" y="5410200"/>
                <a:ext cx="155575" cy="11271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58" name="Google Shape;458;p26"/>
              <p:cNvSpPr/>
              <p:nvPr/>
            </p:nvSpPr>
            <p:spPr>
              <a:xfrm>
                <a:off x="2235200" y="5410200"/>
                <a:ext cx="155575" cy="11271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59" name="Google Shape;459;p26"/>
              <p:cNvSpPr/>
              <p:nvPr/>
            </p:nvSpPr>
            <p:spPr>
              <a:xfrm>
                <a:off x="2041525" y="5156200"/>
                <a:ext cx="155575" cy="11271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60" name="Google Shape;460;p26"/>
              <p:cNvSpPr/>
              <p:nvPr/>
            </p:nvSpPr>
            <p:spPr>
              <a:xfrm>
                <a:off x="2486025" y="5207000"/>
                <a:ext cx="155575" cy="11271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61" name="Google Shape;461;p26"/>
              <p:cNvSpPr/>
              <p:nvPr/>
            </p:nvSpPr>
            <p:spPr>
              <a:xfrm>
                <a:off x="1930400" y="41402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62" name="Google Shape;462;p26"/>
              <p:cNvSpPr/>
              <p:nvPr/>
            </p:nvSpPr>
            <p:spPr>
              <a:xfrm>
                <a:off x="2068512" y="42926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63" name="Google Shape;463;p26"/>
              <p:cNvSpPr/>
              <p:nvPr/>
            </p:nvSpPr>
            <p:spPr>
              <a:xfrm>
                <a:off x="2263775" y="43942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64" name="Google Shape;464;p26"/>
              <p:cNvSpPr/>
              <p:nvPr/>
            </p:nvSpPr>
            <p:spPr>
              <a:xfrm>
                <a:off x="2735262" y="41910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65" name="Google Shape;465;p26"/>
              <p:cNvSpPr/>
              <p:nvPr/>
            </p:nvSpPr>
            <p:spPr>
              <a:xfrm>
                <a:off x="2541587" y="43434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66" name="Google Shape;466;p26"/>
              <p:cNvSpPr/>
              <p:nvPr/>
            </p:nvSpPr>
            <p:spPr>
              <a:xfrm>
                <a:off x="2235200" y="41402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67" name="Google Shape;467;p26"/>
              <p:cNvSpPr/>
              <p:nvPr/>
            </p:nvSpPr>
            <p:spPr>
              <a:xfrm rot="5400000">
                <a:off x="2053431" y="3813968"/>
                <a:ext cx="558800" cy="195262"/>
              </a:xfrm>
              <a:custGeom>
                <a:rect b="b" l="l" r="r" t="t"/>
                <a:pathLst>
                  <a:path extrusionOk="0" h="120000" w="120000">
                    <a:moveTo>
                      <a:pt x="84316" y="0"/>
                    </a:moveTo>
                    <a:lnTo>
                      <a:pt x="84316" y="30355"/>
                    </a:lnTo>
                    <a:lnTo>
                      <a:pt x="18750" y="30355"/>
                    </a:lnTo>
                    <a:lnTo>
                      <a:pt x="18750" y="89644"/>
                    </a:lnTo>
                    <a:lnTo>
                      <a:pt x="84316" y="89644"/>
                    </a:lnTo>
                    <a:lnTo>
                      <a:pt x="84316" y="120000"/>
                    </a:lnTo>
                    <a:lnTo>
                      <a:pt x="120000" y="60000"/>
                    </a:lnTo>
                    <a:lnTo>
                      <a:pt x="84316" y="0"/>
                    </a:lnTo>
                    <a:close/>
                  </a:path>
                  <a:path extrusionOk="0" h="120000" w="120000">
                    <a:moveTo>
                      <a:pt x="7500" y="30355"/>
                    </a:moveTo>
                    <a:lnTo>
                      <a:pt x="7500" y="89644"/>
                    </a:lnTo>
                    <a:lnTo>
                      <a:pt x="15000" y="89644"/>
                    </a:lnTo>
                    <a:lnTo>
                      <a:pt x="15000" y="30355"/>
                    </a:lnTo>
                    <a:lnTo>
                      <a:pt x="7500" y="30355"/>
                    </a:lnTo>
                    <a:close/>
                  </a:path>
                  <a:path extrusionOk="0" h="120000" w="120000">
                    <a:moveTo>
                      <a:pt x="0" y="30355"/>
                    </a:moveTo>
                    <a:lnTo>
                      <a:pt x="0" y="89644"/>
                    </a:lnTo>
                    <a:lnTo>
                      <a:pt x="3750" y="89644"/>
                    </a:lnTo>
                    <a:lnTo>
                      <a:pt x="3750" y="30355"/>
                    </a:lnTo>
                    <a:lnTo>
                      <a:pt x="0" y="30355"/>
                    </a:lnTo>
                    <a:close/>
                  </a:path>
                </a:pathLst>
              </a:custGeom>
              <a:solidFill>
                <a:srgbClr val="FF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68" name="Google Shape;468;p26"/>
              <p:cNvSpPr/>
              <p:nvPr/>
            </p:nvSpPr>
            <p:spPr>
              <a:xfrm rot="5400000">
                <a:off x="2053431" y="4779168"/>
                <a:ext cx="558800" cy="195262"/>
              </a:xfrm>
              <a:custGeom>
                <a:rect b="b" l="l" r="r" t="t"/>
                <a:pathLst>
                  <a:path extrusionOk="0" h="120000" w="120000">
                    <a:moveTo>
                      <a:pt x="84316" y="0"/>
                    </a:moveTo>
                    <a:lnTo>
                      <a:pt x="84316" y="30355"/>
                    </a:lnTo>
                    <a:lnTo>
                      <a:pt x="18750" y="30355"/>
                    </a:lnTo>
                    <a:lnTo>
                      <a:pt x="18750" y="89644"/>
                    </a:lnTo>
                    <a:lnTo>
                      <a:pt x="84316" y="89644"/>
                    </a:lnTo>
                    <a:lnTo>
                      <a:pt x="84316" y="120000"/>
                    </a:lnTo>
                    <a:lnTo>
                      <a:pt x="120000" y="60000"/>
                    </a:lnTo>
                    <a:lnTo>
                      <a:pt x="84316" y="0"/>
                    </a:lnTo>
                    <a:close/>
                  </a:path>
                  <a:path extrusionOk="0" h="120000" w="120000">
                    <a:moveTo>
                      <a:pt x="7500" y="30355"/>
                    </a:moveTo>
                    <a:lnTo>
                      <a:pt x="7500" y="89644"/>
                    </a:lnTo>
                    <a:lnTo>
                      <a:pt x="15000" y="89644"/>
                    </a:lnTo>
                    <a:lnTo>
                      <a:pt x="15000" y="30355"/>
                    </a:lnTo>
                    <a:lnTo>
                      <a:pt x="7500" y="30355"/>
                    </a:lnTo>
                    <a:close/>
                  </a:path>
                  <a:path extrusionOk="0" h="120000" w="120000">
                    <a:moveTo>
                      <a:pt x="0" y="30355"/>
                    </a:moveTo>
                    <a:lnTo>
                      <a:pt x="0" y="89644"/>
                    </a:lnTo>
                    <a:lnTo>
                      <a:pt x="3750" y="89644"/>
                    </a:lnTo>
                    <a:lnTo>
                      <a:pt x="3750" y="30355"/>
                    </a:lnTo>
                    <a:lnTo>
                      <a:pt x="0" y="30355"/>
                    </a:lnTo>
                    <a:close/>
                  </a:path>
                </a:pathLst>
              </a:custGeom>
              <a:solidFill>
                <a:srgbClr val="FF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469" name="Google Shape;469;p26"/>
            <p:cNvSpPr/>
            <p:nvPr/>
          </p:nvSpPr>
          <p:spPr>
            <a:xfrm>
              <a:off x="1401762" y="3784600"/>
              <a:ext cx="777875" cy="203200"/>
            </a:xfrm>
            <a:prstGeom prst="notchedRightArrow">
              <a:avLst>
                <a:gd fmla="val 17262" name="adj1"/>
                <a:gd fmla="val 5738" name="adj2"/>
              </a:avLst>
            </a:prstGeom>
            <a:solidFill>
              <a:srgbClr val="037C0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70" name="Google Shape;470;p26"/>
            <p:cNvSpPr/>
            <p:nvPr/>
          </p:nvSpPr>
          <p:spPr>
            <a:xfrm>
              <a:off x="1401762" y="4699000"/>
              <a:ext cx="777875" cy="203200"/>
            </a:xfrm>
            <a:prstGeom prst="notchedRightArrow">
              <a:avLst>
                <a:gd fmla="val 17262" name="adj1"/>
                <a:gd fmla="val 5738" name="adj2"/>
              </a:avLst>
            </a:prstGeom>
            <a:solidFill>
              <a:srgbClr val="037C0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71" name="Google Shape;471;p26"/>
            <p:cNvSpPr/>
            <p:nvPr/>
          </p:nvSpPr>
          <p:spPr>
            <a:xfrm>
              <a:off x="708025" y="4241800"/>
              <a:ext cx="444500" cy="152400"/>
            </a:xfrm>
            <a:prstGeom prst="notchedRightArrow">
              <a:avLst>
                <a:gd fmla="val 17262" name="adj1"/>
                <a:gd fmla="val 5738" name="adj2"/>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472" name="Google Shape;472;p26"/>
            <p:cNvGrpSpPr/>
            <p:nvPr/>
          </p:nvGrpSpPr>
          <p:grpSpPr>
            <a:xfrm>
              <a:off x="457201" y="3581400"/>
              <a:ext cx="546099" cy="2387600"/>
              <a:chOff x="457201" y="3581400"/>
              <a:chExt cx="546099" cy="2387600"/>
            </a:xfrm>
          </p:grpSpPr>
          <p:sp>
            <p:nvSpPr>
              <p:cNvPr id="473" name="Google Shape;473;p26"/>
              <p:cNvSpPr/>
              <p:nvPr/>
            </p:nvSpPr>
            <p:spPr>
              <a:xfrm flipH="1" rot="5400000">
                <a:off x="-583406" y="4622006"/>
                <a:ext cx="2387600" cy="306387"/>
              </a:xfrm>
              <a:prstGeom prst="parallelogram">
                <a:avLst>
                  <a:gd fmla="val 3061" name="adj"/>
                </a:avLst>
              </a:prstGeom>
              <a:solidFill>
                <a:srgbClr val="66FF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74" name="Google Shape;474;p26"/>
              <p:cNvSpPr/>
              <p:nvPr/>
            </p:nvSpPr>
            <p:spPr>
              <a:xfrm>
                <a:off x="596900" y="4445000"/>
                <a:ext cx="55562" cy="609600"/>
              </a:xfrm>
              <a:prstGeom prst="downArrow">
                <a:avLst>
                  <a:gd fmla="val 50000" name="adj1"/>
                  <a:gd fmla="val 50000" name="adj2"/>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475" name="Google Shape;475;p26"/>
              <p:cNvGrpSpPr/>
              <p:nvPr/>
            </p:nvGrpSpPr>
            <p:grpSpPr>
              <a:xfrm>
                <a:off x="485775" y="5156200"/>
                <a:ext cx="249237" cy="355600"/>
                <a:chOff x="1371600" y="4495800"/>
                <a:chExt cx="685800" cy="533400"/>
              </a:xfrm>
            </p:grpSpPr>
            <p:cxnSp>
              <p:nvCxnSpPr>
                <p:cNvPr id="476" name="Google Shape;476;p26"/>
                <p:cNvCxnSpPr/>
                <p:nvPr/>
              </p:nvCxnSpPr>
              <p:spPr>
                <a:xfrm>
                  <a:off x="1905000" y="4572000"/>
                  <a:ext cx="0" cy="304800"/>
                </a:xfrm>
                <a:prstGeom prst="straightConnector1">
                  <a:avLst/>
                </a:prstGeom>
                <a:noFill/>
                <a:ln cap="flat" cmpd="sng" w="28575">
                  <a:solidFill>
                    <a:schemeClr val="dk1"/>
                  </a:solidFill>
                  <a:prstDash val="solid"/>
                  <a:miter lim="8000"/>
                  <a:headEnd len="sm" w="sm" type="none"/>
                  <a:tailEnd len="sm" w="sm" type="none"/>
                </a:ln>
              </p:spPr>
            </p:cxnSp>
            <p:cxnSp>
              <p:nvCxnSpPr>
                <p:cNvPr id="477" name="Google Shape;477;p26"/>
                <p:cNvCxnSpPr/>
                <p:nvPr/>
              </p:nvCxnSpPr>
              <p:spPr>
                <a:xfrm rot="10800000">
                  <a:off x="1524000" y="4800600"/>
                  <a:ext cx="381000" cy="152400"/>
                </a:xfrm>
                <a:prstGeom prst="straightConnector1">
                  <a:avLst/>
                </a:prstGeom>
                <a:noFill/>
                <a:ln cap="flat" cmpd="sng" w="28575">
                  <a:solidFill>
                    <a:schemeClr val="dk1"/>
                  </a:solidFill>
                  <a:prstDash val="solid"/>
                  <a:miter lim="8000"/>
                  <a:headEnd len="sm" w="sm" type="none"/>
                  <a:tailEnd len="sm" w="sm" type="none"/>
                </a:ln>
              </p:spPr>
            </p:cxnSp>
            <p:cxnSp>
              <p:nvCxnSpPr>
                <p:cNvPr id="478" name="Google Shape;478;p26"/>
                <p:cNvCxnSpPr/>
                <p:nvPr/>
              </p:nvCxnSpPr>
              <p:spPr>
                <a:xfrm flipH="1" rot="10800000">
                  <a:off x="1524000" y="45720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479" name="Google Shape;479;p26"/>
                <p:cNvSpPr/>
                <p:nvPr/>
              </p:nvSpPr>
              <p:spPr>
                <a:xfrm>
                  <a:off x="1371600" y="4648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80" name="Google Shape;480;p26"/>
                <p:cNvSpPr/>
                <p:nvPr/>
              </p:nvSpPr>
              <p:spPr>
                <a:xfrm>
                  <a:off x="1752600" y="4876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81" name="Google Shape;481;p26"/>
                <p:cNvSpPr/>
                <p:nvPr/>
              </p:nvSpPr>
              <p:spPr>
                <a:xfrm>
                  <a:off x="1752600" y="4495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482" name="Google Shape;482;p26"/>
              <p:cNvSpPr/>
              <p:nvPr/>
            </p:nvSpPr>
            <p:spPr>
              <a:xfrm flipH="1" rot="5400000">
                <a:off x="895350" y="4286250"/>
                <a:ext cx="152400" cy="63500"/>
              </a:xfrm>
              <a:prstGeom prst="parallelogram">
                <a:avLst>
                  <a:gd fmla="val 5036" name="adj"/>
                </a:avLst>
              </a:prstGeom>
              <a:solidFill>
                <a:srgbClr val="CCFF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83" name="Google Shape;483;p26"/>
              <p:cNvSpPr/>
              <p:nvPr/>
            </p:nvSpPr>
            <p:spPr>
              <a:xfrm>
                <a:off x="679450" y="4343400"/>
                <a:ext cx="250825" cy="406400"/>
              </a:xfrm>
              <a:prstGeom prst="curvedLeftArrow">
                <a:avLst>
                  <a:gd fmla="val 25000" name="adj1"/>
                  <a:gd fmla="val 18386" name="adj2"/>
                  <a:gd fmla="val 25000" name="adj3"/>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484" name="Google Shape;484;p26"/>
              <p:cNvGrpSpPr/>
              <p:nvPr/>
            </p:nvGrpSpPr>
            <p:grpSpPr>
              <a:xfrm>
                <a:off x="485775" y="4089400"/>
                <a:ext cx="249237" cy="355600"/>
                <a:chOff x="1371600" y="2895600"/>
                <a:chExt cx="685800" cy="533400"/>
              </a:xfrm>
            </p:grpSpPr>
            <p:cxnSp>
              <p:nvCxnSpPr>
                <p:cNvPr id="485" name="Google Shape;485;p26"/>
                <p:cNvCxnSpPr/>
                <p:nvPr/>
              </p:nvCxnSpPr>
              <p:spPr>
                <a:xfrm rot="10800000">
                  <a:off x="1524000" y="3200400"/>
                  <a:ext cx="381000" cy="152400"/>
                </a:xfrm>
                <a:prstGeom prst="straightConnector1">
                  <a:avLst/>
                </a:prstGeom>
                <a:noFill/>
                <a:ln cap="flat" cmpd="sng" w="28575">
                  <a:solidFill>
                    <a:schemeClr val="dk1"/>
                  </a:solidFill>
                  <a:prstDash val="solid"/>
                  <a:miter lim="8000"/>
                  <a:headEnd len="sm" w="sm" type="none"/>
                  <a:tailEnd len="sm" w="sm" type="none"/>
                </a:ln>
              </p:spPr>
            </p:cxnSp>
            <p:cxnSp>
              <p:nvCxnSpPr>
                <p:cNvPr id="486" name="Google Shape;486;p26"/>
                <p:cNvCxnSpPr/>
                <p:nvPr/>
              </p:nvCxnSpPr>
              <p:spPr>
                <a:xfrm flipH="1" rot="10800000">
                  <a:off x="1524000" y="29718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487" name="Google Shape;487;p26"/>
                <p:cNvSpPr/>
                <p:nvPr/>
              </p:nvSpPr>
              <p:spPr>
                <a:xfrm>
                  <a:off x="1371600" y="30480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88" name="Google Shape;488;p26"/>
                <p:cNvSpPr/>
                <p:nvPr/>
              </p:nvSpPr>
              <p:spPr>
                <a:xfrm>
                  <a:off x="1752600" y="3276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489" name="Google Shape;489;p26"/>
                <p:cNvSpPr/>
                <p:nvPr/>
              </p:nvSpPr>
              <p:spPr>
                <a:xfrm>
                  <a:off x="1752600" y="2895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7"/>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Finally, a sensible way to describe it: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 Methodology is . . .</a:t>
            </a:r>
            <a:endParaRPr/>
          </a:p>
        </p:txBody>
      </p:sp>
      <p:sp>
        <p:nvSpPr>
          <p:cNvPr id="495" name="Google Shape;495;p27"/>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The conventions the team agrees to follow:</a:t>
            </a:r>
            <a:br>
              <a:rPr b="1" i="0" lang="en-US" sz="2400" u="none" cap="none" strike="noStrike">
                <a:solidFill>
                  <a:schemeClr val="dk1"/>
                </a:solidFill>
                <a:latin typeface="Times New Roman"/>
                <a:ea typeface="Times New Roman"/>
                <a:cs typeface="Times New Roman"/>
                <a:sym typeface="Times New Roman"/>
              </a:rPr>
            </a:b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range from clothing to coding</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change all the time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the team chooses/rejects/affects</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Requiring a certain level of prior experience to apply:</a:t>
            </a:r>
            <a:br>
              <a:rPr b="1" i="0" lang="en-US" sz="2400" u="none" cap="none" strike="noStrike">
                <a:solidFill>
                  <a:schemeClr val="dk1"/>
                </a:solidFill>
                <a:latin typeface="Times New Roman"/>
                <a:ea typeface="Times New Roman"/>
                <a:cs typeface="Times New Roman"/>
                <a:sym typeface="Times New Roman"/>
              </a:rPr>
            </a:b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at least one person having done something similar</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some mixture of new people and experienced</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ideally a level-3 person present to make adjustments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8"/>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1" lang="en-US" sz="2800" u="none" cap="none" strike="noStrike">
                <a:solidFill>
                  <a:schemeClr val="dk2"/>
                </a:solidFill>
                <a:latin typeface="Times New Roman"/>
                <a:ea typeface="Times New Roman"/>
                <a:cs typeface="Times New Roman"/>
                <a:sym typeface="Times New Roman"/>
              </a:rPr>
              <a:t>Crystal</a:t>
            </a:r>
            <a:r>
              <a:rPr b="1" i="0" lang="en-US" sz="2800" u="none" cap="none" strike="noStrike">
                <a:solidFill>
                  <a:schemeClr val="dk2"/>
                </a:solidFill>
                <a:latin typeface="Times New Roman"/>
                <a:ea typeface="Times New Roman"/>
                <a:cs typeface="Times New Roman"/>
                <a:sym typeface="Times New Roman"/>
              </a:rPr>
              <a:t> is a family of methodologies . . . </a:t>
            </a:r>
            <a:br>
              <a:rPr b="1" i="0" lang="en-US" sz="2800" u="none" cap="none" strike="noStrike">
                <a:solidFill>
                  <a:schemeClr val="dk2"/>
                </a:solidFill>
                <a:latin typeface="Times New Roman"/>
                <a:ea typeface="Times New Roman"/>
                <a:cs typeface="Times New Roman"/>
                <a:sym typeface="Times New Roman"/>
              </a:rPr>
            </a:br>
            <a:endParaRPr/>
          </a:p>
        </p:txBody>
      </p:sp>
      <p:sp>
        <p:nvSpPr>
          <p:cNvPr id="501" name="Google Shape;501;p28"/>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 . Emphasizing fast, personal communications </a:t>
            </a:r>
            <a:br>
              <a:rPr b="1" i="0" lang="en-US" sz="2400" u="none" cap="none" strike="noStrike">
                <a:solidFill>
                  <a:schemeClr val="dk1"/>
                </a:solidFill>
                <a:latin typeface="Times New Roman"/>
                <a:ea typeface="Times New Roman"/>
                <a:cs typeface="Times New Roman"/>
                <a:sym typeface="Times New Roman"/>
              </a:rPr>
            </a:br>
            <a:r>
              <a:rPr b="1" i="1" lang="en-US" sz="2400" u="none" cap="none" strike="noStrike">
                <a:solidFill>
                  <a:schemeClr val="dk1"/>
                </a:solidFill>
                <a:latin typeface="Times New Roman"/>
                <a:ea typeface="Times New Roman"/>
                <a:cs typeface="Times New Roman"/>
                <a:sym typeface="Times New Roman"/>
              </a:rPr>
              <a:t>(speed of change)</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 . Tolerating many styles of development</a:t>
            </a:r>
            <a:br>
              <a:rPr b="1" i="0" lang="en-US" sz="2400" u="none" cap="none" strike="noStrike">
                <a:solidFill>
                  <a:schemeClr val="dk1"/>
                </a:solidFill>
                <a:latin typeface="Times New Roman"/>
                <a:ea typeface="Times New Roman"/>
                <a:cs typeface="Times New Roman"/>
                <a:sym typeface="Times New Roman"/>
              </a:rPr>
            </a:br>
            <a:r>
              <a:rPr b="1" i="1" lang="en-US" sz="2400" u="none" cap="none" strike="noStrike">
                <a:solidFill>
                  <a:schemeClr val="dk1"/>
                </a:solidFill>
                <a:latin typeface="Times New Roman"/>
                <a:ea typeface="Times New Roman"/>
                <a:cs typeface="Times New Roman"/>
                <a:sym typeface="Times New Roman"/>
              </a:rPr>
              <a:t>(well-meaning but careless people who work in many ways)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 . With a common, key set of values</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and principles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 . Increments &amp; reflection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only common themes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 . No upward / downward</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compatibility </a:t>
            </a:r>
            <a:r>
              <a:rPr b="1" i="1" lang="en-US" sz="2400" u="none" cap="none" strike="noStrike">
                <a:solidFill>
                  <a:schemeClr val="dk1"/>
                </a:solidFill>
                <a:latin typeface="Times New Roman"/>
                <a:ea typeface="Times New Roman"/>
                <a:cs typeface="Times New Roman"/>
                <a:sym typeface="Times New Roman"/>
              </a:rPr>
              <a:t>(fit-for-the-job)</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 . Three examples documented</a:t>
            </a:r>
            <a:br>
              <a:rPr b="1" i="0" lang="en-US" sz="2400" u="none" cap="none" strike="noStrike">
                <a:solidFill>
                  <a:schemeClr val="dk1"/>
                </a:solidFill>
                <a:latin typeface="Times New Roman"/>
                <a:ea typeface="Times New Roman"/>
                <a:cs typeface="Times New Roman"/>
                <a:sym typeface="Times New Roman"/>
              </a:rPr>
            </a:br>
            <a:r>
              <a:rPr b="1" i="1" lang="en-US" sz="2400" u="none" cap="none" strike="noStrike">
                <a:solidFill>
                  <a:schemeClr val="dk1"/>
                </a:solidFill>
                <a:latin typeface="Times New Roman"/>
                <a:ea typeface="Times New Roman"/>
                <a:cs typeface="Times New Roman"/>
                <a:sym typeface="Times New Roman"/>
              </a:rPr>
              <a:t>(Clear, Orange, OrangeWeb)</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 . </a:t>
            </a:r>
            <a:r>
              <a:rPr b="1" i="0" lang="en-US" sz="2400" u="sng" cap="none" strike="noStrike">
                <a:solidFill>
                  <a:schemeClr val="dk1"/>
                </a:solidFill>
                <a:latin typeface="Times New Roman"/>
                <a:ea typeface="Times New Roman"/>
                <a:cs typeface="Times New Roman"/>
                <a:sym typeface="Times New Roman"/>
              </a:rPr>
              <a:t>Needing one level-3 person</a:t>
            </a:r>
            <a:endParaRPr/>
          </a:p>
        </p:txBody>
      </p:sp>
      <p:grpSp>
        <p:nvGrpSpPr>
          <p:cNvPr id="502" name="Google Shape;502;p28"/>
          <p:cNvGrpSpPr/>
          <p:nvPr/>
        </p:nvGrpSpPr>
        <p:grpSpPr>
          <a:xfrm>
            <a:off x="5334000" y="2895600"/>
            <a:ext cx="3506787" cy="3260725"/>
            <a:chOff x="5334000" y="1447800"/>
            <a:chExt cx="3506787" cy="3260725"/>
          </a:xfrm>
        </p:grpSpPr>
        <p:sp>
          <p:nvSpPr>
            <p:cNvPr id="503" name="Google Shape;503;p28"/>
            <p:cNvSpPr txBox="1"/>
            <p:nvPr/>
          </p:nvSpPr>
          <p:spPr>
            <a:xfrm>
              <a:off x="5343525" y="2076450"/>
              <a:ext cx="3235325" cy="2174875"/>
            </a:xfrm>
            <a:prstGeom prst="rect">
              <a:avLst/>
            </a:prstGeom>
            <a:gradFill>
              <a:gsLst>
                <a:gs pos="0">
                  <a:schemeClr val="accent1"/>
                </a:gs>
                <a:gs pos="100000">
                  <a:schemeClr val="lt1"/>
                </a:gs>
              </a:gsLst>
              <a:lin ang="8100000" scaled="0"/>
            </a:gra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upward diagonal" id="504" name="Google Shape;504;p28"/>
            <p:cNvSpPr/>
            <p:nvPr/>
          </p:nvSpPr>
          <p:spPr>
            <a:xfrm>
              <a:off x="7820025" y="2014537"/>
              <a:ext cx="792162" cy="2454275"/>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05" name="Google Shape;505;p28"/>
            <p:cNvSpPr txBox="1"/>
            <p:nvPr/>
          </p:nvSpPr>
          <p:spPr>
            <a:xfrm>
              <a:off x="7996237" y="4197350"/>
              <a:ext cx="511175" cy="28733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Times New Roman"/>
                <a:buNone/>
              </a:pPr>
              <a:r>
                <a:rPr b="1" i="1" lang="en-US" sz="1600" u="none">
                  <a:solidFill>
                    <a:schemeClr val="dk1"/>
                  </a:solidFill>
                  <a:latin typeface="Times New Roman"/>
                  <a:ea typeface="Times New Roman"/>
                  <a:cs typeface="Times New Roman"/>
                  <a:sym typeface="Times New Roman"/>
                </a:rPr>
                <a:t>Red</a:t>
              </a:r>
              <a:endParaRPr/>
            </a:p>
          </p:txBody>
        </p:sp>
        <p:sp>
          <p:nvSpPr>
            <p:cNvPr descr="Wide upward diagonal" id="506" name="Google Shape;506;p28"/>
            <p:cNvSpPr/>
            <p:nvPr/>
          </p:nvSpPr>
          <p:spPr>
            <a:xfrm>
              <a:off x="6975475" y="2014537"/>
              <a:ext cx="819150" cy="2514600"/>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upward diagonal" id="507" name="Google Shape;507;p28"/>
            <p:cNvSpPr/>
            <p:nvPr/>
          </p:nvSpPr>
          <p:spPr>
            <a:xfrm>
              <a:off x="6154737" y="2014537"/>
              <a:ext cx="820737" cy="2576512"/>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upward diagonal" id="508" name="Google Shape;508;p28"/>
            <p:cNvSpPr/>
            <p:nvPr/>
          </p:nvSpPr>
          <p:spPr>
            <a:xfrm>
              <a:off x="5335587" y="2751137"/>
              <a:ext cx="819150" cy="1901825"/>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509" name="Google Shape;509;p28"/>
            <p:cNvGrpSpPr/>
            <p:nvPr/>
          </p:nvGrpSpPr>
          <p:grpSpPr>
            <a:xfrm>
              <a:off x="5335587" y="1447800"/>
              <a:ext cx="3505200" cy="2806701"/>
              <a:chOff x="2473325" y="512762"/>
              <a:chExt cx="7040562" cy="5075238"/>
            </a:xfrm>
          </p:grpSpPr>
          <p:cxnSp>
            <p:nvCxnSpPr>
              <p:cNvPr id="510" name="Google Shape;510;p28"/>
              <p:cNvCxnSpPr/>
              <p:nvPr/>
            </p:nvCxnSpPr>
            <p:spPr>
              <a:xfrm>
                <a:off x="2474912" y="512762"/>
                <a:ext cx="0" cy="5075237"/>
              </a:xfrm>
              <a:prstGeom prst="straightConnector1">
                <a:avLst/>
              </a:prstGeom>
              <a:noFill/>
              <a:ln cap="flat" cmpd="sng" w="12700">
                <a:solidFill>
                  <a:schemeClr val="dk1"/>
                </a:solidFill>
                <a:prstDash val="solid"/>
                <a:miter lim="8000"/>
                <a:headEnd len="sm" w="sm" type="stealth"/>
                <a:tailEnd len="sm" w="sm" type="none"/>
              </a:ln>
            </p:spPr>
          </p:cxnSp>
          <p:cxnSp>
            <p:nvCxnSpPr>
              <p:cNvPr id="511" name="Google Shape;511;p28"/>
              <p:cNvCxnSpPr/>
              <p:nvPr/>
            </p:nvCxnSpPr>
            <p:spPr>
              <a:xfrm rot="10800000">
                <a:off x="2473325" y="5588000"/>
                <a:ext cx="7040562" cy="0"/>
              </a:xfrm>
              <a:prstGeom prst="straightConnector1">
                <a:avLst/>
              </a:prstGeom>
              <a:noFill/>
              <a:ln cap="flat" cmpd="sng" w="12700">
                <a:solidFill>
                  <a:schemeClr val="dk1"/>
                </a:solidFill>
                <a:prstDash val="solid"/>
                <a:miter lim="8000"/>
                <a:headEnd len="sm" w="sm" type="stealth"/>
                <a:tailEnd len="sm" w="sm" type="none"/>
              </a:ln>
            </p:spPr>
          </p:cxnSp>
        </p:grpSp>
        <p:sp>
          <p:nvSpPr>
            <p:cNvPr id="512" name="Google Shape;512;p28"/>
            <p:cNvSpPr txBox="1"/>
            <p:nvPr/>
          </p:nvSpPr>
          <p:spPr>
            <a:xfrm>
              <a:off x="5343525" y="2070100"/>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13" name="Google Shape;513;p28"/>
            <p:cNvSpPr txBox="1"/>
            <p:nvPr/>
          </p:nvSpPr>
          <p:spPr>
            <a:xfrm>
              <a:off x="5343525" y="279876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14" name="Google Shape;514;p28"/>
            <p:cNvSpPr txBox="1"/>
            <p:nvPr/>
          </p:nvSpPr>
          <p:spPr>
            <a:xfrm>
              <a:off x="5343525" y="352901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15" name="Google Shape;515;p28"/>
            <p:cNvSpPr txBox="1"/>
            <p:nvPr/>
          </p:nvSpPr>
          <p:spPr>
            <a:xfrm>
              <a:off x="6156325" y="2070100"/>
              <a:ext cx="800100"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16" name="Google Shape;516;p28"/>
            <p:cNvSpPr txBox="1"/>
            <p:nvPr/>
          </p:nvSpPr>
          <p:spPr>
            <a:xfrm>
              <a:off x="6156325" y="2798762"/>
              <a:ext cx="800100"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17" name="Google Shape;517;p28"/>
            <p:cNvSpPr txBox="1"/>
            <p:nvPr/>
          </p:nvSpPr>
          <p:spPr>
            <a:xfrm>
              <a:off x="6156325" y="3529012"/>
              <a:ext cx="800100"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18" name="Google Shape;518;p28"/>
            <p:cNvSpPr txBox="1"/>
            <p:nvPr/>
          </p:nvSpPr>
          <p:spPr>
            <a:xfrm>
              <a:off x="6969125" y="2070100"/>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19" name="Google Shape;519;p28"/>
            <p:cNvSpPr txBox="1"/>
            <p:nvPr/>
          </p:nvSpPr>
          <p:spPr>
            <a:xfrm>
              <a:off x="6969125" y="279876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20" name="Google Shape;520;p28"/>
            <p:cNvSpPr txBox="1"/>
            <p:nvPr/>
          </p:nvSpPr>
          <p:spPr>
            <a:xfrm>
              <a:off x="6969125" y="352901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21" name="Google Shape;521;p28"/>
            <p:cNvSpPr txBox="1"/>
            <p:nvPr/>
          </p:nvSpPr>
          <p:spPr>
            <a:xfrm>
              <a:off x="7780337" y="2070100"/>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22" name="Google Shape;522;p28"/>
            <p:cNvSpPr txBox="1"/>
            <p:nvPr/>
          </p:nvSpPr>
          <p:spPr>
            <a:xfrm>
              <a:off x="7780337" y="279876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23" name="Google Shape;523;p28"/>
            <p:cNvSpPr txBox="1"/>
            <p:nvPr/>
          </p:nvSpPr>
          <p:spPr>
            <a:xfrm>
              <a:off x="7780337" y="352901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24" name="Google Shape;524;p28"/>
            <p:cNvSpPr txBox="1"/>
            <p:nvPr/>
          </p:nvSpPr>
          <p:spPr>
            <a:xfrm>
              <a:off x="5353050" y="3952875"/>
              <a:ext cx="4873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C6</a:t>
              </a:r>
              <a:endParaRPr/>
            </a:p>
          </p:txBody>
        </p:sp>
        <p:sp>
          <p:nvSpPr>
            <p:cNvPr id="525" name="Google Shape;525;p28"/>
            <p:cNvSpPr txBox="1"/>
            <p:nvPr/>
          </p:nvSpPr>
          <p:spPr>
            <a:xfrm>
              <a:off x="6110287" y="3952875"/>
              <a:ext cx="5953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C20</a:t>
              </a:r>
              <a:endParaRPr/>
            </a:p>
          </p:txBody>
        </p:sp>
        <p:sp>
          <p:nvSpPr>
            <p:cNvPr id="526" name="Google Shape;526;p28"/>
            <p:cNvSpPr txBox="1"/>
            <p:nvPr/>
          </p:nvSpPr>
          <p:spPr>
            <a:xfrm>
              <a:off x="6926262" y="3952875"/>
              <a:ext cx="5953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C40</a:t>
              </a:r>
              <a:endParaRPr/>
            </a:p>
          </p:txBody>
        </p:sp>
        <p:sp>
          <p:nvSpPr>
            <p:cNvPr id="527" name="Google Shape;527;p28"/>
            <p:cNvSpPr txBox="1"/>
            <p:nvPr/>
          </p:nvSpPr>
          <p:spPr>
            <a:xfrm>
              <a:off x="7683500" y="3952875"/>
              <a:ext cx="7032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C80</a:t>
              </a:r>
              <a:endParaRPr/>
            </a:p>
          </p:txBody>
        </p:sp>
        <p:sp>
          <p:nvSpPr>
            <p:cNvPr id="528" name="Google Shape;528;p28"/>
            <p:cNvSpPr txBox="1"/>
            <p:nvPr/>
          </p:nvSpPr>
          <p:spPr>
            <a:xfrm>
              <a:off x="5343525" y="3219450"/>
              <a:ext cx="49847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D6</a:t>
              </a:r>
              <a:endParaRPr/>
            </a:p>
          </p:txBody>
        </p:sp>
        <p:sp>
          <p:nvSpPr>
            <p:cNvPr id="529" name="Google Shape;529;p28"/>
            <p:cNvSpPr txBox="1"/>
            <p:nvPr/>
          </p:nvSpPr>
          <p:spPr>
            <a:xfrm>
              <a:off x="6103937" y="3219450"/>
              <a:ext cx="60642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D20</a:t>
              </a:r>
              <a:endParaRPr/>
            </a:p>
          </p:txBody>
        </p:sp>
        <p:sp>
          <p:nvSpPr>
            <p:cNvPr id="530" name="Google Shape;530;p28"/>
            <p:cNvSpPr txBox="1"/>
            <p:nvPr/>
          </p:nvSpPr>
          <p:spPr>
            <a:xfrm>
              <a:off x="6915150" y="3219450"/>
              <a:ext cx="60642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D40</a:t>
              </a:r>
              <a:endParaRPr/>
            </a:p>
          </p:txBody>
        </p:sp>
        <p:sp>
          <p:nvSpPr>
            <p:cNvPr id="531" name="Google Shape;531;p28"/>
            <p:cNvSpPr txBox="1"/>
            <p:nvPr/>
          </p:nvSpPr>
          <p:spPr>
            <a:xfrm>
              <a:off x="7677150" y="3219450"/>
              <a:ext cx="71437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D80</a:t>
              </a:r>
              <a:endParaRPr/>
            </a:p>
          </p:txBody>
        </p:sp>
        <p:sp>
          <p:nvSpPr>
            <p:cNvPr id="532" name="Google Shape;532;p28"/>
            <p:cNvSpPr txBox="1"/>
            <p:nvPr/>
          </p:nvSpPr>
          <p:spPr>
            <a:xfrm>
              <a:off x="5359400" y="2489200"/>
              <a:ext cx="4746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E6</a:t>
              </a:r>
              <a:endParaRPr/>
            </a:p>
          </p:txBody>
        </p:sp>
        <p:sp>
          <p:nvSpPr>
            <p:cNvPr id="533" name="Google Shape;533;p28"/>
            <p:cNvSpPr txBox="1"/>
            <p:nvPr/>
          </p:nvSpPr>
          <p:spPr>
            <a:xfrm>
              <a:off x="6118225" y="2489200"/>
              <a:ext cx="5826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E20</a:t>
              </a:r>
              <a:endParaRPr/>
            </a:p>
          </p:txBody>
        </p:sp>
        <p:sp>
          <p:nvSpPr>
            <p:cNvPr id="534" name="Google Shape;534;p28"/>
            <p:cNvSpPr txBox="1"/>
            <p:nvPr/>
          </p:nvSpPr>
          <p:spPr>
            <a:xfrm>
              <a:off x="6927850" y="2489200"/>
              <a:ext cx="5826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E40</a:t>
              </a:r>
              <a:endParaRPr/>
            </a:p>
          </p:txBody>
        </p:sp>
        <p:sp>
          <p:nvSpPr>
            <p:cNvPr id="535" name="Google Shape;535;p28"/>
            <p:cNvSpPr txBox="1"/>
            <p:nvPr/>
          </p:nvSpPr>
          <p:spPr>
            <a:xfrm>
              <a:off x="7683500" y="2489200"/>
              <a:ext cx="6905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E80</a:t>
              </a:r>
              <a:endParaRPr/>
            </a:p>
          </p:txBody>
        </p:sp>
        <p:sp>
          <p:nvSpPr>
            <p:cNvPr id="536" name="Google Shape;536;p28"/>
            <p:cNvSpPr txBox="1"/>
            <p:nvPr/>
          </p:nvSpPr>
          <p:spPr>
            <a:xfrm>
              <a:off x="5334000" y="431165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Clear</a:t>
              </a:r>
              <a:endParaRPr/>
            </a:p>
          </p:txBody>
        </p:sp>
        <p:sp>
          <p:nvSpPr>
            <p:cNvPr id="537" name="Google Shape;537;p28"/>
            <p:cNvSpPr txBox="1"/>
            <p:nvPr/>
          </p:nvSpPr>
          <p:spPr>
            <a:xfrm>
              <a:off x="6121400" y="4251325"/>
              <a:ext cx="88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Yellow</a:t>
              </a:r>
              <a:endParaRPr/>
            </a:p>
          </p:txBody>
        </p:sp>
        <p:sp>
          <p:nvSpPr>
            <p:cNvPr id="538" name="Google Shape;538;p28"/>
            <p:cNvSpPr txBox="1"/>
            <p:nvPr/>
          </p:nvSpPr>
          <p:spPr>
            <a:xfrm>
              <a:off x="6858000" y="4175125"/>
              <a:ext cx="97472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Orange</a:t>
              </a:r>
              <a:endParaRPr/>
            </a:p>
          </p:txBody>
        </p:sp>
        <p:grpSp>
          <p:nvGrpSpPr>
            <p:cNvPr id="539" name="Google Shape;539;p28"/>
            <p:cNvGrpSpPr/>
            <p:nvPr/>
          </p:nvGrpSpPr>
          <p:grpSpPr>
            <a:xfrm>
              <a:off x="5334000" y="1600200"/>
              <a:ext cx="3262312" cy="482600"/>
              <a:chOff x="5257800" y="609600"/>
              <a:chExt cx="3333750" cy="947737"/>
            </a:xfrm>
          </p:grpSpPr>
          <p:sp>
            <p:nvSpPr>
              <p:cNvPr id="540" name="Google Shape;540;p28"/>
              <p:cNvSpPr txBox="1"/>
              <p:nvPr/>
            </p:nvSpPr>
            <p:spPr>
              <a:xfrm>
                <a:off x="52578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41" name="Google Shape;541;p28"/>
              <p:cNvSpPr txBox="1"/>
              <p:nvPr/>
            </p:nvSpPr>
            <p:spPr>
              <a:xfrm>
                <a:off x="60960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42" name="Google Shape;542;p28"/>
              <p:cNvSpPr txBox="1"/>
              <p:nvPr/>
            </p:nvSpPr>
            <p:spPr>
              <a:xfrm>
                <a:off x="69342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43" name="Google Shape;543;p28"/>
              <p:cNvSpPr txBox="1"/>
              <p:nvPr/>
            </p:nvSpPr>
            <p:spPr>
              <a:xfrm>
                <a:off x="77724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44" name="Google Shape;544;p28"/>
              <p:cNvSpPr txBox="1"/>
              <p:nvPr/>
            </p:nvSpPr>
            <p:spPr>
              <a:xfrm>
                <a:off x="5316537" y="914400"/>
                <a:ext cx="484187"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L6</a:t>
                </a:r>
                <a:endParaRPr/>
              </a:p>
            </p:txBody>
          </p:sp>
          <p:sp>
            <p:nvSpPr>
              <p:cNvPr id="545" name="Google Shape;545;p28"/>
              <p:cNvSpPr txBox="1"/>
              <p:nvPr/>
            </p:nvSpPr>
            <p:spPr>
              <a:xfrm>
                <a:off x="6091237" y="914400"/>
                <a:ext cx="595312"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L20</a:t>
                </a:r>
                <a:endParaRPr/>
              </a:p>
            </p:txBody>
          </p:sp>
          <p:sp>
            <p:nvSpPr>
              <p:cNvPr id="546" name="Google Shape;546;p28"/>
              <p:cNvSpPr txBox="1"/>
              <p:nvPr/>
            </p:nvSpPr>
            <p:spPr>
              <a:xfrm>
                <a:off x="6921500" y="914400"/>
                <a:ext cx="596900"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L40</a:t>
                </a:r>
                <a:endParaRPr/>
              </a:p>
            </p:txBody>
          </p:sp>
          <p:sp>
            <p:nvSpPr>
              <p:cNvPr id="547" name="Google Shape;547;p28"/>
              <p:cNvSpPr txBox="1"/>
              <p:nvPr/>
            </p:nvSpPr>
            <p:spPr>
              <a:xfrm>
                <a:off x="7691437" y="914400"/>
                <a:ext cx="704850"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L80</a:t>
                </a: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9"/>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Crystal lives on three levels:</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	-</a:t>
            </a:r>
            <a:r>
              <a:rPr b="1" i="1" lang="en-US" sz="2800" u="none" cap="none" strike="noStrike">
                <a:solidFill>
                  <a:schemeClr val="dk2"/>
                </a:solidFill>
                <a:latin typeface="Times New Roman"/>
                <a:ea typeface="Times New Roman"/>
                <a:cs typeface="Times New Roman"/>
                <a:sym typeface="Times New Roman"/>
              </a:rPr>
              <a:t>Mindset</a:t>
            </a:r>
            <a:r>
              <a:rPr b="1" i="0" lang="en-US" sz="2800" u="none" cap="none" strike="noStrike">
                <a:solidFill>
                  <a:schemeClr val="dk2"/>
                </a:solidFill>
                <a:latin typeface="Times New Roman"/>
                <a:ea typeface="Times New Roman"/>
                <a:cs typeface="Times New Roman"/>
                <a:sym typeface="Times New Roman"/>
              </a:rPr>
              <a:t>	  -</a:t>
            </a:r>
            <a:r>
              <a:rPr b="1" i="1" lang="en-US" sz="2800" u="none" cap="none" strike="noStrike">
                <a:solidFill>
                  <a:schemeClr val="dk2"/>
                </a:solidFill>
                <a:latin typeface="Times New Roman"/>
                <a:ea typeface="Times New Roman"/>
                <a:cs typeface="Times New Roman"/>
                <a:sym typeface="Times New Roman"/>
              </a:rPr>
              <a:t>Principles</a:t>
            </a:r>
            <a:r>
              <a:rPr b="1" i="0" lang="en-US" sz="2800" u="none" cap="none" strike="noStrike">
                <a:solidFill>
                  <a:schemeClr val="dk2"/>
                </a:solidFill>
                <a:latin typeface="Times New Roman"/>
                <a:ea typeface="Times New Roman"/>
                <a:cs typeface="Times New Roman"/>
                <a:sym typeface="Times New Roman"/>
              </a:rPr>
              <a:t>		-</a:t>
            </a:r>
            <a:r>
              <a:rPr b="1" i="1" lang="en-US" sz="2800" u="none" cap="none" strike="noStrike">
                <a:solidFill>
                  <a:schemeClr val="dk2"/>
                </a:solidFill>
                <a:latin typeface="Times New Roman"/>
                <a:ea typeface="Times New Roman"/>
                <a:cs typeface="Times New Roman"/>
                <a:sym typeface="Times New Roman"/>
              </a:rPr>
              <a:t>Specifics</a:t>
            </a:r>
            <a:endParaRPr/>
          </a:p>
        </p:txBody>
      </p:sp>
      <p:sp>
        <p:nvSpPr>
          <p:cNvPr id="553" name="Google Shape;553;p29"/>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Mindset: </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Software development is a (resource-limited) cooperative game of invention and communication.</a:t>
            </a:r>
            <a:r>
              <a:rPr b="1" i="0" lang="en-US" sz="2400" u="none" cap="none" strike="noStrike">
                <a:solidFill>
                  <a:schemeClr val="dk1"/>
                </a:solidFill>
                <a:latin typeface="Arial"/>
                <a:ea typeface="Arial"/>
                <a:cs typeface="Arial"/>
                <a:sym typeface="Arial"/>
              </a:rPr>
              <a:t>”</a:t>
            </a:r>
            <a:endParaRPr b="1" i="0" sz="24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(generates &amp; limits ideas, provides consistency) </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Principles: </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Lighten work products, improve fast &amp; informal communication, deliver early &amp; regularly</a:t>
            </a:r>
            <a:r>
              <a:rPr b="1" i="0" lang="en-US" sz="2400" u="none" cap="none" strike="noStrike">
                <a:solidFill>
                  <a:schemeClr val="dk1"/>
                </a:solidFill>
                <a:latin typeface="Arial"/>
                <a:ea typeface="Arial"/>
                <a:cs typeface="Arial"/>
                <a:sym typeface="Arial"/>
              </a:rPr>
              <a:t>”</a:t>
            </a:r>
            <a:endParaRPr b="1" i="0" sz="24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(guide adjusting to circumstances)</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Specifics: Crystal Clear, Orange, OrangeWeb</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(provide concreteness, seed the process)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(People work better by copying than inventing from scratch)</a:t>
            </a:r>
            <a:endParaRPr/>
          </a:p>
          <a:p>
            <a:pPr indent="-342900" lvl="0" marL="342900" marR="0" rtl="0" algn="ctr">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There is no, can be no, </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formula</a:t>
            </a:r>
            <a:r>
              <a:rPr b="1" i="0" lang="en-US" sz="2400" u="none" cap="none" strike="noStrike">
                <a:solidFill>
                  <a:schemeClr val="dk1"/>
                </a:solidFill>
                <a:latin typeface="Arial"/>
                <a:ea typeface="Arial"/>
                <a:cs typeface="Arial"/>
                <a:sym typeface="Aria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0"/>
          <p:cNvSpPr txBox="1"/>
          <p:nvPr>
            <p:ph type="ctrTitle"/>
          </p:nvPr>
        </p:nvSpPr>
        <p:spPr>
          <a:xfrm>
            <a:off x="685800" y="2286000"/>
            <a:ext cx="7772400" cy="1143000"/>
          </a:xfrm>
          <a:prstGeom prst="rect">
            <a:avLst/>
          </a:prstGeom>
          <a:noFill/>
          <a:ln>
            <a:noFill/>
          </a:ln>
        </p:spPr>
        <p:txBody>
          <a:bodyPr anchorCtr="0" anchor="b" bIns="44450" lIns="90475" spcFirstLastPara="1" rIns="90475" wrap="square" tIns="44450">
            <a:noAutofit/>
          </a:bodyPr>
          <a:lstStyle/>
          <a:p>
            <a:pPr indent="0" lvl="0" marL="0" marR="0" rtl="0" algn="ctr">
              <a:lnSpc>
                <a:spcPct val="90000"/>
              </a:lnSpc>
              <a:spcBef>
                <a:spcPts val="0"/>
              </a:spcBef>
              <a:spcAft>
                <a:spcPts val="0"/>
              </a:spcAft>
              <a:buClr>
                <a:schemeClr val="dk2"/>
              </a:buClr>
              <a:buFont typeface="Times New Roman"/>
              <a:buNone/>
            </a:pPr>
            <a:r>
              <a:rPr b="1" i="1" lang="en-US" sz="3600" u="none" cap="none" strike="noStrike">
                <a:solidFill>
                  <a:schemeClr val="dk2"/>
                </a:solidFill>
                <a:latin typeface="Times New Roman"/>
                <a:ea typeface="Times New Roman"/>
                <a:cs typeface="Times New Roman"/>
                <a:sym typeface="Times New Roman"/>
              </a:rPr>
              <a:t>Crystal</a:t>
            </a:r>
            <a:r>
              <a:rPr b="1" i="1" lang="en-US" sz="3600" u="none" cap="none" strike="noStrike">
                <a:solidFill>
                  <a:schemeClr val="dk2"/>
                </a:solidFill>
                <a:latin typeface="Arial"/>
                <a:ea typeface="Arial"/>
                <a:cs typeface="Arial"/>
                <a:sym typeface="Arial"/>
              </a:rPr>
              <a:t>’</a:t>
            </a:r>
            <a:r>
              <a:rPr b="1" i="1" lang="en-US" sz="3600" u="none" cap="none" strike="noStrike">
                <a:solidFill>
                  <a:schemeClr val="dk2"/>
                </a:solidFill>
                <a:latin typeface="Times New Roman"/>
                <a:ea typeface="Times New Roman"/>
                <a:cs typeface="Times New Roman"/>
                <a:sym typeface="Times New Roman"/>
              </a:rPr>
              <a:t>s</a:t>
            </a:r>
            <a:br>
              <a:rPr b="1" i="0" lang="en-US" sz="3600" u="none" cap="none" strike="noStrike">
                <a:solidFill>
                  <a:schemeClr val="dk2"/>
                </a:solidFill>
                <a:latin typeface="Times New Roman"/>
                <a:ea typeface="Times New Roman"/>
                <a:cs typeface="Times New Roman"/>
                <a:sym typeface="Times New Roman"/>
              </a:rPr>
            </a:br>
            <a:r>
              <a:rPr b="1" i="0" lang="en-US" sz="3600" u="none" cap="none" strike="noStrike">
                <a:solidFill>
                  <a:schemeClr val="dk2"/>
                </a:solidFill>
                <a:latin typeface="Times New Roman"/>
                <a:ea typeface="Times New Roman"/>
                <a:cs typeface="Times New Roman"/>
                <a:sym typeface="Times New Roman"/>
              </a:rPr>
              <a:t>Mindset</a:t>
            </a:r>
            <a:endParaRPr/>
          </a:p>
        </p:txBody>
      </p:sp>
      <p:sp>
        <p:nvSpPr>
          <p:cNvPr id="559" name="Google Shape;559;p30"/>
          <p:cNvSpPr txBox="1"/>
          <p:nvPr>
            <p:ph idx="1" type="subTitle"/>
          </p:nvPr>
        </p:nvSpPr>
        <p:spPr>
          <a:xfrm>
            <a:off x="1371600" y="3581400"/>
            <a:ext cx="6400800" cy="1752600"/>
          </a:xfrm>
          <a:prstGeom prst="rect">
            <a:avLst/>
          </a:prstGeom>
          <a:no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Software development is a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(resource-limited)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finite, goal-seeking </a:t>
            </a:r>
            <a:endParaRPr/>
          </a:p>
          <a:p>
            <a:pPr indent="0" lvl="0" marL="0" marR="0" rtl="0" algn="ctr">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cooperative game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of invention and communication.</a:t>
            </a:r>
            <a:r>
              <a:rPr b="1" i="0" lang="en-US" sz="2400" u="none" cap="none" strike="noStrike">
                <a:solidFill>
                  <a:schemeClr val="dk1"/>
                </a:solidFill>
                <a:latin typeface="Arial"/>
                <a:ea typeface="Arial"/>
                <a:cs typeface="Arial"/>
                <a:sym typeface="Arial"/>
              </a:rPr>
              <a:t>”</a:t>
            </a:r>
            <a:endParaRPr b="1" i="0" sz="2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1"/>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Sw Development is a Game of Economics </a:t>
            </a:r>
            <a:endParaRPr/>
          </a:p>
        </p:txBody>
      </p:sp>
      <p:sp>
        <p:nvSpPr>
          <p:cNvPr id="565" name="Google Shape;565;p31"/>
          <p:cNvSpPr txBox="1"/>
          <p:nvPr>
            <p:ph idx="1" type="body"/>
          </p:nvPr>
        </p:nvSpPr>
        <p:spPr>
          <a:xfrm>
            <a:off x="381000" y="15240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Economic consequences to each choice.</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Resources are limited.</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Less</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 is usually better.</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Barely sufficient</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 is Best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a:t>
            </a:r>
            <a:r>
              <a:rPr b="1" i="1" lang="en-US" sz="2800" u="none" cap="none" strike="noStrike">
                <a:solidFill>
                  <a:schemeClr val="dk2"/>
                </a:solidFill>
                <a:latin typeface="Times New Roman"/>
                <a:ea typeface="Times New Roman"/>
                <a:cs typeface="Times New Roman"/>
                <a:sym typeface="Times New Roman"/>
              </a:rPr>
              <a:t>Crystal</a:t>
            </a:r>
            <a:r>
              <a:rPr b="1" i="0" lang="en-US" sz="2800" u="none" cap="none" strike="noStrike">
                <a:solidFill>
                  <a:schemeClr val="dk2"/>
                </a:solidFill>
                <a:latin typeface="Times New Roman"/>
                <a:ea typeface="Times New Roman"/>
                <a:cs typeface="Times New Roman"/>
                <a:sym typeface="Times New Roman"/>
              </a:rPr>
              <a:t> is the result of Alistair</a:t>
            </a:r>
            <a:r>
              <a:rPr b="1" i="0" lang="en-US" sz="2800" u="none" cap="none" strike="noStrike">
                <a:solidFill>
                  <a:schemeClr val="dk2"/>
                </a:solidFill>
                <a:latin typeface="Arial"/>
                <a:ea typeface="Arial"/>
                <a:cs typeface="Arial"/>
                <a:sym typeface="Arial"/>
              </a:rPr>
              <a:t>’</a:t>
            </a:r>
            <a:r>
              <a:rPr b="1" i="0" lang="en-US" sz="2800" u="none" cap="none" strike="noStrike">
                <a:solidFill>
                  <a:schemeClr val="dk2"/>
                </a:solidFill>
                <a:latin typeface="Times New Roman"/>
                <a:ea typeface="Times New Roman"/>
                <a:cs typeface="Times New Roman"/>
                <a:sym typeface="Times New Roman"/>
              </a:rPr>
              <a:t>s researches.</a:t>
            </a:r>
            <a:r>
              <a:rPr b="1" i="0" lang="en-US" sz="2800" u="none" cap="none" strike="noStrike">
                <a:solidFill>
                  <a:schemeClr val="dk2"/>
                </a:solidFill>
                <a:latin typeface="Arial"/>
                <a:ea typeface="Arial"/>
                <a:cs typeface="Arial"/>
                <a:sym typeface="Arial"/>
              </a:rPr>
              <a:t>”</a:t>
            </a:r>
            <a:br>
              <a:rPr b="1" i="0" lang="en-US" sz="2800" u="none" cap="none" strike="noStrike">
                <a:solidFill>
                  <a:schemeClr val="dk2"/>
                </a:solidFill>
                <a:latin typeface="Times New Roman"/>
                <a:ea typeface="Times New Roman"/>
                <a:cs typeface="Times New Roman"/>
                <a:sym typeface="Times New Roman"/>
              </a:rPr>
            </a:br>
            <a:endParaRPr/>
          </a:p>
        </p:txBody>
      </p:sp>
      <p:sp>
        <p:nvSpPr>
          <p:cNvPr id="61" name="Google Shape;61;p14"/>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1991-1994 … present: ~40 interviews with project teams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(What did you do? . . . What happened then? . . . How did you like that? . . . Would you work that way again?</a:t>
            </a:r>
            <a:br>
              <a:rPr b="1" i="0" lang="en-US" sz="2200" u="none" cap="none" strike="noStrike">
                <a:solidFill>
                  <a:schemeClr val="dk1"/>
                </a:solidFill>
                <a:latin typeface="Times New Roman"/>
                <a:ea typeface="Times New Roman"/>
                <a:cs typeface="Times New Roman"/>
                <a:sym typeface="Times New Roman"/>
              </a:rPr>
            </a:br>
            <a:r>
              <a:rPr b="1" i="0" lang="en-US" sz="2200" u="none" cap="none" strike="noStrike">
                <a:solidFill>
                  <a:schemeClr val="dk1"/>
                </a:solidFill>
                <a:latin typeface="Times New Roman"/>
                <a:ea typeface="Times New Roman"/>
                <a:cs typeface="Times New Roman"/>
                <a:sym typeface="Times New Roman"/>
              </a:rPr>
              <a:t>Is what (s)he said true? . . . Show me work products) </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Results: </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People don</a:t>
            </a:r>
            <a:r>
              <a:rPr b="1" i="0" lang="en-US" sz="2200" u="none" cap="none" strike="noStrike">
                <a:solidFill>
                  <a:schemeClr val="dk1"/>
                </a:solidFill>
                <a:latin typeface="Arial"/>
                <a:ea typeface="Arial"/>
                <a:cs typeface="Arial"/>
                <a:sym typeface="Arial"/>
              </a:rPr>
              <a:t>’</a:t>
            </a:r>
            <a:r>
              <a:rPr b="1" i="0" lang="en-US" sz="2200" u="none" cap="none" strike="noStrike">
                <a:solidFill>
                  <a:schemeClr val="dk1"/>
                </a:solidFill>
                <a:latin typeface="Times New Roman"/>
                <a:ea typeface="Times New Roman"/>
                <a:cs typeface="Times New Roman"/>
                <a:sym typeface="Times New Roman"/>
              </a:rPr>
              <a:t>t do what their book says to do, </a:t>
            </a:r>
            <a:br>
              <a:rPr b="1" i="0" lang="en-US" sz="2200" u="none" cap="none" strike="noStrike">
                <a:solidFill>
                  <a:schemeClr val="dk1"/>
                </a:solidFill>
                <a:latin typeface="Times New Roman"/>
                <a:ea typeface="Times New Roman"/>
                <a:cs typeface="Times New Roman"/>
                <a:sym typeface="Times New Roman"/>
              </a:rPr>
            </a:br>
            <a:r>
              <a:rPr b="1" i="0" lang="en-US" sz="2200" u="none" cap="none" strike="noStrike">
                <a:solidFill>
                  <a:schemeClr val="dk1"/>
                </a:solidFill>
                <a:latin typeface="Times New Roman"/>
                <a:ea typeface="Times New Roman"/>
                <a:cs typeface="Times New Roman"/>
                <a:sym typeface="Times New Roman"/>
              </a:rPr>
              <a:t>nor do they do what they say they did.</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They can</a:t>
            </a:r>
            <a:r>
              <a:rPr b="1" i="0" lang="en-US" sz="2200" u="none" cap="none" strike="noStrike">
                <a:solidFill>
                  <a:schemeClr val="dk1"/>
                </a:solidFill>
                <a:latin typeface="Arial"/>
                <a:ea typeface="Arial"/>
                <a:cs typeface="Arial"/>
                <a:sym typeface="Arial"/>
              </a:rPr>
              <a:t>’</a:t>
            </a:r>
            <a:r>
              <a:rPr b="1" i="0" lang="en-US" sz="2200" u="none" cap="none" strike="noStrike">
                <a:solidFill>
                  <a:schemeClr val="dk1"/>
                </a:solidFill>
                <a:latin typeface="Times New Roman"/>
                <a:ea typeface="Times New Roman"/>
                <a:cs typeface="Times New Roman"/>
                <a:sym typeface="Times New Roman"/>
              </a:rPr>
              <a:t>t keep the documentation in sync with the code.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The lightest methodology that works is already too heavy.</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Fiddling with it is a CSF of methodology adoption.</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a:t>
            </a:r>
            <a:r>
              <a:rPr b="1" i="0" lang="en-US" sz="2200" u="none" cap="none" strike="noStrike">
                <a:solidFill>
                  <a:schemeClr val="dk1"/>
                </a:solidFill>
                <a:latin typeface="Times New Roman"/>
                <a:ea typeface="Times New Roman"/>
                <a:cs typeface="Times New Roman"/>
                <a:sym typeface="Times New Roman"/>
              </a:rPr>
              <a:t>Crystal Clear</a:t>
            </a:r>
            <a:r>
              <a:rPr b="1" i="0" lang="en-US" sz="2200" u="none" cap="none" strike="noStrike">
                <a:solidFill>
                  <a:schemeClr val="dk1"/>
                </a:solidFill>
                <a:latin typeface="Arial"/>
                <a:ea typeface="Arial"/>
                <a:cs typeface="Arial"/>
                <a:sym typeface="Arial"/>
              </a:rPr>
              <a:t>”</a:t>
            </a:r>
            <a:r>
              <a:rPr b="1" i="0" lang="en-US" sz="2200" u="none" cap="none" strike="noStrike">
                <a:solidFill>
                  <a:schemeClr val="dk1"/>
                </a:solidFill>
                <a:latin typeface="Times New Roman"/>
                <a:ea typeface="Times New Roman"/>
                <a:cs typeface="Times New Roman"/>
                <a:sym typeface="Times New Roman"/>
              </a:rPr>
              <a:t> is an ultralight methodology capturing common practices of successful small teams around the world, across different technologies.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2"/>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Players in the game are </a:t>
            </a:r>
            <a:r>
              <a:rPr b="1" i="0" lang="en-US" sz="2800" u="none" cap="none" strike="noStrike">
                <a:solidFill>
                  <a:schemeClr val="dk2"/>
                </a:solidFill>
                <a:latin typeface="Arial"/>
                <a:ea typeface="Arial"/>
                <a:cs typeface="Arial"/>
                <a:sym typeface="Arial"/>
              </a:rPr>
              <a:t>“</a:t>
            </a:r>
            <a:r>
              <a:rPr b="1" i="0" lang="en-US" sz="2800" u="none" cap="none" strike="noStrike">
                <a:solidFill>
                  <a:schemeClr val="dk2"/>
                </a:solidFill>
                <a:latin typeface="Times New Roman"/>
                <a:ea typeface="Times New Roman"/>
                <a:cs typeface="Times New Roman"/>
                <a:sym typeface="Times New Roman"/>
              </a:rPr>
              <a:t>People</a:t>
            </a:r>
            <a:r>
              <a:rPr b="1" i="0" lang="en-US" sz="2800" u="none" cap="none" strike="noStrike">
                <a:solidFill>
                  <a:schemeClr val="dk2"/>
                </a:solidFill>
                <a:latin typeface="Arial"/>
                <a:ea typeface="Arial"/>
                <a:cs typeface="Arial"/>
                <a:sym typeface="Arial"/>
              </a:rPr>
              <a:t>”</a:t>
            </a:r>
            <a:r>
              <a:rPr b="1" i="0" lang="en-US" sz="2800" u="none" cap="none" strike="noStrike">
                <a:solidFill>
                  <a:schemeClr val="dk2"/>
                </a:solidFill>
                <a:latin typeface="Times New Roman"/>
                <a:ea typeface="Times New Roman"/>
                <a:cs typeface="Times New Roman"/>
                <a:sym typeface="Times New Roman"/>
              </a:rPr>
              <a:t>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	Highly nonlinear, spontaneous active devices</a:t>
            </a:r>
            <a:endParaRPr/>
          </a:p>
        </p:txBody>
      </p:sp>
      <p:sp>
        <p:nvSpPr>
          <p:cNvPr id="571" name="Google Shape;571;p32"/>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Weak points: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Consistency </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Discipline </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Following instructions</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Strong points: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Looking around </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Taking initiative </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Copy /modify-ing</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Communicating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3"/>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ctr">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The game has a primary and secondary goal: </a:t>
            </a:r>
            <a:r>
              <a:rPr b="1" i="1" lang="en-US" sz="2800" u="none" cap="none" strike="noStrike">
                <a:solidFill>
                  <a:schemeClr val="dk2"/>
                </a:solidFill>
                <a:latin typeface="Times New Roman"/>
                <a:ea typeface="Times New Roman"/>
                <a:cs typeface="Times New Roman"/>
                <a:sym typeface="Times New Roman"/>
              </a:rPr>
              <a:t>Two Games in One !</a:t>
            </a:r>
            <a:endParaRPr/>
          </a:p>
        </p:txBody>
      </p:sp>
      <p:sp>
        <p:nvSpPr>
          <p:cNvPr id="577" name="Google Shape;577;p33"/>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Primary Goal </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Deliver working software.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(Mess up the first goal =&gt; no software.</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Secondary Goal </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Set up for the next game.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Mess up the secondary goal =&gt; disadvantaged next project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4"/>
          <p:cNvSpPr txBox="1"/>
          <p:nvPr/>
        </p:nvSpPr>
        <p:spPr>
          <a:xfrm>
            <a:off x="5029200" y="3162300"/>
            <a:ext cx="2895600" cy="22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583" name="Google Shape;583;p34"/>
          <p:cNvGrpSpPr/>
          <p:nvPr/>
        </p:nvGrpSpPr>
        <p:grpSpPr>
          <a:xfrm>
            <a:off x="4725987" y="3749675"/>
            <a:ext cx="4113211" cy="2651125"/>
            <a:chOff x="1536700" y="828675"/>
            <a:chExt cx="8915399" cy="5748337"/>
          </a:xfrm>
        </p:grpSpPr>
        <p:sp>
          <p:nvSpPr>
            <p:cNvPr id="584" name="Google Shape;584;p34"/>
            <p:cNvSpPr/>
            <p:nvPr/>
          </p:nvSpPr>
          <p:spPr>
            <a:xfrm flipH="1">
              <a:off x="3416300" y="828675"/>
              <a:ext cx="4953000" cy="4038600"/>
            </a:xfrm>
            <a:custGeom>
              <a:rect b="b" l="l" r="r" t="t"/>
              <a:pathLst>
                <a:path extrusionOk="0" fill="none" h="120000" w="120000">
                  <a:moveTo>
                    <a:pt x="120000" y="119994"/>
                  </a:moveTo>
                  <a:cubicBezTo>
                    <a:pt x="64766" y="119994"/>
                    <a:pt x="16034" y="85416"/>
                    <a:pt x="0" y="34833"/>
                  </a:cubicBezTo>
                </a:path>
                <a:path extrusionOk="0" h="120000" w="120000">
                  <a:moveTo>
                    <a:pt x="120000" y="119994"/>
                  </a:moveTo>
                  <a:cubicBezTo>
                    <a:pt x="64766" y="119994"/>
                    <a:pt x="16034" y="85416"/>
                    <a:pt x="0" y="34833"/>
                  </a:cubicBezTo>
                  <a:lnTo>
                    <a:pt x="120000" y="0"/>
                  </a:lnTo>
                  <a:lnTo>
                    <a:pt x="120000" y="119994"/>
                  </a:lnTo>
                  <a:close/>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85" name="Google Shape;585;p34"/>
            <p:cNvSpPr/>
            <p:nvPr/>
          </p:nvSpPr>
          <p:spPr>
            <a:xfrm flipH="1">
              <a:off x="2311400" y="3114675"/>
              <a:ext cx="3924300" cy="2447925"/>
            </a:xfrm>
            <a:custGeom>
              <a:rect b="b" l="l" r="r" t="t"/>
              <a:pathLst>
                <a:path extrusionOk="0" fill="none" h="120000" w="120000">
                  <a:moveTo>
                    <a:pt x="120000" y="119994"/>
                  </a:moveTo>
                  <a:cubicBezTo>
                    <a:pt x="64766" y="119994"/>
                    <a:pt x="16034" y="85416"/>
                    <a:pt x="0" y="34833"/>
                  </a:cubicBezTo>
                </a:path>
                <a:path extrusionOk="0" h="120000" w="120000">
                  <a:moveTo>
                    <a:pt x="120000" y="119994"/>
                  </a:moveTo>
                  <a:cubicBezTo>
                    <a:pt x="64766" y="119994"/>
                    <a:pt x="16034" y="85416"/>
                    <a:pt x="0" y="34833"/>
                  </a:cubicBezTo>
                  <a:lnTo>
                    <a:pt x="120000" y="0"/>
                  </a:lnTo>
                  <a:lnTo>
                    <a:pt x="120000" y="119994"/>
                  </a:lnTo>
                  <a:close/>
                </a:path>
              </a:pathLst>
            </a:custGeom>
            <a:noFill/>
            <a:ln cap="flat" cmpd="sng" w="762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586" name="Google Shape;586;p34"/>
            <p:cNvSpPr txBox="1"/>
            <p:nvPr/>
          </p:nvSpPr>
          <p:spPr>
            <a:xfrm>
              <a:off x="1804987" y="5943600"/>
              <a:ext cx="8647112" cy="633412"/>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0" i="0" lang="en-US" sz="1200" u="none">
                  <a:solidFill>
                    <a:srgbClr val="000000"/>
                  </a:solidFill>
                  <a:latin typeface="Times New Roman"/>
                  <a:ea typeface="Times New Roman"/>
                  <a:cs typeface="Times New Roman"/>
                  <a:sym typeface="Times New Roman"/>
                </a:rPr>
                <a:t>Richness (</a:t>
              </a:r>
              <a:r>
                <a:rPr b="0" i="0" lang="en-US" sz="1200" u="none">
                  <a:solidFill>
                    <a:srgbClr val="000000"/>
                  </a:solidFill>
                  <a:latin typeface="Arial"/>
                  <a:ea typeface="Arial"/>
                  <a:cs typeface="Arial"/>
                  <a:sym typeface="Arial"/>
                </a:rPr>
                <a:t>“</a:t>
              </a:r>
              <a:r>
                <a:rPr b="0" i="0" lang="en-US" sz="1200" u="none">
                  <a:solidFill>
                    <a:srgbClr val="000000"/>
                  </a:solidFill>
                  <a:latin typeface="Times New Roman"/>
                  <a:ea typeface="Times New Roman"/>
                  <a:cs typeface="Times New Roman"/>
                  <a:sym typeface="Times New Roman"/>
                </a:rPr>
                <a:t>temperature</a:t>
              </a:r>
              <a:r>
                <a:rPr b="0" i="0" lang="en-US" sz="1200" u="none">
                  <a:solidFill>
                    <a:srgbClr val="000000"/>
                  </a:solidFill>
                  <a:latin typeface="Arial"/>
                  <a:ea typeface="Arial"/>
                  <a:cs typeface="Arial"/>
                  <a:sym typeface="Arial"/>
                </a:rPr>
                <a:t>”</a:t>
              </a:r>
              <a:r>
                <a:rPr b="0" i="0" lang="en-US" sz="1200" u="none">
                  <a:solidFill>
                    <a:srgbClr val="000000"/>
                  </a:solidFill>
                  <a:latin typeface="Times New Roman"/>
                  <a:ea typeface="Times New Roman"/>
                  <a:cs typeface="Times New Roman"/>
                  <a:sym typeface="Times New Roman"/>
                </a:rPr>
                <a:t>) of communication channel </a:t>
              </a:r>
              <a:endParaRPr/>
            </a:p>
            <a:p>
              <a:pPr indent="0" lvl="0" marL="0" marR="0" rtl="0" algn="l">
                <a:lnSpc>
                  <a:spcPct val="80000"/>
                </a:lnSpc>
                <a:spcBef>
                  <a:spcPts val="0"/>
                </a:spcBef>
                <a:spcAft>
                  <a:spcPts val="0"/>
                </a:spcAft>
                <a:buClr>
                  <a:srgbClr val="000000"/>
                </a:buClr>
                <a:buFont typeface="Times New Roman"/>
                <a:buNone/>
              </a:pPr>
              <a:r>
                <a:rPr b="0" i="0" lang="en-US" sz="1200" u="none">
                  <a:solidFill>
                    <a:srgbClr val="000000"/>
                  </a:solidFill>
                  <a:latin typeface="Times New Roman"/>
                  <a:ea typeface="Times New Roman"/>
                  <a:cs typeface="Times New Roman"/>
                  <a:sym typeface="Times New Roman"/>
                </a:rPr>
                <a:t>      </a:t>
              </a:r>
              <a:r>
                <a:rPr b="0" i="0" lang="en-US" sz="1200" u="none">
                  <a:solidFill>
                    <a:srgbClr val="000000"/>
                  </a:solidFill>
                  <a:latin typeface="Arial"/>
                  <a:ea typeface="Arial"/>
                  <a:cs typeface="Arial"/>
                  <a:sym typeface="Arial"/>
                </a:rPr>
                <a:t>“</a:t>
              </a:r>
              <a:r>
                <a:rPr b="0" i="0" lang="en-US" sz="1200" u="none">
                  <a:solidFill>
                    <a:srgbClr val="000000"/>
                  </a:solidFill>
                  <a:latin typeface="Times New Roman"/>
                  <a:ea typeface="Times New Roman"/>
                  <a:cs typeface="Times New Roman"/>
                  <a:sym typeface="Times New Roman"/>
                </a:rPr>
                <a:t>cold</a:t>
              </a:r>
              <a:r>
                <a:rPr b="0" i="0" lang="en-US" sz="1200" u="none">
                  <a:solidFill>
                    <a:srgbClr val="000000"/>
                  </a:solidFill>
                  <a:latin typeface="Arial"/>
                  <a:ea typeface="Arial"/>
                  <a:cs typeface="Arial"/>
                  <a:sym typeface="Arial"/>
                </a:rPr>
                <a:t>”</a:t>
              </a:r>
              <a:r>
                <a:rPr b="0" i="0" lang="en-US" sz="1200" u="none">
                  <a:solidFill>
                    <a:srgbClr val="000000"/>
                  </a:solidFill>
                  <a:latin typeface="Times New Roman"/>
                  <a:ea typeface="Times New Roman"/>
                  <a:cs typeface="Times New Roman"/>
                  <a:sym typeface="Times New Roman"/>
                </a:rPr>
                <a:t>				</a:t>
              </a:r>
              <a:r>
                <a:rPr b="0" i="0" lang="en-US" sz="1200" u="none">
                  <a:solidFill>
                    <a:srgbClr val="000000"/>
                  </a:solidFill>
                  <a:latin typeface="Arial"/>
                  <a:ea typeface="Arial"/>
                  <a:cs typeface="Arial"/>
                  <a:sym typeface="Arial"/>
                </a:rPr>
                <a:t>“</a:t>
              </a:r>
              <a:r>
                <a:rPr b="0" i="0" lang="en-US" sz="1200" u="none">
                  <a:solidFill>
                    <a:srgbClr val="000000"/>
                  </a:solidFill>
                  <a:latin typeface="Times New Roman"/>
                  <a:ea typeface="Times New Roman"/>
                  <a:cs typeface="Times New Roman"/>
                  <a:sym typeface="Times New Roman"/>
                </a:rPr>
                <a:t>hot</a:t>
              </a:r>
              <a:r>
                <a:rPr b="0" i="0" lang="en-US" sz="1200" u="none">
                  <a:solidFill>
                    <a:srgbClr val="000000"/>
                  </a:solidFill>
                  <a:latin typeface="Arial"/>
                  <a:ea typeface="Arial"/>
                  <a:cs typeface="Arial"/>
                  <a:sym typeface="Arial"/>
                </a:rPr>
                <a:t>”</a:t>
              </a:r>
              <a:endParaRPr/>
            </a:p>
          </p:txBody>
        </p:sp>
        <p:grpSp>
          <p:nvGrpSpPr>
            <p:cNvPr id="587" name="Google Shape;587;p34"/>
            <p:cNvGrpSpPr/>
            <p:nvPr/>
          </p:nvGrpSpPr>
          <p:grpSpPr>
            <a:xfrm>
              <a:off x="1981200" y="1581150"/>
              <a:ext cx="5932487" cy="4286251"/>
              <a:chOff x="1001712" y="696912"/>
              <a:chExt cx="7940675" cy="5341938"/>
            </a:xfrm>
          </p:grpSpPr>
          <p:cxnSp>
            <p:nvCxnSpPr>
              <p:cNvPr id="588" name="Google Shape;588;p34"/>
              <p:cNvCxnSpPr/>
              <p:nvPr/>
            </p:nvCxnSpPr>
            <p:spPr>
              <a:xfrm>
                <a:off x="1062037" y="836612"/>
                <a:ext cx="1587" cy="5148262"/>
              </a:xfrm>
              <a:prstGeom prst="straightConnector1">
                <a:avLst/>
              </a:prstGeom>
              <a:noFill/>
              <a:ln cap="flat" cmpd="sng" w="12700">
                <a:solidFill>
                  <a:srgbClr val="000000"/>
                </a:solidFill>
                <a:prstDash val="solid"/>
                <a:miter lim="8000"/>
                <a:headEnd len="sm" w="sm" type="none"/>
                <a:tailEnd len="sm" w="sm" type="none"/>
              </a:ln>
            </p:spPr>
          </p:cxnSp>
          <p:sp>
            <p:nvSpPr>
              <p:cNvPr id="589" name="Google Shape;589;p34"/>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590" name="Google Shape;590;p34"/>
              <p:cNvCxnSpPr/>
              <p:nvPr/>
            </p:nvCxnSpPr>
            <p:spPr>
              <a:xfrm flipH="1">
                <a:off x="1058862" y="5978525"/>
                <a:ext cx="7750175" cy="1587"/>
              </a:xfrm>
              <a:prstGeom prst="straightConnector1">
                <a:avLst/>
              </a:prstGeom>
              <a:noFill/>
              <a:ln cap="flat" cmpd="sng" w="12700">
                <a:solidFill>
                  <a:srgbClr val="000000"/>
                </a:solidFill>
                <a:prstDash val="solid"/>
                <a:miter lim="8000"/>
                <a:headEnd len="sm" w="sm" type="none"/>
                <a:tailEnd len="sm" w="sm" type="none"/>
              </a:ln>
            </p:spPr>
          </p:cxnSp>
          <p:sp>
            <p:nvSpPr>
              <p:cNvPr id="591" name="Google Shape;591;p34"/>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592" name="Google Shape;592;p34"/>
            <p:cNvSpPr txBox="1"/>
            <p:nvPr/>
          </p:nvSpPr>
          <p:spPr>
            <a:xfrm rot="-5400000">
              <a:off x="-307975" y="3462337"/>
              <a:ext cx="4005262" cy="315912"/>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0" i="0" lang="en-US" sz="1200" u="none">
                  <a:solidFill>
                    <a:srgbClr val="000000"/>
                  </a:solidFill>
                  <a:latin typeface="Times New Roman"/>
                  <a:ea typeface="Times New Roman"/>
                  <a:cs typeface="Times New Roman"/>
                  <a:sym typeface="Times New Roman"/>
                </a:rPr>
                <a:t>Communication Effectiveness</a:t>
              </a:r>
              <a:endParaRPr/>
            </a:p>
          </p:txBody>
        </p:sp>
        <p:sp>
          <p:nvSpPr>
            <p:cNvPr id="593" name="Google Shape;593;p34"/>
            <p:cNvSpPr txBox="1"/>
            <p:nvPr/>
          </p:nvSpPr>
          <p:spPr>
            <a:xfrm flipH="1">
              <a:off x="6770687" y="1892300"/>
              <a:ext cx="1524000" cy="633412"/>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1" lang="en-US" sz="1200" u="none">
                  <a:solidFill>
                    <a:srgbClr val="000000"/>
                  </a:solidFill>
                  <a:latin typeface="Times New Roman"/>
                  <a:ea typeface="Times New Roman"/>
                  <a:cs typeface="Times New Roman"/>
                  <a:sym typeface="Times New Roman"/>
                </a:rPr>
                <a:t>2 people at</a:t>
              </a:r>
              <a:endParaRPr/>
            </a:p>
            <a:p>
              <a:pPr indent="0" lvl="0" marL="0" marR="0" rtl="0" algn="l">
                <a:lnSpc>
                  <a:spcPct val="80000"/>
                </a:lnSpc>
                <a:spcBef>
                  <a:spcPts val="0"/>
                </a:spcBef>
                <a:spcAft>
                  <a:spcPts val="0"/>
                </a:spcAft>
                <a:buClr>
                  <a:srgbClr val="000000"/>
                </a:buClr>
                <a:buFont typeface="Times New Roman"/>
                <a:buNone/>
              </a:pPr>
              <a:r>
                <a:rPr b="1" i="1" lang="en-US" sz="1200" u="none">
                  <a:solidFill>
                    <a:srgbClr val="000000"/>
                  </a:solidFill>
                  <a:latin typeface="Times New Roman"/>
                  <a:ea typeface="Times New Roman"/>
                  <a:cs typeface="Times New Roman"/>
                  <a:sym typeface="Times New Roman"/>
                </a:rPr>
                <a:t>whiteboard</a:t>
              </a:r>
              <a:endParaRPr/>
            </a:p>
          </p:txBody>
        </p:sp>
        <p:sp>
          <p:nvSpPr>
            <p:cNvPr id="594" name="Google Shape;594;p34"/>
            <p:cNvSpPr txBox="1"/>
            <p:nvPr/>
          </p:nvSpPr>
          <p:spPr>
            <a:xfrm flipH="1">
              <a:off x="6464300" y="2811462"/>
              <a:ext cx="1273175" cy="633412"/>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1" lang="en-US" sz="1200" u="none">
                  <a:solidFill>
                    <a:srgbClr val="000000"/>
                  </a:solidFill>
                  <a:latin typeface="Times New Roman"/>
                  <a:ea typeface="Times New Roman"/>
                  <a:cs typeface="Times New Roman"/>
                  <a:sym typeface="Times New Roman"/>
                </a:rPr>
                <a:t>2 people </a:t>
              </a:r>
              <a:endParaRPr/>
            </a:p>
            <a:p>
              <a:pPr indent="0" lvl="0" marL="0" marR="0" rtl="0" algn="l">
                <a:lnSpc>
                  <a:spcPct val="80000"/>
                </a:lnSpc>
                <a:spcBef>
                  <a:spcPts val="0"/>
                </a:spcBef>
                <a:spcAft>
                  <a:spcPts val="0"/>
                </a:spcAft>
                <a:buClr>
                  <a:srgbClr val="000000"/>
                </a:buClr>
                <a:buFont typeface="Times New Roman"/>
                <a:buNone/>
              </a:pPr>
              <a:r>
                <a:rPr b="1" i="1" lang="en-US" sz="1200" u="none">
                  <a:solidFill>
                    <a:srgbClr val="000000"/>
                  </a:solidFill>
                  <a:latin typeface="Times New Roman"/>
                  <a:ea typeface="Times New Roman"/>
                  <a:cs typeface="Times New Roman"/>
                  <a:sym typeface="Times New Roman"/>
                </a:rPr>
                <a:t>on phone</a:t>
              </a:r>
              <a:endParaRPr/>
            </a:p>
          </p:txBody>
        </p:sp>
        <p:sp>
          <p:nvSpPr>
            <p:cNvPr id="595" name="Google Shape;595;p34"/>
            <p:cNvSpPr txBox="1"/>
            <p:nvPr/>
          </p:nvSpPr>
          <p:spPr>
            <a:xfrm flipH="1">
              <a:off x="2730500" y="4178300"/>
              <a:ext cx="1270000" cy="633412"/>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1" lang="en-US" sz="1200" u="none">
                  <a:solidFill>
                    <a:srgbClr val="000000"/>
                  </a:solidFill>
                  <a:latin typeface="Times New Roman"/>
                  <a:ea typeface="Times New Roman"/>
                  <a:cs typeface="Times New Roman"/>
                  <a:sym typeface="Times New Roman"/>
                </a:rPr>
                <a:t>2 people</a:t>
              </a:r>
              <a:endParaRPr/>
            </a:p>
            <a:p>
              <a:pPr indent="0" lvl="0" marL="0" marR="0" rtl="0" algn="l">
                <a:lnSpc>
                  <a:spcPct val="80000"/>
                </a:lnSpc>
                <a:spcBef>
                  <a:spcPts val="0"/>
                </a:spcBef>
                <a:spcAft>
                  <a:spcPts val="0"/>
                </a:spcAft>
                <a:buClr>
                  <a:srgbClr val="000000"/>
                </a:buClr>
                <a:buFont typeface="Times New Roman"/>
                <a:buNone/>
              </a:pPr>
              <a:r>
                <a:rPr b="1" i="1" lang="en-US" sz="1200" u="none">
                  <a:solidFill>
                    <a:srgbClr val="000000"/>
                  </a:solidFill>
                  <a:latin typeface="Times New Roman"/>
                  <a:ea typeface="Times New Roman"/>
                  <a:cs typeface="Times New Roman"/>
                  <a:sym typeface="Times New Roman"/>
                </a:rPr>
                <a:t>on email </a:t>
              </a:r>
              <a:endParaRPr/>
            </a:p>
          </p:txBody>
        </p:sp>
        <p:sp>
          <p:nvSpPr>
            <p:cNvPr id="596" name="Google Shape;596;p34"/>
            <p:cNvSpPr txBox="1"/>
            <p:nvPr/>
          </p:nvSpPr>
          <p:spPr>
            <a:xfrm flipH="1">
              <a:off x="4870450" y="3760787"/>
              <a:ext cx="1431925" cy="3175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0" lang="en-US" sz="1200" u="none">
                  <a:solidFill>
                    <a:srgbClr val="000000"/>
                  </a:solidFill>
                  <a:latin typeface="Times New Roman"/>
                  <a:ea typeface="Times New Roman"/>
                  <a:cs typeface="Times New Roman"/>
                  <a:sym typeface="Times New Roman"/>
                </a:rPr>
                <a:t>Videotape</a:t>
              </a:r>
              <a:endParaRPr/>
            </a:p>
          </p:txBody>
        </p:sp>
        <p:sp>
          <p:nvSpPr>
            <p:cNvPr id="597" name="Google Shape;597;p34"/>
            <p:cNvSpPr txBox="1"/>
            <p:nvPr/>
          </p:nvSpPr>
          <p:spPr>
            <a:xfrm flipH="1">
              <a:off x="2173287" y="5248275"/>
              <a:ext cx="846137" cy="3175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0" lang="en-US" sz="1200" u="none">
                  <a:solidFill>
                    <a:srgbClr val="000000"/>
                  </a:solidFill>
                  <a:latin typeface="Times New Roman"/>
                  <a:ea typeface="Times New Roman"/>
                  <a:cs typeface="Times New Roman"/>
                  <a:sym typeface="Times New Roman"/>
                </a:rPr>
                <a:t>Paper</a:t>
              </a:r>
              <a:endParaRPr/>
            </a:p>
          </p:txBody>
        </p:sp>
        <p:sp>
          <p:nvSpPr>
            <p:cNvPr id="598" name="Google Shape;598;p34"/>
            <p:cNvSpPr txBox="1"/>
            <p:nvPr/>
          </p:nvSpPr>
          <p:spPr>
            <a:xfrm flipH="1">
              <a:off x="3414712" y="4979987"/>
              <a:ext cx="1466850" cy="315912"/>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0" lang="en-US" sz="1200" u="none">
                  <a:solidFill>
                    <a:srgbClr val="000000"/>
                  </a:solidFill>
                  <a:latin typeface="Times New Roman"/>
                  <a:ea typeface="Times New Roman"/>
                  <a:cs typeface="Times New Roman"/>
                  <a:sym typeface="Times New Roman"/>
                </a:rPr>
                <a:t>Audiotape</a:t>
              </a:r>
              <a:endParaRPr/>
            </a:p>
          </p:txBody>
        </p:sp>
        <p:sp>
          <p:nvSpPr>
            <p:cNvPr id="599" name="Google Shape;599;p34"/>
            <p:cNvSpPr/>
            <p:nvPr/>
          </p:nvSpPr>
          <p:spPr>
            <a:xfrm flipH="1">
              <a:off x="2311400" y="3114675"/>
              <a:ext cx="3924300" cy="2447925"/>
            </a:xfrm>
            <a:custGeom>
              <a:rect b="b" l="l" r="r" t="t"/>
              <a:pathLst>
                <a:path extrusionOk="0" fill="none" h="120000" w="120000">
                  <a:moveTo>
                    <a:pt x="120000" y="119994"/>
                  </a:moveTo>
                  <a:cubicBezTo>
                    <a:pt x="64766" y="119994"/>
                    <a:pt x="16034" y="85416"/>
                    <a:pt x="0" y="34833"/>
                  </a:cubicBezTo>
                </a:path>
                <a:path extrusionOk="0" h="120000" w="120000">
                  <a:moveTo>
                    <a:pt x="120000" y="119994"/>
                  </a:moveTo>
                  <a:cubicBezTo>
                    <a:pt x="64766" y="119994"/>
                    <a:pt x="16034" y="85416"/>
                    <a:pt x="0" y="34833"/>
                  </a:cubicBezTo>
                  <a:lnTo>
                    <a:pt x="120000" y="0"/>
                  </a:lnTo>
                  <a:lnTo>
                    <a:pt x="120000" y="119994"/>
                  </a:lnTo>
                  <a:close/>
                </a:path>
              </a:pathLst>
            </a:custGeom>
            <a:no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600" name="Google Shape;600;p34"/>
            <p:cNvSpPr txBox="1"/>
            <p:nvPr/>
          </p:nvSpPr>
          <p:spPr>
            <a:xfrm flipH="1" rot="-780000">
              <a:off x="3443287" y="5224462"/>
              <a:ext cx="2614612" cy="236537"/>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Arial"/>
                <a:buNone/>
              </a:pPr>
              <a:r>
                <a:rPr b="1" i="0" lang="en-US" sz="900" u="none">
                  <a:solidFill>
                    <a:srgbClr val="000000"/>
                  </a:solidFill>
                  <a:latin typeface="Arial"/>
                  <a:ea typeface="Arial"/>
                  <a:cs typeface="Arial"/>
                  <a:sym typeface="Arial"/>
                </a:rPr>
                <a:t>(No Question-Answer)</a:t>
              </a:r>
              <a:endParaRPr/>
            </a:p>
          </p:txBody>
        </p:sp>
        <p:sp>
          <p:nvSpPr>
            <p:cNvPr id="601" name="Google Shape;601;p34"/>
            <p:cNvSpPr txBox="1"/>
            <p:nvPr/>
          </p:nvSpPr>
          <p:spPr>
            <a:xfrm flipH="1" rot="-1860000">
              <a:off x="6075362" y="3744912"/>
              <a:ext cx="2738437" cy="236537"/>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Arial"/>
                <a:buNone/>
              </a:pPr>
              <a:r>
                <a:rPr b="1" i="0" lang="en-US" sz="900" u="none">
                  <a:solidFill>
                    <a:srgbClr val="000000"/>
                  </a:solidFill>
                  <a:latin typeface="Arial"/>
                  <a:ea typeface="Arial"/>
                  <a:cs typeface="Arial"/>
                  <a:sym typeface="Arial"/>
                </a:rPr>
                <a:t>(Question-and-Answer)</a:t>
              </a:r>
              <a:endParaRPr/>
            </a:p>
          </p:txBody>
        </p:sp>
      </p:grpSp>
      <p:sp>
        <p:nvSpPr>
          <p:cNvPr id="602" name="Google Shape;602;p34"/>
          <p:cNvSpPr txBox="1"/>
          <p:nvPr>
            <p:ph type="title"/>
          </p:nvPr>
        </p:nvSpPr>
        <p:spPr>
          <a:xfrm>
            <a:off x="304800" y="2286000"/>
            <a:ext cx="8305800" cy="762000"/>
          </a:xfrm>
          <a:prstGeom prst="rect">
            <a:avLst/>
          </a:prstGeom>
          <a:noFill/>
          <a:ln>
            <a:noFill/>
          </a:ln>
        </p:spPr>
        <p:txBody>
          <a:bodyPr anchorCtr="0" anchor="b" bIns="44450" lIns="90475" spcFirstLastPara="1" rIns="90475" wrap="square" tIns="44450">
            <a:noAutofit/>
          </a:bodyPr>
          <a:lstStyle/>
          <a:p>
            <a:pPr indent="0" lvl="0" marL="0" marR="0" rtl="0" algn="ctr">
              <a:lnSpc>
                <a:spcPct val="90000"/>
              </a:lnSpc>
              <a:spcBef>
                <a:spcPts val="0"/>
              </a:spcBef>
              <a:spcAft>
                <a:spcPts val="0"/>
              </a:spcAft>
              <a:buClr>
                <a:schemeClr val="dk1"/>
              </a:buClr>
              <a:buFont typeface="Times New Roman"/>
              <a:buNone/>
            </a:pPr>
            <a:r>
              <a:rPr b="1" i="1" lang="en-US" sz="4400" u="none" cap="none" strike="noStrike">
                <a:solidFill>
                  <a:schemeClr val="dk1"/>
                </a:solidFill>
                <a:latin typeface="Times New Roman"/>
                <a:ea typeface="Times New Roman"/>
                <a:cs typeface="Times New Roman"/>
                <a:sym typeface="Times New Roman"/>
              </a:rPr>
              <a:t>Crystal</a:t>
            </a:r>
            <a:r>
              <a:rPr b="1" i="1" lang="en-US" sz="4400" u="none" cap="none" strike="noStrike">
                <a:solidFill>
                  <a:schemeClr val="dk1"/>
                </a:solidFill>
                <a:latin typeface="Arial"/>
                <a:ea typeface="Arial"/>
                <a:cs typeface="Arial"/>
                <a:sym typeface="Arial"/>
              </a:rPr>
              <a:t>’</a:t>
            </a:r>
            <a:r>
              <a:rPr b="1" i="1" lang="en-US" sz="4400" u="none" cap="none" strike="noStrike">
                <a:solidFill>
                  <a:schemeClr val="dk1"/>
                </a:solidFill>
                <a:latin typeface="Times New Roman"/>
                <a:ea typeface="Times New Roman"/>
                <a:cs typeface="Times New Roman"/>
                <a:sym typeface="Times New Roman"/>
              </a:rPr>
              <a:t>s </a:t>
            </a:r>
            <a:br>
              <a:rPr b="1" i="1" lang="en-US" sz="4400" u="none" cap="none" strike="noStrike">
                <a:solidFill>
                  <a:schemeClr val="dk1"/>
                </a:solidFill>
                <a:latin typeface="Times New Roman"/>
                <a:ea typeface="Times New Roman"/>
                <a:cs typeface="Times New Roman"/>
                <a:sym typeface="Times New Roman"/>
              </a:rPr>
            </a:br>
            <a:r>
              <a:rPr b="1" i="0" lang="en-US" sz="4400" u="none" cap="none" strike="noStrike">
                <a:solidFill>
                  <a:schemeClr val="dk1"/>
                </a:solidFill>
                <a:latin typeface="Times New Roman"/>
                <a:ea typeface="Times New Roman"/>
                <a:cs typeface="Times New Roman"/>
                <a:sym typeface="Times New Roman"/>
              </a:rPr>
              <a:t>Principles</a:t>
            </a:r>
            <a:endParaRPr/>
          </a:p>
        </p:txBody>
      </p:sp>
      <p:sp>
        <p:nvSpPr>
          <p:cNvPr id="603" name="Google Shape;603;p34"/>
          <p:cNvSpPr/>
          <p:nvPr/>
        </p:nvSpPr>
        <p:spPr>
          <a:xfrm>
            <a:off x="1219200" y="3505200"/>
            <a:ext cx="2097087" cy="2638425"/>
          </a:xfrm>
          <a:prstGeom prst="rect">
            <a:avLst/>
          </a:prstGeom>
          <a:solidFill>
            <a:srgbClr val="FFFFFF"/>
          </a:solidFill>
          <a:ln>
            <a:noFill/>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5"/>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1" lang="en-US" sz="2800" u="none" cap="none" strike="noStrike">
                <a:solidFill>
                  <a:schemeClr val="dk2"/>
                </a:solidFill>
                <a:latin typeface="Times New Roman"/>
                <a:ea typeface="Times New Roman"/>
                <a:cs typeface="Times New Roman"/>
                <a:sym typeface="Times New Roman"/>
              </a:rPr>
              <a:t>Agile</a:t>
            </a:r>
            <a:r>
              <a:rPr b="1" i="0" lang="en-US" sz="2800" u="none" cap="none" strike="noStrike">
                <a:solidFill>
                  <a:schemeClr val="dk2"/>
                </a:solidFill>
                <a:latin typeface="Times New Roman"/>
                <a:ea typeface="Times New Roman"/>
                <a:cs typeface="Times New Roman"/>
                <a:sym typeface="Times New Roman"/>
              </a:rPr>
              <a:t> methodologies emphasize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	</a:t>
            </a:r>
            <a:r>
              <a:rPr b="1" i="0" lang="en-US" sz="2800" u="none" cap="none" strike="noStrike">
                <a:solidFill>
                  <a:schemeClr val="dk2"/>
                </a:solidFill>
                <a:latin typeface="Arial"/>
                <a:ea typeface="Arial"/>
                <a:cs typeface="Arial"/>
                <a:sym typeface="Arial"/>
              </a:rPr>
              <a:t>“</a:t>
            </a:r>
            <a:r>
              <a:rPr b="1" i="0" lang="en-US" sz="2800" u="none" cap="none" strike="noStrike">
                <a:solidFill>
                  <a:schemeClr val="dk2"/>
                </a:solidFill>
                <a:latin typeface="Times New Roman"/>
                <a:ea typeface="Times New Roman"/>
                <a:cs typeface="Times New Roman"/>
                <a:sym typeface="Times New Roman"/>
              </a:rPr>
              <a:t>manoeverable, responsive to change</a:t>
            </a:r>
            <a:r>
              <a:rPr b="1" i="0" lang="en-US" sz="2800" u="none" cap="none" strike="noStrike">
                <a:solidFill>
                  <a:schemeClr val="dk2"/>
                </a:solidFill>
                <a:latin typeface="Arial"/>
                <a:ea typeface="Arial"/>
                <a:cs typeface="Arial"/>
                <a:sym typeface="Arial"/>
              </a:rPr>
              <a:t>”</a:t>
            </a:r>
            <a:endParaRPr/>
          </a:p>
        </p:txBody>
      </p:sp>
      <p:sp>
        <p:nvSpPr>
          <p:cNvPr id="609" name="Google Shape;609;p35"/>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Agile Software Development Manifesto: </a:t>
            </a:r>
            <a:r>
              <a:rPr b="1" i="1" lang="en-US" sz="2400" u="none" cap="none" strike="noStrike">
                <a:solidFill>
                  <a:schemeClr val="dk1"/>
                </a:solidFill>
                <a:latin typeface="Times New Roman"/>
                <a:ea typeface="Times New Roman"/>
                <a:cs typeface="Times New Roman"/>
                <a:sym typeface="Times New Roman"/>
              </a:rPr>
              <a:t>We value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sng" cap="none" strike="noStrike">
                <a:solidFill>
                  <a:schemeClr val="dk1"/>
                </a:solidFill>
                <a:latin typeface="Times New Roman"/>
                <a:ea typeface="Times New Roman"/>
                <a:cs typeface="Times New Roman"/>
                <a:sym typeface="Times New Roman"/>
              </a:rPr>
              <a:t>Individuals and interactions</a:t>
            </a:r>
            <a:r>
              <a:rPr b="1" i="0" lang="en-US" sz="2200" u="none" cap="none" strike="noStrike">
                <a:solidFill>
                  <a:schemeClr val="dk1"/>
                </a:solidFill>
                <a:latin typeface="Times New Roman"/>
                <a:ea typeface="Times New Roman"/>
                <a:cs typeface="Times New Roman"/>
                <a:sym typeface="Times New Roman"/>
              </a:rPr>
              <a:t> </a:t>
            </a:r>
            <a:r>
              <a:rPr b="1" i="1" lang="en-US" sz="2200" u="none" cap="none" strike="noStrike">
                <a:solidFill>
                  <a:schemeClr val="dk1"/>
                </a:solidFill>
                <a:latin typeface="Times New Roman"/>
                <a:ea typeface="Times New Roman"/>
                <a:cs typeface="Times New Roman"/>
                <a:sym typeface="Times New Roman"/>
              </a:rPr>
              <a:t>over</a:t>
            </a:r>
            <a:r>
              <a:rPr b="1" i="0" lang="en-US" sz="2200" u="none" cap="none" strike="noStrike">
                <a:solidFill>
                  <a:schemeClr val="dk1"/>
                </a:solidFill>
                <a:latin typeface="Times New Roman"/>
                <a:ea typeface="Times New Roman"/>
                <a:cs typeface="Times New Roman"/>
                <a:sym typeface="Times New Roman"/>
              </a:rPr>
              <a:t> Processes and Tools.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sng" cap="none" strike="noStrike">
                <a:solidFill>
                  <a:schemeClr val="dk1"/>
                </a:solidFill>
                <a:latin typeface="Times New Roman"/>
                <a:ea typeface="Times New Roman"/>
                <a:cs typeface="Times New Roman"/>
                <a:sym typeface="Times New Roman"/>
              </a:rPr>
              <a:t>Working software</a:t>
            </a:r>
            <a:r>
              <a:rPr b="1" i="0" lang="en-US" sz="2200" u="none" cap="none" strike="noStrike">
                <a:solidFill>
                  <a:schemeClr val="dk1"/>
                </a:solidFill>
                <a:latin typeface="Times New Roman"/>
                <a:ea typeface="Times New Roman"/>
                <a:cs typeface="Times New Roman"/>
                <a:sym typeface="Times New Roman"/>
              </a:rPr>
              <a:t> </a:t>
            </a:r>
            <a:r>
              <a:rPr b="1" i="1" lang="en-US" sz="2200" u="none" cap="none" strike="noStrike">
                <a:solidFill>
                  <a:schemeClr val="dk1"/>
                </a:solidFill>
                <a:latin typeface="Times New Roman"/>
                <a:ea typeface="Times New Roman"/>
                <a:cs typeface="Times New Roman"/>
                <a:sym typeface="Times New Roman"/>
              </a:rPr>
              <a:t>over </a:t>
            </a:r>
            <a:r>
              <a:rPr b="1" i="0" lang="en-US" sz="2200" u="none" cap="none" strike="noStrike">
                <a:solidFill>
                  <a:schemeClr val="dk1"/>
                </a:solidFill>
                <a:latin typeface="Times New Roman"/>
                <a:ea typeface="Times New Roman"/>
                <a:cs typeface="Times New Roman"/>
                <a:sym typeface="Times New Roman"/>
              </a:rPr>
              <a:t>Comprehensive documentation.</a:t>
            </a:r>
            <a:endParaRPr b="1" i="1" sz="22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sng" cap="none" strike="noStrike">
                <a:solidFill>
                  <a:schemeClr val="dk1"/>
                </a:solidFill>
                <a:latin typeface="Times New Roman"/>
                <a:ea typeface="Times New Roman"/>
                <a:cs typeface="Times New Roman"/>
                <a:sym typeface="Times New Roman"/>
              </a:rPr>
              <a:t>Customer collaboration</a:t>
            </a:r>
            <a:r>
              <a:rPr b="1" i="0" lang="en-US" sz="2200" u="none" cap="none" strike="noStrike">
                <a:solidFill>
                  <a:schemeClr val="dk1"/>
                </a:solidFill>
                <a:latin typeface="Times New Roman"/>
                <a:ea typeface="Times New Roman"/>
                <a:cs typeface="Times New Roman"/>
                <a:sym typeface="Times New Roman"/>
              </a:rPr>
              <a:t> </a:t>
            </a:r>
            <a:r>
              <a:rPr b="1" i="1" lang="en-US" sz="2200" u="none" cap="none" strike="noStrike">
                <a:solidFill>
                  <a:schemeClr val="dk1"/>
                </a:solidFill>
                <a:latin typeface="Times New Roman"/>
                <a:ea typeface="Times New Roman"/>
                <a:cs typeface="Times New Roman"/>
                <a:sym typeface="Times New Roman"/>
              </a:rPr>
              <a:t>over </a:t>
            </a:r>
            <a:r>
              <a:rPr b="1" i="0" lang="en-US" sz="2200" u="none" cap="none" strike="noStrike">
                <a:solidFill>
                  <a:schemeClr val="dk1"/>
                </a:solidFill>
                <a:latin typeface="Times New Roman"/>
                <a:ea typeface="Times New Roman"/>
                <a:cs typeface="Times New Roman"/>
                <a:sym typeface="Times New Roman"/>
              </a:rPr>
              <a:t>Contract negotiation.</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sng" cap="none" strike="noStrike">
                <a:solidFill>
                  <a:schemeClr val="dk1"/>
                </a:solidFill>
                <a:latin typeface="Times New Roman"/>
                <a:ea typeface="Times New Roman"/>
                <a:cs typeface="Times New Roman"/>
                <a:sym typeface="Times New Roman"/>
              </a:rPr>
              <a:t>Responding to change</a:t>
            </a:r>
            <a:r>
              <a:rPr b="1" i="1" lang="en-US" sz="2200" u="none" cap="none" strike="noStrike">
                <a:solidFill>
                  <a:schemeClr val="dk1"/>
                </a:solidFill>
                <a:latin typeface="Times New Roman"/>
                <a:ea typeface="Times New Roman"/>
                <a:cs typeface="Times New Roman"/>
                <a:sym typeface="Times New Roman"/>
              </a:rPr>
              <a:t> over </a:t>
            </a:r>
            <a:r>
              <a:rPr b="1" i="0" lang="en-US" sz="2200" u="none" cap="none" strike="noStrike">
                <a:solidFill>
                  <a:schemeClr val="dk1"/>
                </a:solidFill>
                <a:latin typeface="Times New Roman"/>
                <a:ea typeface="Times New Roman"/>
                <a:cs typeface="Times New Roman"/>
                <a:sym typeface="Times New Roman"/>
              </a:rPr>
              <a:t>Following a plan.</a:t>
            </a:r>
            <a:endParaRPr/>
          </a:p>
          <a:p>
            <a:pPr indent="-342900" lvl="0" marL="342900" marR="0" rtl="0" algn="l">
              <a:lnSpc>
                <a:spcPct val="100000"/>
              </a:lnSpc>
              <a:spcBef>
                <a:spcPts val="0"/>
              </a:spcBef>
              <a:spcAft>
                <a:spcPts val="0"/>
              </a:spcAft>
              <a:buClr>
                <a:schemeClr val="dk1"/>
              </a:buClr>
              <a:buFont typeface="Times New Roman"/>
              <a:buNone/>
            </a:pPr>
            <a:r>
              <a:t/>
            </a:r>
            <a:endParaRPr b="1" i="0" sz="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t>
            </a:r>
            <a:r>
              <a:rPr b="1" i="0" lang="en-US" sz="2000" u="none" cap="none" strike="noStrike">
                <a:solidFill>
                  <a:schemeClr val="dk1"/>
                </a:solidFill>
                <a:latin typeface="Times New Roman"/>
                <a:ea typeface="Times New Roman"/>
                <a:cs typeface="Times New Roman"/>
                <a:sym typeface="Times New Roman"/>
              </a:rPr>
              <a:t>©2001, Kent Beck, Mike Beedle, Arie van Bennekum, Alistair Cockburn, Ward Cunningham, Martin Fowler, James Grenning, Jim Highsmith, Andrew Hunt, Ron Jeffries, Jon Kern, Brian Marick, Robert C. Martin, Stephen J. Mellor, Ken Schwaber, Jeff Sutherland, Dave Thomas )</a:t>
            </a:r>
            <a:br>
              <a:rPr b="1" i="0" lang="en-US" sz="2000" u="none" cap="none" strike="noStrike">
                <a:solidFill>
                  <a:schemeClr val="dk1"/>
                </a:solidFill>
                <a:latin typeface="Times New Roman"/>
                <a:ea typeface="Times New Roman"/>
                <a:cs typeface="Times New Roman"/>
                <a:sym typeface="Times New Roman"/>
              </a:rPr>
            </a:b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All very nice, but how do you do it?</a:t>
            </a:r>
            <a:endParaRPr/>
          </a:p>
        </p:txBody>
      </p:sp>
      <p:sp>
        <p:nvSpPr>
          <p:cNvPr descr="C:\WEBSHARE\Wwwroot\iaadapt\AgileAllianceLogo.jpg" id="610" name="Google Shape;610;p35"/>
          <p:cNvSpPr/>
          <p:nvPr/>
        </p:nvSpPr>
        <p:spPr>
          <a:xfrm>
            <a:off x="7543800" y="304800"/>
            <a:ext cx="1219200" cy="885825"/>
          </a:xfrm>
          <a:prstGeom prst="rect">
            <a:avLst/>
          </a:prstGeom>
          <a:solidFill>
            <a:srgbClr val="FFFFFF"/>
          </a:solidFill>
          <a:ln>
            <a:noFill/>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6"/>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Seven principles</a:t>
            </a:r>
            <a:br>
              <a:rPr b="1" i="0" lang="en-US" sz="2800" u="none" cap="none" strike="noStrike">
                <a:solidFill>
                  <a:schemeClr val="dk2"/>
                </a:solidFill>
                <a:latin typeface="Times New Roman"/>
                <a:ea typeface="Times New Roman"/>
                <a:cs typeface="Times New Roman"/>
                <a:sym typeface="Times New Roman"/>
              </a:rPr>
            </a:br>
            <a:endParaRPr/>
          </a:p>
        </p:txBody>
      </p:sp>
      <p:sp>
        <p:nvSpPr>
          <p:cNvPr id="616" name="Google Shape;616;p36"/>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1. Face-to-face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Interactive face-to-face communication is the cheapest and fastest channel for exchanging information</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2. Weight is costly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3. Heavier methodologies for larger teams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4. More ceremony for more criticality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5. More feedback &amp; communications, fewer intermediate deliverables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6. Discipline, skills, understanding counter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process, formality, documentation</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7. Efficiency is expendable at non-bottleneck activities.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7"/>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Principle 1:</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People communicate best interactively face-to-face.</a:t>
            </a:r>
            <a:endParaRPr/>
          </a:p>
        </p:txBody>
      </p:sp>
      <p:sp>
        <p:nvSpPr>
          <p:cNvPr id="622" name="Google Shape;622;p37"/>
          <p:cNvSpPr txBox="1"/>
          <p:nvPr/>
        </p:nvSpPr>
        <p:spPr>
          <a:xfrm>
            <a:off x="3813175" y="1219200"/>
            <a:ext cx="4564062"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1" lang="en-US" sz="2800" u="none">
                <a:solidFill>
                  <a:schemeClr val="dk1"/>
                </a:solidFill>
                <a:latin typeface="Times New Roman"/>
                <a:ea typeface="Times New Roman"/>
                <a:cs typeface="Times New Roman"/>
                <a:sym typeface="Times New Roman"/>
              </a:rPr>
              <a:t>(but not for legal traceability!)</a:t>
            </a:r>
            <a:endParaRPr/>
          </a:p>
        </p:txBody>
      </p:sp>
      <p:sp>
        <p:nvSpPr>
          <p:cNvPr id="623" name="Google Shape;623;p37"/>
          <p:cNvSpPr/>
          <p:nvPr/>
        </p:nvSpPr>
        <p:spPr>
          <a:xfrm flipH="1">
            <a:off x="3416300" y="828675"/>
            <a:ext cx="4953000" cy="4038600"/>
          </a:xfrm>
          <a:custGeom>
            <a:rect b="b" l="l" r="r" t="t"/>
            <a:pathLst>
              <a:path extrusionOk="0" fill="none" h="120000" w="120000">
                <a:moveTo>
                  <a:pt x="120000" y="119994"/>
                </a:moveTo>
                <a:cubicBezTo>
                  <a:pt x="64766" y="119994"/>
                  <a:pt x="16034" y="85416"/>
                  <a:pt x="0" y="34833"/>
                </a:cubicBezTo>
              </a:path>
              <a:path extrusionOk="0" h="120000" w="120000">
                <a:moveTo>
                  <a:pt x="120000" y="119994"/>
                </a:moveTo>
                <a:cubicBezTo>
                  <a:pt x="64766" y="119994"/>
                  <a:pt x="16034" y="85416"/>
                  <a:pt x="0" y="34833"/>
                </a:cubicBezTo>
                <a:lnTo>
                  <a:pt x="120000" y="0"/>
                </a:lnTo>
                <a:lnTo>
                  <a:pt x="120000" y="119994"/>
                </a:lnTo>
                <a:close/>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624" name="Google Shape;624;p37"/>
          <p:cNvSpPr/>
          <p:nvPr/>
        </p:nvSpPr>
        <p:spPr>
          <a:xfrm flipH="1">
            <a:off x="2311400" y="3114675"/>
            <a:ext cx="3924300" cy="2447925"/>
          </a:xfrm>
          <a:custGeom>
            <a:rect b="b" l="l" r="r" t="t"/>
            <a:pathLst>
              <a:path extrusionOk="0" fill="none" h="120000" w="120000">
                <a:moveTo>
                  <a:pt x="120000" y="119994"/>
                </a:moveTo>
                <a:cubicBezTo>
                  <a:pt x="64766" y="119994"/>
                  <a:pt x="16034" y="85416"/>
                  <a:pt x="0" y="34833"/>
                </a:cubicBezTo>
              </a:path>
              <a:path extrusionOk="0" h="120000" w="120000">
                <a:moveTo>
                  <a:pt x="120000" y="119994"/>
                </a:moveTo>
                <a:cubicBezTo>
                  <a:pt x="64766" y="119994"/>
                  <a:pt x="16034" y="85416"/>
                  <a:pt x="0" y="34833"/>
                </a:cubicBezTo>
                <a:lnTo>
                  <a:pt x="120000" y="0"/>
                </a:lnTo>
                <a:lnTo>
                  <a:pt x="120000" y="119994"/>
                </a:lnTo>
                <a:close/>
              </a:path>
            </a:pathLst>
          </a:custGeom>
          <a:noFill/>
          <a:ln cap="flat" cmpd="sng" w="762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625" name="Google Shape;625;p37"/>
          <p:cNvSpPr txBox="1"/>
          <p:nvPr/>
        </p:nvSpPr>
        <p:spPr>
          <a:xfrm>
            <a:off x="1349375" y="5943600"/>
            <a:ext cx="6499225" cy="5842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0" i="0" lang="en-US" sz="2400" u="none">
                <a:solidFill>
                  <a:srgbClr val="000000"/>
                </a:solidFill>
                <a:latin typeface="Times New Roman"/>
                <a:ea typeface="Times New Roman"/>
                <a:cs typeface="Times New Roman"/>
                <a:sym typeface="Times New Roman"/>
              </a:rPr>
              <a:t>Richness (</a:t>
            </a:r>
            <a:r>
              <a:rPr b="0" i="0" lang="en-US" sz="2400" u="none">
                <a:solidFill>
                  <a:srgbClr val="000000"/>
                </a:solidFill>
                <a:latin typeface="Arial"/>
                <a:ea typeface="Arial"/>
                <a:cs typeface="Arial"/>
                <a:sym typeface="Arial"/>
              </a:rPr>
              <a:t>“</a:t>
            </a:r>
            <a:r>
              <a:rPr b="0" i="0" lang="en-US" sz="2400" u="none">
                <a:solidFill>
                  <a:srgbClr val="000000"/>
                </a:solidFill>
                <a:latin typeface="Times New Roman"/>
                <a:ea typeface="Times New Roman"/>
                <a:cs typeface="Times New Roman"/>
                <a:sym typeface="Times New Roman"/>
              </a:rPr>
              <a:t>temperature</a:t>
            </a:r>
            <a:r>
              <a:rPr b="0" i="0" lang="en-US" sz="2400" u="none">
                <a:solidFill>
                  <a:srgbClr val="000000"/>
                </a:solidFill>
                <a:latin typeface="Arial"/>
                <a:ea typeface="Arial"/>
                <a:cs typeface="Arial"/>
                <a:sym typeface="Arial"/>
              </a:rPr>
              <a:t>”</a:t>
            </a:r>
            <a:r>
              <a:rPr b="0" i="0" lang="en-US" sz="2400" u="none">
                <a:solidFill>
                  <a:srgbClr val="000000"/>
                </a:solidFill>
                <a:latin typeface="Times New Roman"/>
                <a:ea typeface="Times New Roman"/>
                <a:cs typeface="Times New Roman"/>
                <a:sym typeface="Times New Roman"/>
              </a:rPr>
              <a:t>) of communication channel </a:t>
            </a:r>
            <a:endParaRPr/>
          </a:p>
          <a:p>
            <a:pPr indent="0" lvl="0" marL="0" marR="0" rtl="0" algn="l">
              <a:lnSpc>
                <a:spcPct val="80000"/>
              </a:lnSpc>
              <a:spcBef>
                <a:spcPts val="0"/>
              </a:spcBef>
              <a:spcAft>
                <a:spcPts val="0"/>
              </a:spcAft>
              <a:buClr>
                <a:srgbClr val="000000"/>
              </a:buClr>
              <a:buFont typeface="Times New Roman"/>
              <a:buNone/>
            </a:pPr>
            <a:r>
              <a:rPr b="0" i="0" lang="en-US" sz="2400" u="none">
                <a:solidFill>
                  <a:srgbClr val="000000"/>
                </a:solidFill>
                <a:latin typeface="Times New Roman"/>
                <a:ea typeface="Times New Roman"/>
                <a:cs typeface="Times New Roman"/>
                <a:sym typeface="Times New Roman"/>
              </a:rPr>
              <a:t>      </a:t>
            </a:r>
            <a:r>
              <a:rPr b="0" i="0" lang="en-US" sz="2400" u="none">
                <a:solidFill>
                  <a:srgbClr val="000000"/>
                </a:solidFill>
                <a:latin typeface="Arial"/>
                <a:ea typeface="Arial"/>
                <a:cs typeface="Arial"/>
                <a:sym typeface="Arial"/>
              </a:rPr>
              <a:t>“</a:t>
            </a:r>
            <a:r>
              <a:rPr b="0" i="0" lang="en-US" sz="2400" u="none">
                <a:solidFill>
                  <a:srgbClr val="000000"/>
                </a:solidFill>
                <a:latin typeface="Times New Roman"/>
                <a:ea typeface="Times New Roman"/>
                <a:cs typeface="Times New Roman"/>
                <a:sym typeface="Times New Roman"/>
              </a:rPr>
              <a:t>cold</a:t>
            </a:r>
            <a:r>
              <a:rPr b="0" i="0" lang="en-US" sz="2400" u="none">
                <a:solidFill>
                  <a:srgbClr val="000000"/>
                </a:solidFill>
                <a:latin typeface="Arial"/>
                <a:ea typeface="Arial"/>
                <a:cs typeface="Arial"/>
                <a:sym typeface="Arial"/>
              </a:rPr>
              <a:t>”</a:t>
            </a:r>
            <a:r>
              <a:rPr b="0" i="0" lang="en-US" sz="2400" u="none">
                <a:solidFill>
                  <a:srgbClr val="000000"/>
                </a:solidFill>
                <a:latin typeface="Times New Roman"/>
                <a:ea typeface="Times New Roman"/>
                <a:cs typeface="Times New Roman"/>
                <a:sym typeface="Times New Roman"/>
              </a:rPr>
              <a:t>				</a:t>
            </a:r>
            <a:r>
              <a:rPr b="0" i="0" lang="en-US" sz="2400" u="none">
                <a:solidFill>
                  <a:srgbClr val="000000"/>
                </a:solidFill>
                <a:latin typeface="Arial"/>
                <a:ea typeface="Arial"/>
                <a:cs typeface="Arial"/>
                <a:sym typeface="Arial"/>
              </a:rPr>
              <a:t>“</a:t>
            </a:r>
            <a:r>
              <a:rPr b="0" i="0" lang="en-US" sz="2400" u="none">
                <a:solidFill>
                  <a:srgbClr val="000000"/>
                </a:solidFill>
                <a:latin typeface="Times New Roman"/>
                <a:ea typeface="Times New Roman"/>
                <a:cs typeface="Times New Roman"/>
                <a:sym typeface="Times New Roman"/>
              </a:rPr>
              <a:t>hot</a:t>
            </a:r>
            <a:r>
              <a:rPr b="0" i="0" lang="en-US" sz="2400" u="none">
                <a:solidFill>
                  <a:srgbClr val="000000"/>
                </a:solidFill>
                <a:latin typeface="Arial"/>
                <a:ea typeface="Arial"/>
                <a:cs typeface="Arial"/>
                <a:sym typeface="Arial"/>
              </a:rPr>
              <a:t>”</a:t>
            </a:r>
            <a:endParaRPr/>
          </a:p>
        </p:txBody>
      </p:sp>
      <p:grpSp>
        <p:nvGrpSpPr>
          <p:cNvPr id="626" name="Google Shape;626;p37"/>
          <p:cNvGrpSpPr/>
          <p:nvPr/>
        </p:nvGrpSpPr>
        <p:grpSpPr>
          <a:xfrm>
            <a:off x="533400" y="1581150"/>
            <a:ext cx="7380287" cy="4286251"/>
            <a:chOff x="1001712" y="696912"/>
            <a:chExt cx="7940675" cy="5341938"/>
          </a:xfrm>
        </p:grpSpPr>
        <p:cxnSp>
          <p:nvCxnSpPr>
            <p:cNvPr id="627" name="Google Shape;627;p37"/>
            <p:cNvCxnSpPr/>
            <p:nvPr/>
          </p:nvCxnSpPr>
          <p:spPr>
            <a:xfrm>
              <a:off x="1062037" y="836612"/>
              <a:ext cx="1587" cy="5148262"/>
            </a:xfrm>
            <a:prstGeom prst="straightConnector1">
              <a:avLst/>
            </a:prstGeom>
            <a:noFill/>
            <a:ln cap="flat" cmpd="sng" w="12700">
              <a:solidFill>
                <a:srgbClr val="000000"/>
              </a:solidFill>
              <a:prstDash val="solid"/>
              <a:miter lim="8000"/>
              <a:headEnd len="sm" w="sm" type="none"/>
              <a:tailEnd len="sm" w="sm" type="none"/>
            </a:ln>
          </p:spPr>
        </p:cxnSp>
        <p:sp>
          <p:nvSpPr>
            <p:cNvPr id="628" name="Google Shape;628;p37"/>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629" name="Google Shape;629;p37"/>
            <p:cNvCxnSpPr/>
            <p:nvPr/>
          </p:nvCxnSpPr>
          <p:spPr>
            <a:xfrm flipH="1">
              <a:off x="1058862" y="5978525"/>
              <a:ext cx="7750175" cy="1587"/>
            </a:xfrm>
            <a:prstGeom prst="straightConnector1">
              <a:avLst/>
            </a:prstGeom>
            <a:noFill/>
            <a:ln cap="flat" cmpd="sng" w="12700">
              <a:solidFill>
                <a:srgbClr val="000000"/>
              </a:solidFill>
              <a:prstDash val="solid"/>
              <a:miter lim="8000"/>
              <a:headEnd len="sm" w="sm" type="none"/>
              <a:tailEnd len="sm" w="sm" type="none"/>
            </a:ln>
          </p:spPr>
        </p:cxnSp>
        <p:sp>
          <p:nvSpPr>
            <p:cNvPr id="630" name="Google Shape;630;p37"/>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631" name="Google Shape;631;p37"/>
          <p:cNvSpPr txBox="1"/>
          <p:nvPr/>
        </p:nvSpPr>
        <p:spPr>
          <a:xfrm rot="-5400000">
            <a:off x="-1463675" y="3671887"/>
            <a:ext cx="3676650" cy="2921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0" i="0" lang="en-US" sz="2400" u="none">
                <a:solidFill>
                  <a:srgbClr val="000000"/>
                </a:solidFill>
                <a:latin typeface="Times New Roman"/>
                <a:ea typeface="Times New Roman"/>
                <a:cs typeface="Times New Roman"/>
                <a:sym typeface="Times New Roman"/>
              </a:rPr>
              <a:t>Communication Effectiveness</a:t>
            </a:r>
            <a:endParaRPr/>
          </a:p>
        </p:txBody>
      </p:sp>
      <p:sp>
        <p:nvSpPr>
          <p:cNvPr id="632" name="Google Shape;632;p37"/>
          <p:cNvSpPr txBox="1"/>
          <p:nvPr/>
        </p:nvSpPr>
        <p:spPr>
          <a:xfrm flipH="1">
            <a:off x="6769100" y="1892300"/>
            <a:ext cx="1287462" cy="536575"/>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1" lang="en-US" sz="2200" u="none">
                <a:solidFill>
                  <a:srgbClr val="000000"/>
                </a:solidFill>
                <a:latin typeface="Times New Roman"/>
                <a:ea typeface="Times New Roman"/>
                <a:cs typeface="Times New Roman"/>
                <a:sym typeface="Times New Roman"/>
              </a:rPr>
              <a:t>2 people at</a:t>
            </a:r>
            <a:endParaRPr/>
          </a:p>
          <a:p>
            <a:pPr indent="0" lvl="0" marL="0" marR="0" rtl="0" algn="l">
              <a:lnSpc>
                <a:spcPct val="80000"/>
              </a:lnSpc>
              <a:spcBef>
                <a:spcPts val="0"/>
              </a:spcBef>
              <a:spcAft>
                <a:spcPts val="0"/>
              </a:spcAft>
              <a:buClr>
                <a:srgbClr val="000000"/>
              </a:buClr>
              <a:buFont typeface="Times New Roman"/>
              <a:buNone/>
            </a:pPr>
            <a:r>
              <a:rPr b="1" i="1" lang="en-US" sz="2200" u="none">
                <a:solidFill>
                  <a:srgbClr val="000000"/>
                </a:solidFill>
                <a:latin typeface="Times New Roman"/>
                <a:ea typeface="Times New Roman"/>
                <a:cs typeface="Times New Roman"/>
                <a:sym typeface="Times New Roman"/>
              </a:rPr>
              <a:t>whiteboard</a:t>
            </a:r>
            <a:endParaRPr/>
          </a:p>
        </p:txBody>
      </p:sp>
      <p:sp>
        <p:nvSpPr>
          <p:cNvPr id="633" name="Google Shape;633;p37"/>
          <p:cNvSpPr txBox="1"/>
          <p:nvPr/>
        </p:nvSpPr>
        <p:spPr>
          <a:xfrm flipH="1">
            <a:off x="6464300" y="2809875"/>
            <a:ext cx="1079500" cy="536575"/>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1" lang="en-US" sz="2200" u="none">
                <a:solidFill>
                  <a:srgbClr val="000000"/>
                </a:solidFill>
                <a:latin typeface="Times New Roman"/>
                <a:ea typeface="Times New Roman"/>
                <a:cs typeface="Times New Roman"/>
                <a:sym typeface="Times New Roman"/>
              </a:rPr>
              <a:t>2 people </a:t>
            </a:r>
            <a:endParaRPr/>
          </a:p>
          <a:p>
            <a:pPr indent="0" lvl="0" marL="0" marR="0" rtl="0" algn="l">
              <a:lnSpc>
                <a:spcPct val="80000"/>
              </a:lnSpc>
              <a:spcBef>
                <a:spcPts val="0"/>
              </a:spcBef>
              <a:spcAft>
                <a:spcPts val="0"/>
              </a:spcAft>
              <a:buClr>
                <a:srgbClr val="000000"/>
              </a:buClr>
              <a:buFont typeface="Times New Roman"/>
              <a:buNone/>
            </a:pPr>
            <a:r>
              <a:rPr b="1" i="1" lang="en-US" sz="2200" u="none">
                <a:solidFill>
                  <a:srgbClr val="000000"/>
                </a:solidFill>
                <a:latin typeface="Times New Roman"/>
                <a:ea typeface="Times New Roman"/>
                <a:cs typeface="Times New Roman"/>
                <a:sym typeface="Times New Roman"/>
              </a:rPr>
              <a:t>on phone</a:t>
            </a:r>
            <a:endParaRPr/>
          </a:p>
        </p:txBody>
      </p:sp>
      <p:sp>
        <p:nvSpPr>
          <p:cNvPr id="634" name="Google Shape;634;p37"/>
          <p:cNvSpPr txBox="1"/>
          <p:nvPr/>
        </p:nvSpPr>
        <p:spPr>
          <a:xfrm flipH="1">
            <a:off x="2732087" y="4178300"/>
            <a:ext cx="1071562" cy="536575"/>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1" lang="en-US" sz="2200" u="none">
                <a:solidFill>
                  <a:srgbClr val="000000"/>
                </a:solidFill>
                <a:latin typeface="Times New Roman"/>
                <a:ea typeface="Times New Roman"/>
                <a:cs typeface="Times New Roman"/>
                <a:sym typeface="Times New Roman"/>
              </a:rPr>
              <a:t>2 people</a:t>
            </a:r>
            <a:endParaRPr/>
          </a:p>
          <a:p>
            <a:pPr indent="0" lvl="0" marL="0" marR="0" rtl="0" algn="l">
              <a:lnSpc>
                <a:spcPct val="80000"/>
              </a:lnSpc>
              <a:spcBef>
                <a:spcPts val="0"/>
              </a:spcBef>
              <a:spcAft>
                <a:spcPts val="0"/>
              </a:spcAft>
              <a:buClr>
                <a:srgbClr val="000000"/>
              </a:buClr>
              <a:buFont typeface="Times New Roman"/>
              <a:buNone/>
            </a:pPr>
            <a:r>
              <a:rPr b="1" i="1" lang="en-US" sz="2200" u="none">
                <a:solidFill>
                  <a:srgbClr val="000000"/>
                </a:solidFill>
                <a:latin typeface="Times New Roman"/>
                <a:ea typeface="Times New Roman"/>
                <a:cs typeface="Times New Roman"/>
                <a:sym typeface="Times New Roman"/>
              </a:rPr>
              <a:t>on email </a:t>
            </a:r>
            <a:endParaRPr/>
          </a:p>
        </p:txBody>
      </p:sp>
      <p:sp>
        <p:nvSpPr>
          <p:cNvPr id="635" name="Google Shape;635;p37"/>
          <p:cNvSpPr txBox="1"/>
          <p:nvPr/>
        </p:nvSpPr>
        <p:spPr>
          <a:xfrm flipH="1">
            <a:off x="4872037" y="3760787"/>
            <a:ext cx="1211262" cy="268287"/>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0" lang="en-US" sz="2200" u="none">
                <a:solidFill>
                  <a:srgbClr val="000000"/>
                </a:solidFill>
                <a:latin typeface="Times New Roman"/>
                <a:ea typeface="Times New Roman"/>
                <a:cs typeface="Times New Roman"/>
                <a:sym typeface="Times New Roman"/>
              </a:rPr>
              <a:t>Videotape</a:t>
            </a:r>
            <a:endParaRPr/>
          </a:p>
        </p:txBody>
      </p:sp>
      <p:sp>
        <p:nvSpPr>
          <p:cNvPr id="636" name="Google Shape;636;p37"/>
          <p:cNvSpPr txBox="1"/>
          <p:nvPr/>
        </p:nvSpPr>
        <p:spPr>
          <a:xfrm flipH="1">
            <a:off x="2168525" y="5248275"/>
            <a:ext cx="714375" cy="268287"/>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0" lang="en-US" sz="2200" u="none">
                <a:solidFill>
                  <a:srgbClr val="000000"/>
                </a:solidFill>
                <a:latin typeface="Times New Roman"/>
                <a:ea typeface="Times New Roman"/>
                <a:cs typeface="Times New Roman"/>
                <a:sym typeface="Times New Roman"/>
              </a:rPr>
              <a:t>Paper</a:t>
            </a:r>
            <a:endParaRPr/>
          </a:p>
        </p:txBody>
      </p:sp>
      <p:sp>
        <p:nvSpPr>
          <p:cNvPr id="637" name="Google Shape;637;p37"/>
          <p:cNvSpPr txBox="1"/>
          <p:nvPr/>
        </p:nvSpPr>
        <p:spPr>
          <a:xfrm flipH="1">
            <a:off x="3416300" y="4979987"/>
            <a:ext cx="1243012" cy="268287"/>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0" lang="en-US" sz="2200" u="none">
                <a:solidFill>
                  <a:srgbClr val="000000"/>
                </a:solidFill>
                <a:latin typeface="Times New Roman"/>
                <a:ea typeface="Times New Roman"/>
                <a:cs typeface="Times New Roman"/>
                <a:sym typeface="Times New Roman"/>
              </a:rPr>
              <a:t>Audiotape</a:t>
            </a:r>
            <a:endParaRPr/>
          </a:p>
        </p:txBody>
      </p:sp>
      <p:sp>
        <p:nvSpPr>
          <p:cNvPr id="638" name="Google Shape;638;p37"/>
          <p:cNvSpPr/>
          <p:nvPr/>
        </p:nvSpPr>
        <p:spPr>
          <a:xfrm flipH="1">
            <a:off x="2311400" y="3114675"/>
            <a:ext cx="3924300" cy="2447925"/>
          </a:xfrm>
          <a:custGeom>
            <a:rect b="b" l="l" r="r" t="t"/>
            <a:pathLst>
              <a:path extrusionOk="0" fill="none" h="120000" w="120000">
                <a:moveTo>
                  <a:pt x="120000" y="119994"/>
                </a:moveTo>
                <a:cubicBezTo>
                  <a:pt x="64766" y="119994"/>
                  <a:pt x="16034" y="85416"/>
                  <a:pt x="0" y="34833"/>
                </a:cubicBezTo>
              </a:path>
              <a:path extrusionOk="0" h="120000" w="120000">
                <a:moveTo>
                  <a:pt x="120000" y="119994"/>
                </a:moveTo>
                <a:cubicBezTo>
                  <a:pt x="64766" y="119994"/>
                  <a:pt x="16034" y="85416"/>
                  <a:pt x="0" y="34833"/>
                </a:cubicBezTo>
                <a:lnTo>
                  <a:pt x="120000" y="0"/>
                </a:lnTo>
                <a:lnTo>
                  <a:pt x="120000" y="119994"/>
                </a:lnTo>
                <a:close/>
              </a:path>
            </a:pathLst>
          </a:custGeom>
          <a:no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639" name="Google Shape;639;p37"/>
          <p:cNvSpPr txBox="1"/>
          <p:nvPr/>
        </p:nvSpPr>
        <p:spPr>
          <a:xfrm flipH="1" rot="-780000">
            <a:off x="3441700" y="5248275"/>
            <a:ext cx="2413000" cy="219075"/>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Arial"/>
              <a:buNone/>
            </a:pPr>
            <a:r>
              <a:rPr b="1" i="0" lang="en-US" sz="1800" u="none">
                <a:solidFill>
                  <a:srgbClr val="000000"/>
                </a:solidFill>
                <a:latin typeface="Arial"/>
                <a:ea typeface="Arial"/>
                <a:cs typeface="Arial"/>
                <a:sym typeface="Arial"/>
              </a:rPr>
              <a:t>(No Question-Answer)</a:t>
            </a:r>
            <a:endParaRPr/>
          </a:p>
        </p:txBody>
      </p:sp>
      <p:sp>
        <p:nvSpPr>
          <p:cNvPr id="640" name="Google Shape;640;p37"/>
          <p:cNvSpPr txBox="1"/>
          <p:nvPr/>
        </p:nvSpPr>
        <p:spPr>
          <a:xfrm flipH="1" rot="-1860000">
            <a:off x="6083300" y="3800475"/>
            <a:ext cx="2527300" cy="219075"/>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Arial"/>
              <a:buNone/>
            </a:pPr>
            <a:r>
              <a:rPr b="1" i="0" lang="en-US" sz="1800" u="none">
                <a:solidFill>
                  <a:srgbClr val="000000"/>
                </a:solidFill>
                <a:latin typeface="Arial"/>
                <a:ea typeface="Arial"/>
                <a:cs typeface="Arial"/>
                <a:sym typeface="Arial"/>
              </a:rPr>
              <a:t>(Question-and-Answer)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8"/>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Seven principles</a:t>
            </a:r>
            <a:br>
              <a:rPr b="1" i="0" lang="en-US" sz="2800" u="none" cap="none" strike="noStrike">
                <a:solidFill>
                  <a:schemeClr val="dk2"/>
                </a:solidFill>
                <a:latin typeface="Times New Roman"/>
                <a:ea typeface="Times New Roman"/>
                <a:cs typeface="Times New Roman"/>
                <a:sym typeface="Times New Roman"/>
              </a:rPr>
            </a:br>
            <a:endParaRPr/>
          </a:p>
        </p:txBody>
      </p:sp>
      <p:sp>
        <p:nvSpPr>
          <p:cNvPr id="646" name="Google Shape;646;p38"/>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1. Face-to-face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Interactive face-to-face communication is the cheapest and fastest channel for exchanging information</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2. Weight is costly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3. Heavier methodologies for larger teams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4. More ceremony for more criticality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5. More feedback &amp; communications, fewer intermediate deliverables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6. Discipline, skills, understanding counter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process, formality, documentation</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7. Efficiency is expendable at non-bottleneck activities.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9"/>
          <p:cNvSpPr txBox="1"/>
          <p:nvPr/>
        </p:nvSpPr>
        <p:spPr>
          <a:xfrm>
            <a:off x="1827212" y="5689600"/>
            <a:ext cx="2808287" cy="541337"/>
          </a:xfrm>
          <a:prstGeom prst="rect">
            <a:avLst/>
          </a:prstGeom>
          <a:noFill/>
          <a:ln>
            <a:noFill/>
          </a:ln>
        </p:spPr>
        <p:txBody>
          <a:bodyPr anchorCtr="0" anchor="t" bIns="57150" lIns="111125" spcFirstLastPara="1" rIns="111125" wrap="square" tIns="57150">
            <a:noAutofit/>
          </a:bodyPr>
          <a:lstStyle/>
          <a:p>
            <a:pPr indent="0" lvl="0" marL="0" marR="0" rtl="0" algn="l">
              <a:lnSpc>
                <a:spcPct val="100000"/>
              </a:lnSpc>
              <a:spcBef>
                <a:spcPts val="0"/>
              </a:spcBef>
              <a:spcAft>
                <a:spcPts val="0"/>
              </a:spcAft>
              <a:buClr>
                <a:schemeClr val="dk1"/>
              </a:buClr>
              <a:buFont typeface="Times New Roman"/>
              <a:buNone/>
            </a:pPr>
            <a:r>
              <a:rPr b="0" i="0" lang="en-US" sz="2800" u="none">
                <a:solidFill>
                  <a:schemeClr val="dk1"/>
                </a:solidFill>
                <a:latin typeface="Times New Roman"/>
                <a:ea typeface="Times New Roman"/>
                <a:cs typeface="Times New Roman"/>
                <a:sym typeface="Times New Roman"/>
              </a:rPr>
              <a:t>Number of people</a:t>
            </a:r>
            <a:endParaRPr/>
          </a:p>
        </p:txBody>
      </p:sp>
      <p:cxnSp>
        <p:nvCxnSpPr>
          <p:cNvPr id="652" name="Google Shape;652;p39"/>
          <p:cNvCxnSpPr/>
          <p:nvPr/>
        </p:nvCxnSpPr>
        <p:spPr>
          <a:xfrm>
            <a:off x="684212" y="1447800"/>
            <a:ext cx="0" cy="4351337"/>
          </a:xfrm>
          <a:prstGeom prst="straightConnector1">
            <a:avLst/>
          </a:prstGeom>
          <a:noFill/>
          <a:ln cap="flat" cmpd="sng" w="12700">
            <a:solidFill>
              <a:schemeClr val="dk1"/>
            </a:solidFill>
            <a:prstDash val="solid"/>
            <a:miter lim="8000"/>
            <a:headEnd len="sm" w="sm" type="stealth"/>
            <a:tailEnd len="sm" w="sm" type="none"/>
          </a:ln>
        </p:spPr>
      </p:cxnSp>
      <p:cxnSp>
        <p:nvCxnSpPr>
          <p:cNvPr id="653" name="Google Shape;653;p39"/>
          <p:cNvCxnSpPr/>
          <p:nvPr/>
        </p:nvCxnSpPr>
        <p:spPr>
          <a:xfrm rot="10800000">
            <a:off x="682625" y="5799137"/>
            <a:ext cx="7054850" cy="0"/>
          </a:xfrm>
          <a:prstGeom prst="straightConnector1">
            <a:avLst/>
          </a:prstGeom>
          <a:noFill/>
          <a:ln cap="flat" cmpd="sng" w="12700">
            <a:solidFill>
              <a:schemeClr val="dk1"/>
            </a:solidFill>
            <a:prstDash val="solid"/>
            <a:miter lim="8000"/>
            <a:headEnd len="sm" w="sm" type="stealth"/>
            <a:tailEnd len="sm" w="sm" type="none"/>
          </a:ln>
        </p:spPr>
      </p:cxnSp>
      <p:sp>
        <p:nvSpPr>
          <p:cNvPr id="654" name="Google Shape;654;p39"/>
          <p:cNvSpPr txBox="1"/>
          <p:nvPr/>
        </p:nvSpPr>
        <p:spPr>
          <a:xfrm>
            <a:off x="4119562" y="1752600"/>
            <a:ext cx="3271837" cy="698500"/>
          </a:xfrm>
          <a:prstGeom prst="rect">
            <a:avLst/>
          </a:prstGeom>
          <a:noFill/>
          <a:ln>
            <a:noFill/>
          </a:ln>
        </p:spPr>
        <p:txBody>
          <a:bodyPr anchorCtr="0" anchor="t" bIns="57150" lIns="111125" spcFirstLastPara="1" rIns="111125" wrap="square" tIns="57150">
            <a:noAutofit/>
          </a:bodyPr>
          <a:lstStyle/>
          <a:p>
            <a:pPr indent="0" lvl="0" marL="0" marR="0" rtl="0" algn="l">
              <a:lnSpc>
                <a:spcPct val="8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Communications Load </a:t>
            </a:r>
            <a:endParaRPr/>
          </a:p>
          <a:p>
            <a:pPr indent="0" lvl="0" marL="0" marR="0" rtl="0" algn="l">
              <a:lnSpc>
                <a:spcPct val="8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(Methodology Cost)</a:t>
            </a:r>
            <a:endParaRPr/>
          </a:p>
        </p:txBody>
      </p:sp>
      <p:sp>
        <p:nvSpPr>
          <p:cNvPr id="655" name="Google Shape;655;p39"/>
          <p:cNvSpPr/>
          <p:nvPr/>
        </p:nvSpPr>
        <p:spPr>
          <a:xfrm>
            <a:off x="1255712" y="1731962"/>
            <a:ext cx="5911850" cy="3690937"/>
          </a:xfrm>
          <a:custGeom>
            <a:rect b="b" l="l" r="r" t="t"/>
            <a:pathLst>
              <a:path extrusionOk="0" fill="none" h="120000" w="120000">
                <a:moveTo>
                  <a:pt x="119972" y="119994"/>
                </a:moveTo>
                <a:cubicBezTo>
                  <a:pt x="53705" y="119983"/>
                  <a:pt x="0" y="66281"/>
                  <a:pt x="0" y="44"/>
                </a:cubicBezTo>
                <a:cubicBezTo>
                  <a:pt x="0" y="27"/>
                  <a:pt x="0" y="11"/>
                  <a:pt x="0" y="0"/>
                </a:cubicBezTo>
              </a:path>
              <a:path extrusionOk="0" h="120000" w="120000">
                <a:moveTo>
                  <a:pt x="119972" y="119994"/>
                </a:moveTo>
                <a:cubicBezTo>
                  <a:pt x="53705" y="119983"/>
                  <a:pt x="0" y="66281"/>
                  <a:pt x="0" y="44"/>
                </a:cubicBezTo>
                <a:cubicBezTo>
                  <a:pt x="0" y="27"/>
                  <a:pt x="0" y="11"/>
                  <a:pt x="0" y="0"/>
                </a:cubicBezTo>
                <a:lnTo>
                  <a:pt x="120000" y="44"/>
                </a:lnTo>
                <a:lnTo>
                  <a:pt x="119972" y="119994"/>
                </a:lnTo>
                <a:close/>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656" name="Google Shape;656;p39"/>
          <p:cNvSpPr/>
          <p:nvPr/>
        </p:nvSpPr>
        <p:spPr>
          <a:xfrm rot="10800000">
            <a:off x="969962" y="1981200"/>
            <a:ext cx="5910262" cy="3724275"/>
          </a:xfrm>
          <a:custGeom>
            <a:rect b="b" l="l" r="r" t="t"/>
            <a:pathLst>
              <a:path extrusionOk="0" fill="none" h="120000" w="120000">
                <a:moveTo>
                  <a:pt x="-5" y="119994"/>
                </a:moveTo>
                <a:cubicBezTo>
                  <a:pt x="-5" y="53733"/>
                  <a:pt x="53705" y="11"/>
                  <a:pt x="119972" y="0"/>
                </a:cubicBezTo>
              </a:path>
              <a:path extrusionOk="0" h="120000" w="120000">
                <a:moveTo>
                  <a:pt x="-5" y="119994"/>
                </a:moveTo>
                <a:cubicBezTo>
                  <a:pt x="-5" y="53733"/>
                  <a:pt x="53705" y="11"/>
                  <a:pt x="119972" y="0"/>
                </a:cubicBezTo>
                <a:lnTo>
                  <a:pt x="120000" y="120000"/>
                </a:lnTo>
                <a:lnTo>
                  <a:pt x="-5" y="119994"/>
                </a:ln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657" name="Google Shape;657;p39"/>
          <p:cNvSpPr txBox="1"/>
          <p:nvPr/>
        </p:nvSpPr>
        <p:spPr>
          <a:xfrm>
            <a:off x="1330325" y="1978025"/>
            <a:ext cx="1990725" cy="698500"/>
          </a:xfrm>
          <a:prstGeom prst="rect">
            <a:avLst/>
          </a:prstGeom>
          <a:noFill/>
          <a:ln>
            <a:noFill/>
          </a:ln>
        </p:spPr>
        <p:txBody>
          <a:bodyPr anchorCtr="0" anchor="t" bIns="57150" lIns="111125" spcFirstLastPara="1" rIns="111125" wrap="square" tIns="57150">
            <a:noAutofit/>
          </a:bodyPr>
          <a:lstStyle/>
          <a:p>
            <a:pPr indent="0" lvl="0" marL="0" marR="0" rtl="0" algn="l">
              <a:lnSpc>
                <a:spcPct val="8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Effectiveness </a:t>
            </a:r>
            <a:endParaRPr/>
          </a:p>
          <a:p>
            <a:pPr indent="0" lvl="0" marL="0" marR="0" rtl="0" algn="l">
              <a:lnSpc>
                <a:spcPct val="8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per person</a:t>
            </a:r>
            <a:endParaRPr/>
          </a:p>
        </p:txBody>
      </p:sp>
      <p:sp>
        <p:nvSpPr>
          <p:cNvPr id="658" name="Google Shape;658;p39"/>
          <p:cNvSpPr txBox="1"/>
          <p:nvPr>
            <p:ph type="title"/>
          </p:nvPr>
        </p:nvSpPr>
        <p:spPr>
          <a:xfrm>
            <a:off x="609600" y="228600"/>
            <a:ext cx="83058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Adding people is expensive.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	(Methodology grows with number of roles.)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0"/>
          <p:cNvSpPr txBox="1"/>
          <p:nvPr/>
        </p:nvSpPr>
        <p:spPr>
          <a:xfrm>
            <a:off x="3733800" y="6019800"/>
            <a:ext cx="2851150" cy="488950"/>
          </a:xfrm>
          <a:prstGeom prst="rect">
            <a:avLst/>
          </a:prstGeom>
          <a:noFill/>
          <a:ln>
            <a:noFill/>
          </a:ln>
        </p:spPr>
        <p:txBody>
          <a:bodyPr anchorCtr="0" anchor="t" bIns="61900" lIns="119050" spcFirstLastPara="1" rIns="119050" wrap="square" tIns="619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Methodology Weight</a:t>
            </a:r>
            <a:endParaRPr/>
          </a:p>
        </p:txBody>
      </p:sp>
      <p:grpSp>
        <p:nvGrpSpPr>
          <p:cNvPr id="664" name="Google Shape;664;p40"/>
          <p:cNvGrpSpPr/>
          <p:nvPr/>
        </p:nvGrpSpPr>
        <p:grpSpPr>
          <a:xfrm>
            <a:off x="762000" y="1720850"/>
            <a:ext cx="7523162" cy="4298950"/>
            <a:chOff x="1590675" y="966787"/>
            <a:chExt cx="7629525" cy="5118100"/>
          </a:xfrm>
        </p:grpSpPr>
        <p:cxnSp>
          <p:nvCxnSpPr>
            <p:cNvPr id="665" name="Google Shape;665;p40"/>
            <p:cNvCxnSpPr/>
            <p:nvPr/>
          </p:nvCxnSpPr>
          <p:spPr>
            <a:xfrm>
              <a:off x="1593850" y="966787"/>
              <a:ext cx="0" cy="5118100"/>
            </a:xfrm>
            <a:prstGeom prst="straightConnector1">
              <a:avLst/>
            </a:prstGeom>
            <a:noFill/>
            <a:ln cap="flat" cmpd="sng" w="12700">
              <a:solidFill>
                <a:schemeClr val="dk1"/>
              </a:solidFill>
              <a:prstDash val="solid"/>
              <a:miter lim="8000"/>
              <a:headEnd len="sm" w="sm" type="stealth"/>
              <a:tailEnd len="sm" w="sm" type="none"/>
            </a:ln>
          </p:spPr>
        </p:cxnSp>
        <p:cxnSp>
          <p:nvCxnSpPr>
            <p:cNvPr id="666" name="Google Shape;666;p40"/>
            <p:cNvCxnSpPr/>
            <p:nvPr/>
          </p:nvCxnSpPr>
          <p:spPr>
            <a:xfrm rot="10800000">
              <a:off x="1590675" y="6081712"/>
              <a:ext cx="7629525" cy="0"/>
            </a:xfrm>
            <a:prstGeom prst="straightConnector1">
              <a:avLst/>
            </a:prstGeom>
            <a:noFill/>
            <a:ln cap="flat" cmpd="sng" w="12700">
              <a:solidFill>
                <a:schemeClr val="dk1"/>
              </a:solidFill>
              <a:prstDash val="solid"/>
              <a:miter lim="8000"/>
              <a:headEnd len="sm" w="sm" type="stealth"/>
              <a:tailEnd len="sm" w="sm" type="none"/>
            </a:ln>
          </p:spPr>
        </p:cxnSp>
      </p:grpSp>
      <p:sp>
        <p:nvSpPr>
          <p:cNvPr id="667" name="Google Shape;667;p40"/>
          <p:cNvSpPr txBox="1"/>
          <p:nvPr/>
        </p:nvSpPr>
        <p:spPr>
          <a:xfrm>
            <a:off x="6475412" y="4187825"/>
            <a:ext cx="1754187" cy="384175"/>
          </a:xfrm>
          <a:prstGeom prst="rect">
            <a:avLst/>
          </a:prstGeom>
          <a:noFill/>
          <a:ln>
            <a:noFill/>
          </a:ln>
        </p:spPr>
        <p:txBody>
          <a:bodyPr anchorCtr="0" anchor="t" bIns="46025" lIns="92075" spcFirstLastPara="1" rIns="92075" wrap="square" tIns="46025">
            <a:noAutofit/>
          </a:bodyPr>
          <a:lstStyle/>
          <a:p>
            <a:pPr indent="0" lvl="0" marL="0" marR="0" rtl="0" algn="l">
              <a:lnSpc>
                <a:spcPct val="80000"/>
              </a:lnSpc>
              <a:spcBef>
                <a:spcPts val="0"/>
              </a:spcBef>
              <a:spcAft>
                <a:spcPts val="0"/>
              </a:spcAft>
              <a:buClr>
                <a:schemeClr val="dk1"/>
              </a:buClr>
              <a:buFont typeface="Times New Roman"/>
              <a:buNone/>
            </a:pPr>
            <a:r>
              <a:rPr b="0" i="1" lang="en-US" sz="2400" u="none">
                <a:solidFill>
                  <a:schemeClr val="dk1"/>
                </a:solidFill>
                <a:latin typeface="Times New Roman"/>
                <a:ea typeface="Times New Roman"/>
                <a:cs typeface="Times New Roman"/>
                <a:sym typeface="Times New Roman"/>
              </a:rPr>
              <a:t>large team</a:t>
            </a:r>
            <a:endParaRPr/>
          </a:p>
        </p:txBody>
      </p:sp>
      <p:sp>
        <p:nvSpPr>
          <p:cNvPr id="668" name="Google Shape;668;p40"/>
          <p:cNvSpPr txBox="1"/>
          <p:nvPr/>
        </p:nvSpPr>
        <p:spPr>
          <a:xfrm rot="-5400000">
            <a:off x="-457993" y="4361656"/>
            <a:ext cx="1905000" cy="341312"/>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0" i="0" lang="en-US" sz="2800" u="none">
                <a:solidFill>
                  <a:srgbClr val="000000"/>
                </a:solidFill>
                <a:latin typeface="Times New Roman"/>
                <a:ea typeface="Times New Roman"/>
                <a:cs typeface="Times New Roman"/>
                <a:sym typeface="Times New Roman"/>
              </a:rPr>
              <a:t>Problem Size</a:t>
            </a:r>
            <a:endParaRPr/>
          </a:p>
        </p:txBody>
      </p:sp>
      <p:sp>
        <p:nvSpPr>
          <p:cNvPr id="669" name="Google Shape;669;p40"/>
          <p:cNvSpPr/>
          <p:nvPr/>
        </p:nvSpPr>
        <p:spPr>
          <a:xfrm>
            <a:off x="1143000" y="4383087"/>
            <a:ext cx="7023100" cy="1408112"/>
          </a:xfrm>
          <a:custGeom>
            <a:rect b="b" l="l" r="r" t="t"/>
            <a:pathLst>
              <a:path extrusionOk="0" h="120000" w="120000">
                <a:moveTo>
                  <a:pt x="0" y="65145"/>
                </a:moveTo>
                <a:cubicBezTo>
                  <a:pt x="216" y="63823"/>
                  <a:pt x="298" y="67505"/>
                  <a:pt x="1301" y="57120"/>
                </a:cubicBezTo>
                <a:cubicBezTo>
                  <a:pt x="2305" y="46734"/>
                  <a:pt x="1735" y="0"/>
                  <a:pt x="6075" y="2738"/>
                </a:cubicBezTo>
                <a:cubicBezTo>
                  <a:pt x="10415" y="5476"/>
                  <a:pt x="8354" y="54193"/>
                  <a:pt x="27341" y="73737"/>
                </a:cubicBezTo>
                <a:cubicBezTo>
                  <a:pt x="46329" y="93280"/>
                  <a:pt x="100687" y="110369"/>
                  <a:pt x="120000" y="119999"/>
                </a:cubicBez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670" name="Google Shape;670;p40"/>
          <p:cNvSpPr txBox="1"/>
          <p:nvPr/>
        </p:nvSpPr>
        <p:spPr>
          <a:xfrm>
            <a:off x="6323012" y="5254625"/>
            <a:ext cx="1754187" cy="384175"/>
          </a:xfrm>
          <a:prstGeom prst="rect">
            <a:avLst/>
          </a:prstGeom>
          <a:noFill/>
          <a:ln>
            <a:noFill/>
          </a:ln>
        </p:spPr>
        <p:txBody>
          <a:bodyPr anchorCtr="0" anchor="t" bIns="46025" lIns="92075" spcFirstLastPara="1" rIns="92075" wrap="square" tIns="46025">
            <a:noAutofit/>
          </a:bodyPr>
          <a:lstStyle/>
          <a:p>
            <a:pPr indent="0" lvl="0" marL="0" marR="0" rtl="0" algn="l">
              <a:lnSpc>
                <a:spcPct val="80000"/>
              </a:lnSpc>
              <a:spcBef>
                <a:spcPts val="0"/>
              </a:spcBef>
              <a:spcAft>
                <a:spcPts val="0"/>
              </a:spcAft>
              <a:buClr>
                <a:schemeClr val="dk1"/>
              </a:buClr>
              <a:buFont typeface="Times New Roman"/>
              <a:buNone/>
            </a:pPr>
            <a:r>
              <a:rPr b="0" i="1" lang="en-US" sz="2400" u="none">
                <a:solidFill>
                  <a:schemeClr val="dk1"/>
                </a:solidFill>
                <a:latin typeface="Times New Roman"/>
                <a:ea typeface="Times New Roman"/>
                <a:cs typeface="Times New Roman"/>
                <a:sym typeface="Times New Roman"/>
              </a:rPr>
              <a:t>small team</a:t>
            </a:r>
            <a:endParaRPr/>
          </a:p>
        </p:txBody>
      </p:sp>
      <p:sp>
        <p:nvSpPr>
          <p:cNvPr id="671" name="Google Shape;671;p40"/>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Methodology weight is costly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Larger teams need more … diminishing returns</a:t>
            </a:r>
            <a:endParaRPr/>
          </a:p>
        </p:txBody>
      </p:sp>
      <p:sp>
        <p:nvSpPr>
          <p:cNvPr id="672" name="Google Shape;672;p40"/>
          <p:cNvSpPr/>
          <p:nvPr/>
        </p:nvSpPr>
        <p:spPr>
          <a:xfrm>
            <a:off x="1143000" y="2743200"/>
            <a:ext cx="6767512" cy="2439987"/>
          </a:xfrm>
          <a:custGeom>
            <a:rect b="b" l="l" r="r" t="t"/>
            <a:pathLst>
              <a:path extrusionOk="0" h="120000" w="120000">
                <a:moveTo>
                  <a:pt x="0" y="120000"/>
                </a:moveTo>
                <a:cubicBezTo>
                  <a:pt x="1773" y="117418"/>
                  <a:pt x="7712" y="113004"/>
                  <a:pt x="10555" y="104594"/>
                </a:cubicBezTo>
                <a:cubicBezTo>
                  <a:pt x="13399" y="96183"/>
                  <a:pt x="14215" y="85190"/>
                  <a:pt x="17030" y="69285"/>
                </a:cubicBezTo>
                <a:cubicBezTo>
                  <a:pt x="19845" y="53379"/>
                  <a:pt x="21505" y="18154"/>
                  <a:pt x="27473" y="9077"/>
                </a:cubicBezTo>
                <a:cubicBezTo>
                  <a:pt x="33441" y="0"/>
                  <a:pt x="45404" y="5829"/>
                  <a:pt x="52779" y="14906"/>
                </a:cubicBezTo>
                <a:cubicBezTo>
                  <a:pt x="60154" y="23983"/>
                  <a:pt x="64714" y="49965"/>
                  <a:pt x="71667" y="63455"/>
                </a:cubicBezTo>
                <a:cubicBezTo>
                  <a:pt x="78620" y="76946"/>
                  <a:pt x="86446" y="89271"/>
                  <a:pt x="94496" y="95766"/>
                </a:cubicBezTo>
                <a:cubicBezTo>
                  <a:pt x="102547" y="102262"/>
                  <a:pt x="114679" y="100929"/>
                  <a:pt x="120000" y="102262"/>
                </a:cubicBez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1"/>
          <p:cNvSpPr txBox="1"/>
          <p:nvPr/>
        </p:nvSpPr>
        <p:spPr>
          <a:xfrm>
            <a:off x="3729037" y="5254625"/>
            <a:ext cx="949325" cy="415925"/>
          </a:xfrm>
          <a:prstGeom prst="rect">
            <a:avLst/>
          </a:prstGeom>
          <a:noFill/>
          <a:ln>
            <a:noFill/>
          </a:ln>
        </p:spPr>
        <p:txBody>
          <a:bodyPr anchorCtr="0" anchor="t" bIns="61900" lIns="119050" spcFirstLastPara="1" rIns="119050" wrap="square" tIns="61900">
            <a:noAutofit/>
          </a:bodyPr>
          <a:lstStyle/>
          <a:p>
            <a:pPr indent="0" lvl="0" marL="0" marR="0" rtl="0" algn="l">
              <a:lnSpc>
                <a:spcPct val="8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Light</a:t>
            </a:r>
            <a:endParaRPr/>
          </a:p>
        </p:txBody>
      </p:sp>
      <p:sp>
        <p:nvSpPr>
          <p:cNvPr id="678" name="Google Shape;678;p41"/>
          <p:cNvSpPr txBox="1"/>
          <p:nvPr/>
        </p:nvSpPr>
        <p:spPr>
          <a:xfrm>
            <a:off x="3840162" y="4084637"/>
            <a:ext cx="1338262" cy="415925"/>
          </a:xfrm>
          <a:prstGeom prst="rect">
            <a:avLst/>
          </a:prstGeom>
          <a:noFill/>
          <a:ln>
            <a:noFill/>
          </a:ln>
        </p:spPr>
        <p:txBody>
          <a:bodyPr anchorCtr="0" anchor="t" bIns="61900" lIns="119050" spcFirstLastPara="1" rIns="119050" wrap="square" tIns="61900">
            <a:noAutofit/>
          </a:bodyPr>
          <a:lstStyle/>
          <a:p>
            <a:pPr indent="0" lvl="0" marL="0" marR="0" rtl="0" algn="l">
              <a:lnSpc>
                <a:spcPct val="8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Medium</a:t>
            </a:r>
            <a:endParaRPr/>
          </a:p>
        </p:txBody>
      </p:sp>
      <p:sp>
        <p:nvSpPr>
          <p:cNvPr id="679" name="Google Shape;679;p41"/>
          <p:cNvSpPr txBox="1"/>
          <p:nvPr/>
        </p:nvSpPr>
        <p:spPr>
          <a:xfrm>
            <a:off x="4419600" y="1489075"/>
            <a:ext cx="1066800" cy="415925"/>
          </a:xfrm>
          <a:prstGeom prst="rect">
            <a:avLst/>
          </a:prstGeom>
          <a:noFill/>
          <a:ln>
            <a:noFill/>
          </a:ln>
        </p:spPr>
        <p:txBody>
          <a:bodyPr anchorCtr="0" anchor="t" bIns="61900" lIns="119050" spcFirstLastPara="1" rIns="119050" wrap="square" tIns="61900">
            <a:noAutofit/>
          </a:bodyPr>
          <a:lstStyle/>
          <a:p>
            <a:pPr indent="0" lvl="0" marL="0" marR="0" rtl="0" algn="l">
              <a:lnSpc>
                <a:spcPct val="8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Heavy</a:t>
            </a:r>
            <a:endParaRPr/>
          </a:p>
        </p:txBody>
      </p:sp>
      <p:cxnSp>
        <p:nvCxnSpPr>
          <p:cNvPr id="680" name="Google Shape;680;p41"/>
          <p:cNvCxnSpPr/>
          <p:nvPr/>
        </p:nvCxnSpPr>
        <p:spPr>
          <a:xfrm rot="10800000">
            <a:off x="4602162" y="5081587"/>
            <a:ext cx="0" cy="744537"/>
          </a:xfrm>
          <a:prstGeom prst="straightConnector1">
            <a:avLst/>
          </a:prstGeom>
          <a:noFill/>
          <a:ln cap="flat" cmpd="sng" w="12700">
            <a:solidFill>
              <a:schemeClr val="dk1"/>
            </a:solidFill>
            <a:prstDash val="solid"/>
            <a:miter lim="8000"/>
            <a:headEnd len="sm" w="sm" type="none"/>
            <a:tailEnd len="sm" w="sm" type="none"/>
          </a:ln>
        </p:spPr>
      </p:cxnSp>
      <p:cxnSp>
        <p:nvCxnSpPr>
          <p:cNvPr id="681" name="Google Shape;681;p41"/>
          <p:cNvCxnSpPr/>
          <p:nvPr/>
        </p:nvCxnSpPr>
        <p:spPr>
          <a:xfrm rot="10800000">
            <a:off x="5059362" y="3427412"/>
            <a:ext cx="0" cy="1292225"/>
          </a:xfrm>
          <a:prstGeom prst="straightConnector1">
            <a:avLst/>
          </a:prstGeom>
          <a:noFill/>
          <a:ln cap="flat" cmpd="sng" w="12700">
            <a:solidFill>
              <a:schemeClr val="dk1"/>
            </a:solidFill>
            <a:prstDash val="solid"/>
            <a:miter lim="8000"/>
            <a:headEnd len="sm" w="sm" type="none"/>
            <a:tailEnd len="sm" w="sm" type="none"/>
          </a:ln>
        </p:spPr>
      </p:cxnSp>
      <p:cxnSp>
        <p:nvCxnSpPr>
          <p:cNvPr id="682" name="Google Shape;682;p41"/>
          <p:cNvCxnSpPr/>
          <p:nvPr/>
        </p:nvCxnSpPr>
        <p:spPr>
          <a:xfrm rot="10800000">
            <a:off x="5516562" y="990600"/>
            <a:ext cx="0" cy="1935162"/>
          </a:xfrm>
          <a:prstGeom prst="straightConnector1">
            <a:avLst/>
          </a:prstGeom>
          <a:noFill/>
          <a:ln cap="flat" cmpd="sng" w="12700">
            <a:solidFill>
              <a:schemeClr val="dk1"/>
            </a:solidFill>
            <a:prstDash val="solid"/>
            <a:miter lim="8000"/>
            <a:headEnd len="sm" w="sm" type="none"/>
            <a:tailEnd len="sm" w="sm" type="none"/>
          </a:ln>
        </p:spPr>
      </p:cxnSp>
      <p:sp>
        <p:nvSpPr>
          <p:cNvPr id="683" name="Google Shape;683;p41"/>
          <p:cNvSpPr txBox="1"/>
          <p:nvPr/>
        </p:nvSpPr>
        <p:spPr>
          <a:xfrm>
            <a:off x="1854200" y="6002337"/>
            <a:ext cx="2232025" cy="550862"/>
          </a:xfrm>
          <a:prstGeom prst="rect">
            <a:avLst/>
          </a:prstGeom>
          <a:noFill/>
          <a:ln>
            <a:noFill/>
          </a:ln>
        </p:spPr>
        <p:txBody>
          <a:bodyPr anchorCtr="0" anchor="t" bIns="61900" lIns="119050" spcFirstLastPara="1" rIns="119050" wrap="square" tIns="61900">
            <a:noAutofit/>
          </a:bodyPr>
          <a:lstStyle/>
          <a:p>
            <a:pPr indent="0" lvl="0" marL="0" marR="0" rtl="0" algn="l">
              <a:lnSpc>
                <a:spcPct val="100000"/>
              </a:lnSpc>
              <a:spcBef>
                <a:spcPts val="0"/>
              </a:spcBef>
              <a:spcAft>
                <a:spcPts val="0"/>
              </a:spcAft>
              <a:buClr>
                <a:schemeClr val="dk1"/>
              </a:buClr>
              <a:buFont typeface="Times New Roman"/>
              <a:buNone/>
            </a:pPr>
            <a:r>
              <a:rPr b="0" i="0" lang="en-US" sz="2800" u="none">
                <a:solidFill>
                  <a:schemeClr val="dk1"/>
                </a:solidFill>
                <a:latin typeface="Times New Roman"/>
                <a:ea typeface="Times New Roman"/>
                <a:cs typeface="Times New Roman"/>
                <a:sym typeface="Times New Roman"/>
              </a:rPr>
              <a:t>Problem Size </a:t>
            </a:r>
            <a:endParaRPr/>
          </a:p>
        </p:txBody>
      </p:sp>
      <p:grpSp>
        <p:nvGrpSpPr>
          <p:cNvPr id="684" name="Google Shape;684;p41"/>
          <p:cNvGrpSpPr/>
          <p:nvPr/>
        </p:nvGrpSpPr>
        <p:grpSpPr>
          <a:xfrm>
            <a:off x="533400" y="-227012"/>
            <a:ext cx="4983162" cy="6162675"/>
            <a:chOff x="457200" y="14287"/>
            <a:chExt cx="6596062" cy="5395912"/>
          </a:xfrm>
        </p:grpSpPr>
        <p:sp>
          <p:nvSpPr>
            <p:cNvPr id="685" name="Google Shape;685;p41"/>
            <p:cNvSpPr/>
            <p:nvPr/>
          </p:nvSpPr>
          <p:spPr>
            <a:xfrm>
              <a:off x="2152650" y="5097462"/>
              <a:ext cx="3706812" cy="300037"/>
            </a:xfrm>
            <a:custGeom>
              <a:rect b="b" l="l" r="r" t="t"/>
              <a:pathLst>
                <a:path extrusionOk="0" fill="none" h="120000" w="120000">
                  <a:moveTo>
                    <a:pt x="119994" y="11944"/>
                  </a:moveTo>
                  <a:cubicBezTo>
                    <a:pt x="113824" y="73288"/>
                    <a:pt x="61951" y="120000"/>
                    <a:pt x="-5" y="120000"/>
                  </a:cubicBezTo>
                </a:path>
                <a:path extrusionOk="0" h="120000" w="120000">
                  <a:moveTo>
                    <a:pt x="119994" y="11944"/>
                  </a:moveTo>
                  <a:cubicBezTo>
                    <a:pt x="113824" y="73288"/>
                    <a:pt x="61951" y="120000"/>
                    <a:pt x="-5" y="120000"/>
                  </a:cubicBezTo>
                  <a:lnTo>
                    <a:pt x="0" y="0"/>
                  </a:lnTo>
                  <a:lnTo>
                    <a:pt x="119994" y="11944"/>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686" name="Google Shape;686;p41"/>
            <p:cNvSpPr/>
            <p:nvPr/>
          </p:nvSpPr>
          <p:spPr>
            <a:xfrm>
              <a:off x="457200" y="14287"/>
              <a:ext cx="6596062" cy="5372100"/>
            </a:xfrm>
            <a:custGeom>
              <a:rect b="b" l="l" r="r" t="t"/>
              <a:pathLst>
                <a:path extrusionOk="0" fill="none" h="120000" w="120000">
                  <a:moveTo>
                    <a:pt x="119994" y="29536"/>
                  </a:moveTo>
                  <a:cubicBezTo>
                    <a:pt x="108893" y="74434"/>
                    <a:pt x="73541" y="109359"/>
                    <a:pt x="28427" y="119994"/>
                  </a:cubicBezTo>
                </a:path>
                <a:path extrusionOk="0" h="120000" w="120000">
                  <a:moveTo>
                    <a:pt x="119994" y="29536"/>
                  </a:moveTo>
                  <a:cubicBezTo>
                    <a:pt x="108893" y="74434"/>
                    <a:pt x="73541" y="109359"/>
                    <a:pt x="28427" y="119994"/>
                  </a:cubicBezTo>
                  <a:lnTo>
                    <a:pt x="0" y="0"/>
                  </a:lnTo>
                  <a:lnTo>
                    <a:pt x="119994" y="29536"/>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687" name="Google Shape;687;p41"/>
            <p:cNvSpPr/>
            <p:nvPr/>
          </p:nvSpPr>
          <p:spPr>
            <a:xfrm>
              <a:off x="1008062" y="2249487"/>
              <a:ext cx="5418137" cy="3160712"/>
            </a:xfrm>
            <a:custGeom>
              <a:rect b="b" l="l" r="r" t="t"/>
              <a:pathLst>
                <a:path extrusionOk="0" fill="none" h="120000" w="120000">
                  <a:moveTo>
                    <a:pt x="119993" y="70403"/>
                  </a:moveTo>
                  <a:cubicBezTo>
                    <a:pt x="97227" y="96890"/>
                    <a:pt x="62579" y="114747"/>
                    <a:pt x="23780" y="120000"/>
                  </a:cubicBezTo>
                </a:path>
                <a:path extrusionOk="0" h="120000" w="120000">
                  <a:moveTo>
                    <a:pt x="119993" y="70403"/>
                  </a:moveTo>
                  <a:cubicBezTo>
                    <a:pt x="97227" y="96890"/>
                    <a:pt x="62579" y="114747"/>
                    <a:pt x="23780" y="120000"/>
                  </a:cubicBezTo>
                  <a:lnTo>
                    <a:pt x="0" y="0"/>
                  </a:lnTo>
                  <a:lnTo>
                    <a:pt x="119993" y="70403"/>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cxnSp>
        <p:nvCxnSpPr>
          <p:cNvPr id="688" name="Google Shape;688;p41"/>
          <p:cNvCxnSpPr/>
          <p:nvPr/>
        </p:nvCxnSpPr>
        <p:spPr>
          <a:xfrm>
            <a:off x="1449387" y="1524000"/>
            <a:ext cx="0" cy="4465637"/>
          </a:xfrm>
          <a:prstGeom prst="straightConnector1">
            <a:avLst/>
          </a:prstGeom>
          <a:noFill/>
          <a:ln cap="flat" cmpd="sng" w="12700">
            <a:solidFill>
              <a:schemeClr val="dk1"/>
            </a:solidFill>
            <a:prstDash val="solid"/>
            <a:miter lim="8000"/>
            <a:headEnd len="sm" w="sm" type="stealth"/>
            <a:tailEnd len="sm" w="sm" type="none"/>
          </a:ln>
        </p:spPr>
      </p:cxnSp>
      <p:cxnSp>
        <p:nvCxnSpPr>
          <p:cNvPr id="689" name="Google Shape;689;p41"/>
          <p:cNvCxnSpPr/>
          <p:nvPr/>
        </p:nvCxnSpPr>
        <p:spPr>
          <a:xfrm rot="10800000">
            <a:off x="1447800" y="5988050"/>
            <a:ext cx="4449762" cy="0"/>
          </a:xfrm>
          <a:prstGeom prst="straightConnector1">
            <a:avLst/>
          </a:prstGeom>
          <a:noFill/>
          <a:ln cap="flat" cmpd="sng" w="12700">
            <a:solidFill>
              <a:schemeClr val="dk1"/>
            </a:solidFill>
            <a:prstDash val="solid"/>
            <a:miter lim="8000"/>
            <a:headEnd len="sm" w="sm" type="stealth"/>
            <a:tailEnd len="sm" w="sm" type="none"/>
          </a:ln>
        </p:spPr>
      </p:cxnSp>
      <p:sp>
        <p:nvSpPr>
          <p:cNvPr id="690" name="Google Shape;690;p41"/>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Lighter methodologies are better, but have limits</a:t>
            </a:r>
            <a:br>
              <a:rPr b="1" i="0" lang="en-US" sz="2800" u="none" cap="none" strike="noStrike">
                <a:solidFill>
                  <a:schemeClr val="dk2"/>
                </a:solidFill>
                <a:latin typeface="Times New Roman"/>
                <a:ea typeface="Times New Roman"/>
                <a:cs typeface="Times New Roman"/>
                <a:sym typeface="Times New Roman"/>
              </a:rPr>
            </a:br>
            <a:endParaRPr/>
          </a:p>
        </p:txBody>
      </p:sp>
      <p:sp>
        <p:nvSpPr>
          <p:cNvPr id="691" name="Google Shape;691;p41"/>
          <p:cNvSpPr txBox="1"/>
          <p:nvPr/>
        </p:nvSpPr>
        <p:spPr>
          <a:xfrm rot="-5400000">
            <a:off x="-792162" y="3486150"/>
            <a:ext cx="3779837" cy="341312"/>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0" i="0" lang="en-US" sz="2800" u="none">
                <a:solidFill>
                  <a:srgbClr val="000000"/>
                </a:solidFill>
                <a:latin typeface="Times New Roman"/>
                <a:ea typeface="Times New Roman"/>
                <a:cs typeface="Times New Roman"/>
                <a:sym typeface="Times New Roman"/>
              </a:rPr>
              <a:t>Number of People Needed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a:t>
            </a:r>
            <a:r>
              <a:rPr b="1" i="1" lang="en-US" sz="2800" u="none" cap="none" strike="noStrike">
                <a:solidFill>
                  <a:schemeClr val="dk2"/>
                </a:solidFill>
                <a:latin typeface="Times New Roman"/>
                <a:ea typeface="Times New Roman"/>
                <a:cs typeface="Times New Roman"/>
                <a:sym typeface="Times New Roman"/>
              </a:rPr>
              <a:t>Crystal</a:t>
            </a:r>
            <a:r>
              <a:rPr b="1" i="0" lang="en-US" sz="2800" u="none" cap="none" strike="noStrike">
                <a:solidFill>
                  <a:schemeClr val="dk2"/>
                </a:solidFill>
                <a:latin typeface="Times New Roman"/>
                <a:ea typeface="Times New Roman"/>
                <a:cs typeface="Times New Roman"/>
                <a:sym typeface="Times New Roman"/>
              </a:rPr>
              <a:t> is the way Alistair works.</a:t>
            </a:r>
            <a:r>
              <a:rPr b="1" i="0" lang="en-US" sz="2800" u="none" cap="none" strike="noStrike">
                <a:solidFill>
                  <a:schemeClr val="dk2"/>
                </a:solidFill>
                <a:latin typeface="Arial"/>
                <a:ea typeface="Arial"/>
                <a:cs typeface="Arial"/>
                <a:sym typeface="Arial"/>
              </a:rPr>
              <a:t>”</a:t>
            </a:r>
            <a:br>
              <a:rPr b="1" i="0" lang="en-US" sz="2800" u="none" cap="none" strike="noStrike">
                <a:solidFill>
                  <a:schemeClr val="dk2"/>
                </a:solidFill>
                <a:latin typeface="Times New Roman"/>
                <a:ea typeface="Times New Roman"/>
                <a:cs typeface="Times New Roman"/>
                <a:sym typeface="Times New Roman"/>
              </a:rPr>
            </a:br>
            <a:r>
              <a:rPr b="1" i="0" lang="en-US" sz="2400" u="none" cap="none" strike="noStrike">
                <a:solidFill>
                  <a:schemeClr val="dk2"/>
                </a:solidFill>
                <a:latin typeface="Times New Roman"/>
                <a:ea typeface="Times New Roman"/>
                <a:cs typeface="Times New Roman"/>
                <a:sym typeface="Times New Roman"/>
              </a:rPr>
              <a:t>(Different situations, common theme)</a:t>
            </a:r>
            <a:endParaRPr/>
          </a:p>
        </p:txBody>
      </p:sp>
      <p:sp>
        <p:nvSpPr>
          <p:cNvPr id="67" name="Google Shape;67;p15"/>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1" lang="en-US" sz="2400" u="none" cap="none" strike="noStrike">
                <a:solidFill>
                  <a:schemeClr val="dk1"/>
                </a:solidFill>
                <a:latin typeface="Times New Roman"/>
                <a:ea typeface="Times New Roman"/>
                <a:cs typeface="Times New Roman"/>
                <a:sym typeface="Times New Roman"/>
              </a:rPr>
              <a:t>(N.B.: methodologies look like their authors</a:t>
            </a:r>
            <a:r>
              <a:rPr b="1" i="1"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 work habits !)</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1994-95: Project </a:t>
            </a:r>
            <a:r>
              <a:rPr b="1" i="1" lang="en-US" sz="2400" u="none" cap="none" strike="noStrike">
                <a:solidFill>
                  <a:schemeClr val="dk1"/>
                </a:solidFill>
                <a:latin typeface="Times New Roman"/>
                <a:ea typeface="Times New Roman"/>
                <a:cs typeface="Times New Roman"/>
                <a:sym typeface="Times New Roman"/>
              </a:rPr>
              <a:t>Winifred</a:t>
            </a:r>
            <a:r>
              <a:rPr b="1" i="0" lang="en-US" sz="2400" u="none" cap="none" strike="noStrike">
                <a:solidFill>
                  <a:schemeClr val="dk1"/>
                </a:solidFill>
                <a:latin typeface="Times New Roman"/>
                <a:ea typeface="Times New Roman"/>
                <a:cs typeface="Times New Roman"/>
                <a:sym typeface="Times New Roman"/>
              </a:rPr>
              <a:t> - delivered on time (over budget)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45 people: 24 Smalltalk, 4 COBOL, 2 DBAs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Fixed-price, fixed-time, 18-mo. bid 15M$ (1994 $)</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1997-98: Norges Bank project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3 people -&gt; 8 people linking to 35 people, distributed</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Banking: COBOL, Assembler, CICS, LU 6.2</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2001: First Rand Bank (S. Africa) web presence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50-person company, steady stream of initiatives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2-week release cycles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2"/>
          <p:cNvSpPr txBox="1"/>
          <p:nvPr/>
        </p:nvSpPr>
        <p:spPr>
          <a:xfrm>
            <a:off x="2906712" y="5943600"/>
            <a:ext cx="3748087" cy="485775"/>
          </a:xfrm>
          <a:prstGeom prst="rect">
            <a:avLst/>
          </a:prstGeom>
          <a:noFill/>
          <a:ln>
            <a:noFill/>
          </a:ln>
        </p:spPr>
        <p:txBody>
          <a:bodyPr anchorCtr="0" anchor="t" bIns="60325" lIns="117475" spcFirstLastPara="1" rIns="117475" wrap="square" tIns="60325">
            <a:noAutofit/>
          </a:bodyPr>
          <a:lstStyle/>
          <a:p>
            <a:pPr indent="0" lvl="0" marL="0" marR="0" rtl="0" algn="l">
              <a:lnSpc>
                <a:spcPct val="10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Number of people involved</a:t>
            </a:r>
            <a:endParaRPr/>
          </a:p>
        </p:txBody>
      </p:sp>
      <p:sp>
        <p:nvSpPr>
          <p:cNvPr id="697" name="Google Shape;697;p42"/>
          <p:cNvSpPr txBox="1"/>
          <p:nvPr/>
        </p:nvSpPr>
        <p:spPr>
          <a:xfrm rot="-5400000">
            <a:off x="-760412" y="2173287"/>
            <a:ext cx="2733675" cy="75565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1" i="0" lang="en-US" sz="32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Criticality</a:t>
            </a:r>
            <a:endParaRPr b="1" i="0" sz="3200" u="non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(defects cause loss of...) </a:t>
            </a:r>
            <a:endParaRPr/>
          </a:p>
        </p:txBody>
      </p:sp>
      <p:sp>
        <p:nvSpPr>
          <p:cNvPr id="698" name="Google Shape;698;p42"/>
          <p:cNvSpPr txBox="1"/>
          <p:nvPr/>
        </p:nvSpPr>
        <p:spPr>
          <a:xfrm>
            <a:off x="927100" y="4803775"/>
            <a:ext cx="1093787" cy="609600"/>
          </a:xfrm>
          <a:prstGeom prst="rect">
            <a:avLst/>
          </a:prstGeom>
          <a:noFill/>
          <a:ln>
            <a:noFill/>
          </a:ln>
        </p:spPr>
        <p:txBody>
          <a:bodyPr anchorCtr="0" anchor="t" bIns="60325" lIns="117475" spcFirstLastPara="1" rIns="117475" wrap="square" tIns="60325">
            <a:noAutofit/>
          </a:bodyPr>
          <a:lstStyle/>
          <a:p>
            <a:pPr indent="0" lvl="0" marL="0" marR="0" rtl="0" algn="ctr">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Comfort</a:t>
            </a:r>
            <a:endParaRPr/>
          </a:p>
          <a:p>
            <a:pPr indent="0" lvl="0" marL="0" marR="0" rtl="0" algn="ctr">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(C)</a:t>
            </a:r>
            <a:endParaRPr/>
          </a:p>
        </p:txBody>
      </p:sp>
      <p:sp>
        <p:nvSpPr>
          <p:cNvPr id="699" name="Google Shape;699;p42"/>
          <p:cNvSpPr txBox="1"/>
          <p:nvPr/>
        </p:nvSpPr>
        <p:spPr>
          <a:xfrm>
            <a:off x="898525" y="2870200"/>
            <a:ext cx="1149350" cy="854075"/>
          </a:xfrm>
          <a:prstGeom prst="rect">
            <a:avLst/>
          </a:prstGeom>
          <a:noFill/>
          <a:ln>
            <a:noFill/>
          </a:ln>
        </p:spPr>
        <p:txBody>
          <a:bodyPr anchorCtr="0" anchor="t" bIns="60325" lIns="117475" spcFirstLastPara="1" rIns="117475" wrap="square" tIns="60325">
            <a:noAutofit/>
          </a:bodyPr>
          <a:lstStyle/>
          <a:p>
            <a:pPr indent="0" lvl="0" marL="0" marR="0" rtl="0" algn="ctr">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Essential</a:t>
            </a:r>
            <a:endParaRPr/>
          </a:p>
          <a:p>
            <a:pPr indent="0" lvl="0" marL="0" marR="0" rtl="0" algn="ctr">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money</a:t>
            </a:r>
            <a:endParaRPr/>
          </a:p>
          <a:p>
            <a:pPr indent="0" lvl="0" marL="0" marR="0" rtl="0" algn="ctr">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(E)</a:t>
            </a:r>
            <a:endParaRPr/>
          </a:p>
        </p:txBody>
      </p:sp>
      <p:sp>
        <p:nvSpPr>
          <p:cNvPr id="700" name="Google Shape;700;p42"/>
          <p:cNvSpPr txBox="1"/>
          <p:nvPr/>
        </p:nvSpPr>
        <p:spPr>
          <a:xfrm>
            <a:off x="1144587" y="1906587"/>
            <a:ext cx="657225" cy="609600"/>
          </a:xfrm>
          <a:prstGeom prst="rect">
            <a:avLst/>
          </a:prstGeom>
          <a:noFill/>
          <a:ln>
            <a:noFill/>
          </a:ln>
        </p:spPr>
        <p:txBody>
          <a:bodyPr anchorCtr="0" anchor="t" bIns="60325" lIns="117475" spcFirstLastPara="1" rIns="117475" wrap="square" tIns="60325">
            <a:noAutofit/>
          </a:bodyPr>
          <a:lstStyle/>
          <a:p>
            <a:pPr indent="0" lvl="0" marL="0" marR="0" rtl="0" algn="ctr">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Life</a:t>
            </a:r>
            <a:endParaRPr/>
          </a:p>
          <a:p>
            <a:pPr indent="0" lvl="0" marL="0" marR="0" rtl="0" algn="ctr">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(L)</a:t>
            </a:r>
            <a:endParaRPr/>
          </a:p>
        </p:txBody>
      </p:sp>
      <p:sp>
        <p:nvSpPr>
          <p:cNvPr id="701" name="Google Shape;701;p42"/>
          <p:cNvSpPr txBox="1"/>
          <p:nvPr/>
        </p:nvSpPr>
        <p:spPr>
          <a:xfrm>
            <a:off x="6508750" y="6026150"/>
            <a:ext cx="842962" cy="365125"/>
          </a:xfrm>
          <a:prstGeom prst="rect">
            <a:avLst/>
          </a:prstGeom>
          <a:noFill/>
          <a:ln>
            <a:noFill/>
          </a:ln>
        </p:spPr>
        <p:txBody>
          <a:bodyPr anchorCtr="0" anchor="t" bIns="60325" lIns="117475" spcFirstLastPara="1" rIns="117475" wrap="square" tIns="60325">
            <a:noAutofit/>
          </a:bodyPr>
          <a:lstStyle/>
          <a:p>
            <a:pPr indent="0" lvl="0" marL="0" marR="0" rtl="0" algn="ctr">
              <a:lnSpc>
                <a:spcPct val="80000"/>
              </a:lnSpc>
              <a:spcBef>
                <a:spcPts val="0"/>
              </a:spcBef>
              <a:spcAft>
                <a:spcPts val="0"/>
              </a:spcAft>
              <a:buClr>
                <a:schemeClr val="dk1"/>
              </a:buClr>
              <a:buFont typeface="Times New Roman"/>
              <a:buNone/>
            </a:pPr>
            <a:r>
              <a:rPr b="0" i="0" lang="en-US" sz="2000" u="sng">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20%</a:t>
            </a:r>
            <a:endParaRPr/>
          </a:p>
        </p:txBody>
      </p:sp>
      <p:grpSp>
        <p:nvGrpSpPr>
          <p:cNvPr id="702" name="Google Shape;702;p42"/>
          <p:cNvGrpSpPr/>
          <p:nvPr/>
        </p:nvGrpSpPr>
        <p:grpSpPr>
          <a:xfrm>
            <a:off x="2470150" y="1143000"/>
            <a:ext cx="5835651" cy="3933825"/>
            <a:chOff x="2420937" y="676275"/>
            <a:chExt cx="6189663" cy="4886325"/>
          </a:xfrm>
        </p:grpSpPr>
        <p:grpSp>
          <p:nvGrpSpPr>
            <p:cNvPr id="703" name="Google Shape;703;p42"/>
            <p:cNvGrpSpPr/>
            <p:nvPr/>
          </p:nvGrpSpPr>
          <p:grpSpPr>
            <a:xfrm>
              <a:off x="2420937" y="676275"/>
              <a:ext cx="6189663" cy="4886325"/>
              <a:chOff x="2420937" y="676275"/>
              <a:chExt cx="6189663" cy="4886325"/>
            </a:xfrm>
          </p:grpSpPr>
          <p:grpSp>
            <p:nvGrpSpPr>
              <p:cNvPr id="704" name="Google Shape;704;p42"/>
              <p:cNvGrpSpPr/>
              <p:nvPr/>
            </p:nvGrpSpPr>
            <p:grpSpPr>
              <a:xfrm>
                <a:off x="2438400" y="762000"/>
                <a:ext cx="6172200" cy="4800600"/>
                <a:chOff x="2209800" y="838200"/>
                <a:chExt cx="6172200" cy="4800600"/>
              </a:xfrm>
            </p:grpSpPr>
            <p:sp>
              <p:nvSpPr>
                <p:cNvPr id="705" name="Google Shape;705;p42"/>
                <p:cNvSpPr txBox="1"/>
                <p:nvPr/>
              </p:nvSpPr>
              <p:spPr>
                <a:xfrm>
                  <a:off x="2209800" y="838200"/>
                  <a:ext cx="6172200" cy="48006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706" name="Google Shape;706;p42"/>
                <p:cNvCxnSpPr/>
                <p:nvPr/>
              </p:nvCxnSpPr>
              <p:spPr>
                <a:xfrm>
                  <a:off x="3048000" y="8382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07" name="Google Shape;707;p42"/>
                <p:cNvCxnSpPr/>
                <p:nvPr/>
              </p:nvCxnSpPr>
              <p:spPr>
                <a:xfrm>
                  <a:off x="3886200" y="8382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08" name="Google Shape;708;p42"/>
                <p:cNvCxnSpPr/>
                <p:nvPr/>
              </p:nvCxnSpPr>
              <p:spPr>
                <a:xfrm>
                  <a:off x="4800600" y="8382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09" name="Google Shape;709;p42"/>
                <p:cNvCxnSpPr/>
                <p:nvPr/>
              </p:nvCxnSpPr>
              <p:spPr>
                <a:xfrm>
                  <a:off x="5638800" y="8382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10" name="Google Shape;710;p42"/>
                <p:cNvCxnSpPr/>
                <p:nvPr/>
              </p:nvCxnSpPr>
              <p:spPr>
                <a:xfrm>
                  <a:off x="6477000" y="8382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11" name="Google Shape;711;p42"/>
                <p:cNvCxnSpPr/>
                <p:nvPr/>
              </p:nvCxnSpPr>
              <p:spPr>
                <a:xfrm>
                  <a:off x="7315200" y="838200"/>
                  <a:ext cx="0" cy="4800600"/>
                </a:xfrm>
                <a:prstGeom prst="straightConnector1">
                  <a:avLst/>
                </a:prstGeom>
                <a:noFill/>
                <a:ln cap="flat" cmpd="sng" w="12700">
                  <a:solidFill>
                    <a:schemeClr val="dk1"/>
                  </a:solidFill>
                  <a:prstDash val="solid"/>
                  <a:miter lim="8000"/>
                  <a:headEnd len="sm" w="sm" type="none"/>
                  <a:tailEnd len="sm" w="sm" type="none"/>
                </a:ln>
              </p:spPr>
            </p:cxnSp>
          </p:grpSp>
          <p:sp>
            <p:nvSpPr>
              <p:cNvPr id="712" name="Google Shape;712;p42"/>
              <p:cNvSpPr txBox="1"/>
              <p:nvPr/>
            </p:nvSpPr>
            <p:spPr>
              <a:xfrm>
                <a:off x="2420937" y="676275"/>
                <a:ext cx="666750" cy="493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000" u="none">
                    <a:solidFill>
                      <a:schemeClr val="dk1"/>
                    </a:solidFill>
                    <a:latin typeface="Times New Roman"/>
                    <a:ea typeface="Times New Roman"/>
                    <a:cs typeface="Times New Roman"/>
                    <a:sym typeface="Times New Roman"/>
                  </a:rPr>
                  <a:t> . . . </a:t>
                </a:r>
                <a:endParaRPr/>
              </a:p>
            </p:txBody>
          </p:sp>
        </p:grpSp>
        <p:cxnSp>
          <p:nvCxnSpPr>
            <p:cNvPr id="713" name="Google Shape;713;p42"/>
            <p:cNvCxnSpPr/>
            <p:nvPr/>
          </p:nvCxnSpPr>
          <p:spPr>
            <a:xfrm>
              <a:off x="2438400" y="3124200"/>
              <a:ext cx="6172200" cy="0"/>
            </a:xfrm>
            <a:prstGeom prst="straightConnector1">
              <a:avLst/>
            </a:prstGeom>
            <a:noFill/>
            <a:ln cap="flat" cmpd="sng" w="12700">
              <a:solidFill>
                <a:schemeClr val="dk1"/>
              </a:solidFill>
              <a:prstDash val="solid"/>
              <a:miter lim="8000"/>
              <a:headEnd len="sm" w="sm" type="none"/>
              <a:tailEnd len="sm" w="sm" type="none"/>
            </a:ln>
          </p:spPr>
        </p:cxnSp>
        <p:cxnSp>
          <p:nvCxnSpPr>
            <p:cNvPr id="714" name="Google Shape;714;p42"/>
            <p:cNvCxnSpPr/>
            <p:nvPr/>
          </p:nvCxnSpPr>
          <p:spPr>
            <a:xfrm>
              <a:off x="2438400" y="1981200"/>
              <a:ext cx="6172200" cy="0"/>
            </a:xfrm>
            <a:prstGeom prst="straightConnector1">
              <a:avLst/>
            </a:prstGeom>
            <a:noFill/>
            <a:ln cap="flat" cmpd="sng" w="12700">
              <a:solidFill>
                <a:schemeClr val="dk1"/>
              </a:solidFill>
              <a:prstDash val="solid"/>
              <a:miter lim="8000"/>
              <a:headEnd len="sm" w="sm" type="none"/>
              <a:tailEnd len="sm" w="sm" type="none"/>
            </a:ln>
          </p:spPr>
        </p:cxnSp>
        <p:cxnSp>
          <p:nvCxnSpPr>
            <p:cNvPr id="715" name="Google Shape;715;p42"/>
            <p:cNvCxnSpPr/>
            <p:nvPr/>
          </p:nvCxnSpPr>
          <p:spPr>
            <a:xfrm>
              <a:off x="2438400" y="4343400"/>
              <a:ext cx="6172200" cy="0"/>
            </a:xfrm>
            <a:prstGeom prst="straightConnector1">
              <a:avLst/>
            </a:prstGeom>
            <a:noFill/>
            <a:ln cap="flat" cmpd="sng" w="12700">
              <a:solidFill>
                <a:schemeClr val="dk1"/>
              </a:solidFill>
              <a:prstDash val="solid"/>
              <a:miter lim="8000"/>
              <a:headEnd len="sm" w="sm" type="none"/>
              <a:tailEnd len="sm" w="sm" type="none"/>
            </a:ln>
          </p:spPr>
        </p:cxnSp>
      </p:grpSp>
      <p:grpSp>
        <p:nvGrpSpPr>
          <p:cNvPr id="716" name="Google Shape;716;p42"/>
          <p:cNvGrpSpPr/>
          <p:nvPr/>
        </p:nvGrpSpPr>
        <p:grpSpPr>
          <a:xfrm>
            <a:off x="2343150" y="1397000"/>
            <a:ext cx="5819775" cy="3863975"/>
            <a:chOff x="2209800" y="838200"/>
            <a:chExt cx="6172200" cy="4800600"/>
          </a:xfrm>
        </p:grpSpPr>
        <p:sp>
          <p:nvSpPr>
            <p:cNvPr id="717" name="Google Shape;717;p42"/>
            <p:cNvSpPr txBox="1"/>
            <p:nvPr/>
          </p:nvSpPr>
          <p:spPr>
            <a:xfrm>
              <a:off x="2209800" y="838200"/>
              <a:ext cx="6172200" cy="48006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718" name="Google Shape;718;p42"/>
            <p:cNvCxnSpPr/>
            <p:nvPr/>
          </p:nvCxnSpPr>
          <p:spPr>
            <a:xfrm>
              <a:off x="3048000" y="8382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19" name="Google Shape;719;p42"/>
            <p:cNvCxnSpPr/>
            <p:nvPr/>
          </p:nvCxnSpPr>
          <p:spPr>
            <a:xfrm>
              <a:off x="3886200" y="8382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20" name="Google Shape;720;p42"/>
            <p:cNvCxnSpPr/>
            <p:nvPr/>
          </p:nvCxnSpPr>
          <p:spPr>
            <a:xfrm>
              <a:off x="4800600" y="8382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21" name="Google Shape;721;p42"/>
            <p:cNvCxnSpPr/>
            <p:nvPr/>
          </p:nvCxnSpPr>
          <p:spPr>
            <a:xfrm>
              <a:off x="5638800" y="8382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22" name="Google Shape;722;p42"/>
            <p:cNvCxnSpPr/>
            <p:nvPr/>
          </p:nvCxnSpPr>
          <p:spPr>
            <a:xfrm>
              <a:off x="6477000" y="8382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23" name="Google Shape;723;p42"/>
            <p:cNvCxnSpPr/>
            <p:nvPr/>
          </p:nvCxnSpPr>
          <p:spPr>
            <a:xfrm>
              <a:off x="7315200" y="838200"/>
              <a:ext cx="0" cy="4800600"/>
            </a:xfrm>
            <a:prstGeom prst="straightConnector1">
              <a:avLst/>
            </a:prstGeom>
            <a:noFill/>
            <a:ln cap="flat" cmpd="sng" w="12700">
              <a:solidFill>
                <a:schemeClr val="dk1"/>
              </a:solidFill>
              <a:prstDash val="solid"/>
              <a:miter lim="8000"/>
              <a:headEnd len="sm" w="sm" type="none"/>
              <a:tailEnd len="sm" w="sm" type="none"/>
            </a:ln>
          </p:spPr>
        </p:cxnSp>
      </p:grpSp>
      <p:sp>
        <p:nvSpPr>
          <p:cNvPr id="724" name="Google Shape;724;p42"/>
          <p:cNvSpPr txBox="1"/>
          <p:nvPr/>
        </p:nvSpPr>
        <p:spPr>
          <a:xfrm>
            <a:off x="2901950" y="1257300"/>
            <a:ext cx="3086100" cy="36671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800" u="none">
                <a:solidFill>
                  <a:schemeClr val="dk1"/>
                </a:solidFill>
                <a:latin typeface="Times New Roman"/>
                <a:ea typeface="Times New Roman"/>
                <a:cs typeface="Times New Roman"/>
                <a:sym typeface="Times New Roman"/>
              </a:rPr>
              <a:t>Prioritized for Legal Liability</a:t>
            </a:r>
            <a:endParaRPr/>
          </a:p>
        </p:txBody>
      </p:sp>
      <p:cxnSp>
        <p:nvCxnSpPr>
          <p:cNvPr id="725" name="Google Shape;725;p42"/>
          <p:cNvCxnSpPr/>
          <p:nvPr/>
        </p:nvCxnSpPr>
        <p:spPr>
          <a:xfrm>
            <a:off x="2343150" y="3298825"/>
            <a:ext cx="5819775" cy="0"/>
          </a:xfrm>
          <a:prstGeom prst="straightConnector1">
            <a:avLst/>
          </a:prstGeom>
          <a:noFill/>
          <a:ln cap="flat" cmpd="sng" w="12700">
            <a:solidFill>
              <a:schemeClr val="dk1"/>
            </a:solidFill>
            <a:prstDash val="solid"/>
            <a:miter lim="8000"/>
            <a:headEnd len="sm" w="sm" type="none"/>
            <a:tailEnd len="sm" w="sm" type="none"/>
          </a:ln>
        </p:spPr>
      </p:cxnSp>
      <p:cxnSp>
        <p:nvCxnSpPr>
          <p:cNvPr id="726" name="Google Shape;726;p42"/>
          <p:cNvCxnSpPr/>
          <p:nvPr/>
        </p:nvCxnSpPr>
        <p:spPr>
          <a:xfrm>
            <a:off x="2343150" y="2378075"/>
            <a:ext cx="5819775" cy="0"/>
          </a:xfrm>
          <a:prstGeom prst="straightConnector1">
            <a:avLst/>
          </a:prstGeom>
          <a:noFill/>
          <a:ln cap="flat" cmpd="sng" w="12700">
            <a:solidFill>
              <a:schemeClr val="dk1"/>
            </a:solidFill>
            <a:prstDash val="solid"/>
            <a:miter lim="8000"/>
            <a:headEnd len="sm" w="sm" type="none"/>
            <a:tailEnd len="sm" w="sm" type="none"/>
          </a:ln>
        </p:spPr>
      </p:cxnSp>
      <p:cxnSp>
        <p:nvCxnSpPr>
          <p:cNvPr id="727" name="Google Shape;727;p42"/>
          <p:cNvCxnSpPr/>
          <p:nvPr/>
        </p:nvCxnSpPr>
        <p:spPr>
          <a:xfrm>
            <a:off x="2343150" y="4279900"/>
            <a:ext cx="5819775" cy="0"/>
          </a:xfrm>
          <a:prstGeom prst="straightConnector1">
            <a:avLst/>
          </a:prstGeom>
          <a:noFill/>
          <a:ln cap="flat" cmpd="sng" w="12700">
            <a:solidFill>
              <a:schemeClr val="dk1"/>
            </a:solidFill>
            <a:prstDash val="solid"/>
            <a:miter lim="8000"/>
            <a:headEnd len="sm" w="sm" type="none"/>
            <a:tailEnd len="sm" w="sm" type="none"/>
          </a:ln>
        </p:spPr>
      </p:cxnSp>
      <p:grpSp>
        <p:nvGrpSpPr>
          <p:cNvPr id="728" name="Google Shape;728;p42"/>
          <p:cNvGrpSpPr/>
          <p:nvPr/>
        </p:nvGrpSpPr>
        <p:grpSpPr>
          <a:xfrm>
            <a:off x="2200275" y="1600200"/>
            <a:ext cx="5819775" cy="3843337"/>
            <a:chOff x="2438400" y="762000"/>
            <a:chExt cx="6172200" cy="4800600"/>
          </a:xfrm>
        </p:grpSpPr>
        <p:sp>
          <p:nvSpPr>
            <p:cNvPr id="729" name="Google Shape;729;p42"/>
            <p:cNvSpPr txBox="1"/>
            <p:nvPr/>
          </p:nvSpPr>
          <p:spPr>
            <a:xfrm>
              <a:off x="2438400" y="762000"/>
              <a:ext cx="6172200" cy="48006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730" name="Google Shape;730;p42"/>
            <p:cNvCxnSpPr/>
            <p:nvPr/>
          </p:nvCxnSpPr>
          <p:spPr>
            <a:xfrm>
              <a:off x="3276600" y="990600"/>
              <a:ext cx="0" cy="4572000"/>
            </a:xfrm>
            <a:prstGeom prst="straightConnector1">
              <a:avLst/>
            </a:prstGeom>
            <a:noFill/>
            <a:ln cap="flat" cmpd="sng" w="12700">
              <a:solidFill>
                <a:schemeClr val="dk1"/>
              </a:solidFill>
              <a:prstDash val="solid"/>
              <a:miter lim="8000"/>
              <a:headEnd len="sm" w="sm" type="none"/>
              <a:tailEnd len="sm" w="sm" type="none"/>
            </a:ln>
          </p:spPr>
        </p:cxnSp>
        <p:cxnSp>
          <p:nvCxnSpPr>
            <p:cNvPr id="731" name="Google Shape;731;p42"/>
            <p:cNvCxnSpPr/>
            <p:nvPr/>
          </p:nvCxnSpPr>
          <p:spPr>
            <a:xfrm>
              <a:off x="4114800" y="990600"/>
              <a:ext cx="0" cy="4572000"/>
            </a:xfrm>
            <a:prstGeom prst="straightConnector1">
              <a:avLst/>
            </a:prstGeom>
            <a:noFill/>
            <a:ln cap="flat" cmpd="sng" w="12700">
              <a:solidFill>
                <a:schemeClr val="dk1"/>
              </a:solidFill>
              <a:prstDash val="solid"/>
              <a:miter lim="8000"/>
              <a:headEnd len="sm" w="sm" type="none"/>
              <a:tailEnd len="sm" w="sm" type="none"/>
            </a:ln>
          </p:spPr>
        </p:cxnSp>
        <p:cxnSp>
          <p:nvCxnSpPr>
            <p:cNvPr id="732" name="Google Shape;732;p42"/>
            <p:cNvCxnSpPr/>
            <p:nvPr/>
          </p:nvCxnSpPr>
          <p:spPr>
            <a:xfrm>
              <a:off x="5029200" y="990600"/>
              <a:ext cx="0" cy="4572000"/>
            </a:xfrm>
            <a:prstGeom prst="straightConnector1">
              <a:avLst/>
            </a:prstGeom>
            <a:noFill/>
            <a:ln cap="flat" cmpd="sng" w="12700">
              <a:solidFill>
                <a:schemeClr val="dk1"/>
              </a:solidFill>
              <a:prstDash val="solid"/>
              <a:miter lim="8000"/>
              <a:headEnd len="sm" w="sm" type="none"/>
              <a:tailEnd len="sm" w="sm" type="none"/>
            </a:ln>
          </p:spPr>
        </p:cxnSp>
        <p:cxnSp>
          <p:nvCxnSpPr>
            <p:cNvPr id="733" name="Google Shape;733;p42"/>
            <p:cNvCxnSpPr/>
            <p:nvPr/>
          </p:nvCxnSpPr>
          <p:spPr>
            <a:xfrm>
              <a:off x="5867400" y="7620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34" name="Google Shape;734;p42"/>
            <p:cNvCxnSpPr/>
            <p:nvPr/>
          </p:nvCxnSpPr>
          <p:spPr>
            <a:xfrm>
              <a:off x="6705600" y="7620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35" name="Google Shape;735;p42"/>
            <p:cNvCxnSpPr/>
            <p:nvPr/>
          </p:nvCxnSpPr>
          <p:spPr>
            <a:xfrm>
              <a:off x="7543800" y="762000"/>
              <a:ext cx="0" cy="4800600"/>
            </a:xfrm>
            <a:prstGeom prst="straightConnector1">
              <a:avLst/>
            </a:prstGeom>
            <a:noFill/>
            <a:ln cap="flat" cmpd="sng" w="12700">
              <a:solidFill>
                <a:schemeClr val="dk1"/>
              </a:solidFill>
              <a:prstDash val="solid"/>
              <a:miter lim="8000"/>
              <a:headEnd len="sm" w="sm" type="none"/>
              <a:tailEnd len="sm" w="sm" type="none"/>
            </a:ln>
          </p:spPr>
        </p:cxnSp>
        <p:cxnSp>
          <p:nvCxnSpPr>
            <p:cNvPr id="736" name="Google Shape;736;p42"/>
            <p:cNvCxnSpPr/>
            <p:nvPr/>
          </p:nvCxnSpPr>
          <p:spPr>
            <a:xfrm>
              <a:off x="2438400" y="3124200"/>
              <a:ext cx="6172200" cy="0"/>
            </a:xfrm>
            <a:prstGeom prst="straightConnector1">
              <a:avLst/>
            </a:prstGeom>
            <a:noFill/>
            <a:ln cap="flat" cmpd="sng" w="12700">
              <a:solidFill>
                <a:schemeClr val="dk1"/>
              </a:solidFill>
              <a:prstDash val="solid"/>
              <a:miter lim="8000"/>
              <a:headEnd len="sm" w="sm" type="none"/>
              <a:tailEnd len="sm" w="sm" type="none"/>
            </a:ln>
          </p:spPr>
        </p:cxnSp>
        <p:cxnSp>
          <p:nvCxnSpPr>
            <p:cNvPr id="737" name="Google Shape;737;p42"/>
            <p:cNvCxnSpPr/>
            <p:nvPr/>
          </p:nvCxnSpPr>
          <p:spPr>
            <a:xfrm>
              <a:off x="2438400" y="1981200"/>
              <a:ext cx="6172200" cy="0"/>
            </a:xfrm>
            <a:prstGeom prst="straightConnector1">
              <a:avLst/>
            </a:prstGeom>
            <a:noFill/>
            <a:ln cap="flat" cmpd="sng" w="12700">
              <a:solidFill>
                <a:schemeClr val="dk1"/>
              </a:solidFill>
              <a:prstDash val="solid"/>
              <a:miter lim="8000"/>
              <a:headEnd len="sm" w="sm" type="none"/>
              <a:tailEnd len="sm" w="sm" type="none"/>
            </a:ln>
          </p:spPr>
        </p:cxnSp>
        <p:cxnSp>
          <p:nvCxnSpPr>
            <p:cNvPr id="738" name="Google Shape;738;p42"/>
            <p:cNvCxnSpPr/>
            <p:nvPr/>
          </p:nvCxnSpPr>
          <p:spPr>
            <a:xfrm>
              <a:off x="2438400" y="4343400"/>
              <a:ext cx="6172200" cy="0"/>
            </a:xfrm>
            <a:prstGeom prst="straightConnector1">
              <a:avLst/>
            </a:prstGeom>
            <a:noFill/>
            <a:ln cap="flat" cmpd="sng" w="12700">
              <a:solidFill>
                <a:schemeClr val="dk1"/>
              </a:solidFill>
              <a:prstDash val="solid"/>
              <a:miter lim="8000"/>
              <a:headEnd len="sm" w="sm" type="none"/>
              <a:tailEnd len="sm" w="sm" type="none"/>
            </a:ln>
          </p:spPr>
        </p:cxnSp>
      </p:grpSp>
      <p:grpSp>
        <p:nvGrpSpPr>
          <p:cNvPr id="739" name="Google Shape;739;p42"/>
          <p:cNvGrpSpPr/>
          <p:nvPr/>
        </p:nvGrpSpPr>
        <p:grpSpPr>
          <a:xfrm>
            <a:off x="1982787" y="1517650"/>
            <a:ext cx="6640512" cy="4084638"/>
            <a:chOff x="2473325" y="512762"/>
            <a:chExt cx="7040562" cy="5075238"/>
          </a:xfrm>
        </p:grpSpPr>
        <p:cxnSp>
          <p:nvCxnSpPr>
            <p:cNvPr id="740" name="Google Shape;740;p42"/>
            <p:cNvCxnSpPr/>
            <p:nvPr/>
          </p:nvCxnSpPr>
          <p:spPr>
            <a:xfrm>
              <a:off x="2474912" y="512762"/>
              <a:ext cx="0" cy="5075237"/>
            </a:xfrm>
            <a:prstGeom prst="straightConnector1">
              <a:avLst/>
            </a:prstGeom>
            <a:noFill/>
            <a:ln cap="flat" cmpd="sng" w="12700">
              <a:solidFill>
                <a:schemeClr val="dk1"/>
              </a:solidFill>
              <a:prstDash val="solid"/>
              <a:miter lim="8000"/>
              <a:headEnd len="sm" w="sm" type="stealth"/>
              <a:tailEnd len="sm" w="sm" type="none"/>
            </a:ln>
          </p:spPr>
        </p:cxnSp>
        <p:cxnSp>
          <p:nvCxnSpPr>
            <p:cNvPr id="741" name="Google Shape;741;p42"/>
            <p:cNvCxnSpPr/>
            <p:nvPr/>
          </p:nvCxnSpPr>
          <p:spPr>
            <a:xfrm rot="10800000">
              <a:off x="2473325" y="5588000"/>
              <a:ext cx="7040562" cy="0"/>
            </a:xfrm>
            <a:prstGeom prst="straightConnector1">
              <a:avLst/>
            </a:prstGeom>
            <a:noFill/>
            <a:ln cap="flat" cmpd="sng" w="12700">
              <a:solidFill>
                <a:schemeClr val="dk1"/>
              </a:solidFill>
              <a:prstDash val="solid"/>
              <a:miter lim="8000"/>
              <a:headEnd len="sm" w="sm" type="stealth"/>
              <a:tailEnd len="sm" w="sm" type="none"/>
            </a:ln>
          </p:spPr>
        </p:cxnSp>
      </p:grpSp>
      <p:sp>
        <p:nvSpPr>
          <p:cNvPr id="742" name="Google Shape;742;p42"/>
          <p:cNvSpPr txBox="1"/>
          <p:nvPr/>
        </p:nvSpPr>
        <p:spPr>
          <a:xfrm>
            <a:off x="2005012" y="5649912"/>
            <a:ext cx="700087" cy="3651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1 - 6</a:t>
            </a:r>
            <a:endParaRPr/>
          </a:p>
        </p:txBody>
      </p:sp>
      <p:sp>
        <p:nvSpPr>
          <p:cNvPr id="743" name="Google Shape;743;p42"/>
          <p:cNvSpPr txBox="1"/>
          <p:nvPr/>
        </p:nvSpPr>
        <p:spPr>
          <a:xfrm>
            <a:off x="2897187" y="5649912"/>
            <a:ext cx="636587" cy="3651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- 20</a:t>
            </a:r>
            <a:endParaRPr/>
          </a:p>
        </p:txBody>
      </p:sp>
      <p:sp>
        <p:nvSpPr>
          <p:cNvPr id="744" name="Google Shape;744;p42"/>
          <p:cNvSpPr txBox="1"/>
          <p:nvPr/>
        </p:nvSpPr>
        <p:spPr>
          <a:xfrm>
            <a:off x="3729037" y="5649912"/>
            <a:ext cx="636587" cy="3651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- 40</a:t>
            </a:r>
            <a:endParaRPr/>
          </a:p>
        </p:txBody>
      </p:sp>
      <p:sp>
        <p:nvSpPr>
          <p:cNvPr id="745" name="Google Shape;745;p42"/>
          <p:cNvSpPr txBox="1"/>
          <p:nvPr/>
        </p:nvSpPr>
        <p:spPr>
          <a:xfrm>
            <a:off x="4492625" y="5649912"/>
            <a:ext cx="763587" cy="3651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- 100</a:t>
            </a:r>
            <a:endParaRPr/>
          </a:p>
        </p:txBody>
      </p:sp>
      <p:sp>
        <p:nvSpPr>
          <p:cNvPr id="746" name="Google Shape;746;p42"/>
          <p:cNvSpPr txBox="1"/>
          <p:nvPr/>
        </p:nvSpPr>
        <p:spPr>
          <a:xfrm>
            <a:off x="5324475" y="5649912"/>
            <a:ext cx="763587" cy="3651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- 200</a:t>
            </a:r>
            <a:endParaRPr/>
          </a:p>
        </p:txBody>
      </p:sp>
      <p:sp>
        <p:nvSpPr>
          <p:cNvPr id="747" name="Google Shape;747;p42"/>
          <p:cNvSpPr txBox="1"/>
          <p:nvPr/>
        </p:nvSpPr>
        <p:spPr>
          <a:xfrm>
            <a:off x="6154737" y="5649912"/>
            <a:ext cx="763587" cy="3651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- 500</a:t>
            </a:r>
            <a:endParaRPr/>
          </a:p>
        </p:txBody>
      </p:sp>
      <p:sp>
        <p:nvSpPr>
          <p:cNvPr id="748" name="Google Shape;748;p42"/>
          <p:cNvSpPr txBox="1"/>
          <p:nvPr/>
        </p:nvSpPr>
        <p:spPr>
          <a:xfrm>
            <a:off x="6970712" y="5649912"/>
            <a:ext cx="954087" cy="3651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- 1,000</a:t>
            </a:r>
            <a:endParaRPr/>
          </a:p>
        </p:txBody>
      </p:sp>
      <p:grpSp>
        <p:nvGrpSpPr>
          <p:cNvPr id="749" name="Google Shape;749;p42"/>
          <p:cNvGrpSpPr/>
          <p:nvPr/>
        </p:nvGrpSpPr>
        <p:grpSpPr>
          <a:xfrm>
            <a:off x="1990725" y="1981200"/>
            <a:ext cx="5799137" cy="3616325"/>
            <a:chOff x="2216150" y="965200"/>
            <a:chExt cx="6148387" cy="4787900"/>
          </a:xfrm>
        </p:grpSpPr>
        <p:sp>
          <p:nvSpPr>
            <p:cNvPr id="750" name="Google Shape;750;p42"/>
            <p:cNvSpPr txBox="1"/>
            <p:nvPr/>
          </p:nvSpPr>
          <p:spPr>
            <a:xfrm>
              <a:off x="2216150" y="965200"/>
              <a:ext cx="6148387" cy="4787900"/>
            </a:xfrm>
            <a:prstGeom prst="rect">
              <a:avLst/>
            </a:prstGeom>
            <a:gradFill>
              <a:gsLst>
                <a:gs pos="0">
                  <a:schemeClr val="accent1"/>
                </a:gs>
                <a:gs pos="100000">
                  <a:schemeClr val="lt1"/>
                </a:gs>
              </a:gsLst>
              <a:lin ang="8100000" scaled="0"/>
            </a:gra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51" name="Google Shape;751;p42"/>
            <p:cNvSpPr txBox="1"/>
            <p:nvPr/>
          </p:nvSpPr>
          <p:spPr>
            <a:xfrm>
              <a:off x="2216150" y="96520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52" name="Google Shape;752;p42"/>
            <p:cNvSpPr txBox="1"/>
            <p:nvPr/>
          </p:nvSpPr>
          <p:spPr>
            <a:xfrm>
              <a:off x="2216150" y="216535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53" name="Google Shape;753;p42"/>
            <p:cNvSpPr txBox="1"/>
            <p:nvPr/>
          </p:nvSpPr>
          <p:spPr>
            <a:xfrm>
              <a:off x="2216150" y="336550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54" name="Google Shape;754;p42"/>
            <p:cNvSpPr txBox="1"/>
            <p:nvPr/>
          </p:nvSpPr>
          <p:spPr>
            <a:xfrm>
              <a:off x="2216150" y="456565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55" name="Google Shape;755;p42"/>
            <p:cNvSpPr txBox="1"/>
            <p:nvPr/>
          </p:nvSpPr>
          <p:spPr>
            <a:xfrm>
              <a:off x="3097212" y="96520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56" name="Google Shape;756;p42"/>
            <p:cNvSpPr txBox="1"/>
            <p:nvPr/>
          </p:nvSpPr>
          <p:spPr>
            <a:xfrm>
              <a:off x="3097212" y="216535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57" name="Google Shape;757;p42"/>
            <p:cNvSpPr txBox="1"/>
            <p:nvPr/>
          </p:nvSpPr>
          <p:spPr>
            <a:xfrm>
              <a:off x="3097212" y="336550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58" name="Google Shape;758;p42"/>
            <p:cNvSpPr txBox="1"/>
            <p:nvPr/>
          </p:nvSpPr>
          <p:spPr>
            <a:xfrm>
              <a:off x="3097212" y="456565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59" name="Google Shape;759;p42"/>
            <p:cNvSpPr txBox="1"/>
            <p:nvPr/>
          </p:nvSpPr>
          <p:spPr>
            <a:xfrm>
              <a:off x="3976687" y="96520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60" name="Google Shape;760;p42"/>
            <p:cNvSpPr txBox="1"/>
            <p:nvPr/>
          </p:nvSpPr>
          <p:spPr>
            <a:xfrm>
              <a:off x="3976687" y="216535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61" name="Google Shape;761;p42"/>
            <p:cNvSpPr txBox="1"/>
            <p:nvPr/>
          </p:nvSpPr>
          <p:spPr>
            <a:xfrm>
              <a:off x="3976687" y="336550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62" name="Google Shape;762;p42"/>
            <p:cNvSpPr txBox="1"/>
            <p:nvPr/>
          </p:nvSpPr>
          <p:spPr>
            <a:xfrm>
              <a:off x="3976687" y="456565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63" name="Google Shape;763;p42"/>
            <p:cNvSpPr txBox="1"/>
            <p:nvPr/>
          </p:nvSpPr>
          <p:spPr>
            <a:xfrm>
              <a:off x="4857750" y="96520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64" name="Google Shape;764;p42"/>
            <p:cNvSpPr txBox="1"/>
            <p:nvPr/>
          </p:nvSpPr>
          <p:spPr>
            <a:xfrm>
              <a:off x="4857750" y="216535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65" name="Google Shape;765;p42"/>
            <p:cNvSpPr txBox="1"/>
            <p:nvPr/>
          </p:nvSpPr>
          <p:spPr>
            <a:xfrm>
              <a:off x="4857750" y="336550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66" name="Google Shape;766;p42"/>
            <p:cNvSpPr txBox="1"/>
            <p:nvPr/>
          </p:nvSpPr>
          <p:spPr>
            <a:xfrm>
              <a:off x="4857750" y="456565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67" name="Google Shape;767;p42"/>
            <p:cNvSpPr txBox="1"/>
            <p:nvPr/>
          </p:nvSpPr>
          <p:spPr>
            <a:xfrm>
              <a:off x="5737225" y="96520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68" name="Google Shape;768;p42"/>
            <p:cNvSpPr txBox="1"/>
            <p:nvPr/>
          </p:nvSpPr>
          <p:spPr>
            <a:xfrm>
              <a:off x="5737225" y="216535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69" name="Google Shape;769;p42"/>
            <p:cNvSpPr txBox="1"/>
            <p:nvPr/>
          </p:nvSpPr>
          <p:spPr>
            <a:xfrm>
              <a:off x="5737225" y="336550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70" name="Google Shape;770;p42"/>
            <p:cNvSpPr txBox="1"/>
            <p:nvPr/>
          </p:nvSpPr>
          <p:spPr>
            <a:xfrm>
              <a:off x="5737225" y="456565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71" name="Google Shape;771;p42"/>
            <p:cNvSpPr txBox="1"/>
            <p:nvPr/>
          </p:nvSpPr>
          <p:spPr>
            <a:xfrm>
              <a:off x="6616700" y="96520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72" name="Google Shape;772;p42"/>
            <p:cNvSpPr txBox="1"/>
            <p:nvPr/>
          </p:nvSpPr>
          <p:spPr>
            <a:xfrm>
              <a:off x="6616700" y="216535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73" name="Google Shape;773;p42"/>
            <p:cNvSpPr txBox="1"/>
            <p:nvPr/>
          </p:nvSpPr>
          <p:spPr>
            <a:xfrm>
              <a:off x="6616700" y="336550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74" name="Google Shape;774;p42"/>
            <p:cNvSpPr txBox="1"/>
            <p:nvPr/>
          </p:nvSpPr>
          <p:spPr>
            <a:xfrm>
              <a:off x="6616700" y="4565650"/>
              <a:ext cx="868362"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75" name="Google Shape;775;p42"/>
            <p:cNvSpPr txBox="1"/>
            <p:nvPr/>
          </p:nvSpPr>
          <p:spPr>
            <a:xfrm>
              <a:off x="7497762" y="96520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76" name="Google Shape;776;p42"/>
            <p:cNvSpPr txBox="1"/>
            <p:nvPr/>
          </p:nvSpPr>
          <p:spPr>
            <a:xfrm>
              <a:off x="7497762" y="216535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77" name="Google Shape;777;p42"/>
            <p:cNvSpPr txBox="1"/>
            <p:nvPr/>
          </p:nvSpPr>
          <p:spPr>
            <a:xfrm>
              <a:off x="7497762" y="336550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78" name="Google Shape;778;p42"/>
            <p:cNvSpPr txBox="1"/>
            <p:nvPr/>
          </p:nvSpPr>
          <p:spPr>
            <a:xfrm>
              <a:off x="7497762" y="4565650"/>
              <a:ext cx="866775" cy="11874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779" name="Google Shape;779;p42"/>
            <p:cNvSpPr txBox="1"/>
            <p:nvPr/>
          </p:nvSpPr>
          <p:spPr>
            <a:xfrm>
              <a:off x="2225675" y="5264150"/>
              <a:ext cx="517525"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C6</a:t>
              </a:r>
              <a:endParaRPr/>
            </a:p>
          </p:txBody>
        </p:sp>
        <p:sp>
          <p:nvSpPr>
            <p:cNvPr id="780" name="Google Shape;780;p42"/>
            <p:cNvSpPr txBox="1"/>
            <p:nvPr/>
          </p:nvSpPr>
          <p:spPr>
            <a:xfrm>
              <a:off x="3048000" y="5264150"/>
              <a:ext cx="6302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C20</a:t>
              </a:r>
              <a:endParaRPr/>
            </a:p>
          </p:txBody>
        </p:sp>
        <p:sp>
          <p:nvSpPr>
            <p:cNvPr id="781" name="Google Shape;781;p42"/>
            <p:cNvSpPr txBox="1"/>
            <p:nvPr/>
          </p:nvSpPr>
          <p:spPr>
            <a:xfrm>
              <a:off x="3930650" y="5264150"/>
              <a:ext cx="631825"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C40</a:t>
              </a:r>
              <a:endParaRPr/>
            </a:p>
          </p:txBody>
        </p:sp>
        <p:sp>
          <p:nvSpPr>
            <p:cNvPr id="782" name="Google Shape;782;p42"/>
            <p:cNvSpPr txBox="1"/>
            <p:nvPr/>
          </p:nvSpPr>
          <p:spPr>
            <a:xfrm>
              <a:off x="4751387" y="5264150"/>
              <a:ext cx="7445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C100</a:t>
              </a:r>
              <a:endParaRPr/>
            </a:p>
          </p:txBody>
        </p:sp>
        <p:sp>
          <p:nvSpPr>
            <p:cNvPr id="783" name="Google Shape;783;p42"/>
            <p:cNvSpPr txBox="1"/>
            <p:nvPr/>
          </p:nvSpPr>
          <p:spPr>
            <a:xfrm>
              <a:off x="5705475" y="5264150"/>
              <a:ext cx="746125"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C200</a:t>
              </a:r>
              <a:endParaRPr/>
            </a:p>
          </p:txBody>
        </p:sp>
        <p:sp>
          <p:nvSpPr>
            <p:cNvPr id="784" name="Google Shape;784;p42"/>
            <p:cNvSpPr txBox="1"/>
            <p:nvPr/>
          </p:nvSpPr>
          <p:spPr>
            <a:xfrm>
              <a:off x="6588125" y="5264150"/>
              <a:ext cx="746125"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C500</a:t>
              </a:r>
              <a:endParaRPr/>
            </a:p>
          </p:txBody>
        </p:sp>
        <p:sp>
          <p:nvSpPr>
            <p:cNvPr id="785" name="Google Shape;785;p42"/>
            <p:cNvSpPr txBox="1"/>
            <p:nvPr/>
          </p:nvSpPr>
          <p:spPr>
            <a:xfrm>
              <a:off x="7467600" y="5264150"/>
              <a:ext cx="860425"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C1000</a:t>
              </a:r>
              <a:endParaRPr/>
            </a:p>
          </p:txBody>
        </p:sp>
        <p:sp>
          <p:nvSpPr>
            <p:cNvPr id="786" name="Google Shape;786;p42"/>
            <p:cNvSpPr txBox="1"/>
            <p:nvPr/>
          </p:nvSpPr>
          <p:spPr>
            <a:xfrm>
              <a:off x="2216150" y="4057650"/>
              <a:ext cx="5286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D6</a:t>
              </a:r>
              <a:endParaRPr/>
            </a:p>
          </p:txBody>
        </p:sp>
        <p:sp>
          <p:nvSpPr>
            <p:cNvPr id="787" name="Google Shape;787;p42"/>
            <p:cNvSpPr txBox="1"/>
            <p:nvPr/>
          </p:nvSpPr>
          <p:spPr>
            <a:xfrm>
              <a:off x="3041650" y="4057650"/>
              <a:ext cx="6429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D20</a:t>
              </a:r>
              <a:endParaRPr/>
            </a:p>
          </p:txBody>
        </p:sp>
        <p:sp>
          <p:nvSpPr>
            <p:cNvPr id="788" name="Google Shape;788;p42"/>
            <p:cNvSpPr txBox="1"/>
            <p:nvPr/>
          </p:nvSpPr>
          <p:spPr>
            <a:xfrm>
              <a:off x="3919537" y="4057650"/>
              <a:ext cx="6429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D40</a:t>
              </a:r>
              <a:endParaRPr/>
            </a:p>
          </p:txBody>
        </p:sp>
        <p:sp>
          <p:nvSpPr>
            <p:cNvPr id="789" name="Google Shape;789;p42"/>
            <p:cNvSpPr txBox="1"/>
            <p:nvPr/>
          </p:nvSpPr>
          <p:spPr>
            <a:xfrm>
              <a:off x="4743450" y="4057650"/>
              <a:ext cx="758825"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D100</a:t>
              </a:r>
              <a:endParaRPr/>
            </a:p>
          </p:txBody>
        </p:sp>
        <p:sp>
          <p:nvSpPr>
            <p:cNvPr id="790" name="Google Shape;790;p42"/>
            <p:cNvSpPr txBox="1"/>
            <p:nvPr/>
          </p:nvSpPr>
          <p:spPr>
            <a:xfrm>
              <a:off x="5700712" y="4057650"/>
              <a:ext cx="7572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D200</a:t>
              </a:r>
              <a:endParaRPr/>
            </a:p>
          </p:txBody>
        </p:sp>
        <p:sp>
          <p:nvSpPr>
            <p:cNvPr id="791" name="Google Shape;791;p42"/>
            <p:cNvSpPr txBox="1"/>
            <p:nvPr/>
          </p:nvSpPr>
          <p:spPr>
            <a:xfrm>
              <a:off x="6581775" y="4057650"/>
              <a:ext cx="7572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D500</a:t>
              </a:r>
              <a:endParaRPr/>
            </a:p>
          </p:txBody>
        </p:sp>
        <p:sp>
          <p:nvSpPr>
            <p:cNvPr id="792" name="Google Shape;792;p42"/>
            <p:cNvSpPr txBox="1"/>
            <p:nvPr/>
          </p:nvSpPr>
          <p:spPr>
            <a:xfrm>
              <a:off x="7462837" y="4057650"/>
              <a:ext cx="8715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D1000</a:t>
              </a:r>
              <a:endParaRPr/>
            </a:p>
          </p:txBody>
        </p:sp>
        <p:sp>
          <p:nvSpPr>
            <p:cNvPr id="793" name="Google Shape;793;p42"/>
            <p:cNvSpPr txBox="1"/>
            <p:nvPr/>
          </p:nvSpPr>
          <p:spPr>
            <a:xfrm>
              <a:off x="2233612" y="2857500"/>
              <a:ext cx="5032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E6</a:t>
              </a:r>
              <a:endParaRPr/>
            </a:p>
          </p:txBody>
        </p:sp>
        <p:sp>
          <p:nvSpPr>
            <p:cNvPr id="794" name="Google Shape;794;p42"/>
            <p:cNvSpPr txBox="1"/>
            <p:nvPr/>
          </p:nvSpPr>
          <p:spPr>
            <a:xfrm>
              <a:off x="3054350" y="2857500"/>
              <a:ext cx="6175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E20</a:t>
              </a:r>
              <a:endParaRPr/>
            </a:p>
          </p:txBody>
        </p:sp>
        <p:sp>
          <p:nvSpPr>
            <p:cNvPr id="795" name="Google Shape;795;p42"/>
            <p:cNvSpPr txBox="1"/>
            <p:nvPr/>
          </p:nvSpPr>
          <p:spPr>
            <a:xfrm>
              <a:off x="3932237" y="2857500"/>
              <a:ext cx="619125"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E40</a:t>
              </a:r>
              <a:endParaRPr/>
            </a:p>
          </p:txBody>
        </p:sp>
        <p:sp>
          <p:nvSpPr>
            <p:cNvPr id="796" name="Google Shape;796;p42"/>
            <p:cNvSpPr txBox="1"/>
            <p:nvPr/>
          </p:nvSpPr>
          <p:spPr>
            <a:xfrm>
              <a:off x="4751387" y="2857500"/>
              <a:ext cx="7318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E100</a:t>
              </a:r>
              <a:endParaRPr/>
            </a:p>
          </p:txBody>
        </p:sp>
        <p:sp>
          <p:nvSpPr>
            <p:cNvPr id="797" name="Google Shape;797;p42"/>
            <p:cNvSpPr txBox="1"/>
            <p:nvPr/>
          </p:nvSpPr>
          <p:spPr>
            <a:xfrm>
              <a:off x="5716587" y="2857500"/>
              <a:ext cx="7318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E200</a:t>
              </a:r>
              <a:endParaRPr/>
            </a:p>
          </p:txBody>
        </p:sp>
        <p:sp>
          <p:nvSpPr>
            <p:cNvPr id="798" name="Google Shape;798;p42"/>
            <p:cNvSpPr txBox="1"/>
            <p:nvPr/>
          </p:nvSpPr>
          <p:spPr>
            <a:xfrm>
              <a:off x="6596062" y="2857500"/>
              <a:ext cx="7318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E500</a:t>
              </a:r>
              <a:endParaRPr/>
            </a:p>
          </p:txBody>
        </p:sp>
        <p:sp>
          <p:nvSpPr>
            <p:cNvPr id="799" name="Google Shape;799;p42"/>
            <p:cNvSpPr txBox="1"/>
            <p:nvPr/>
          </p:nvSpPr>
          <p:spPr>
            <a:xfrm>
              <a:off x="7472362" y="2857500"/>
              <a:ext cx="8461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E1000</a:t>
              </a:r>
              <a:endParaRPr/>
            </a:p>
          </p:txBody>
        </p:sp>
        <p:sp>
          <p:nvSpPr>
            <p:cNvPr id="800" name="Google Shape;800;p42"/>
            <p:cNvSpPr txBox="1"/>
            <p:nvPr/>
          </p:nvSpPr>
          <p:spPr>
            <a:xfrm>
              <a:off x="2233612" y="1741487"/>
              <a:ext cx="5032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L6</a:t>
              </a:r>
              <a:endParaRPr/>
            </a:p>
          </p:txBody>
        </p:sp>
        <p:sp>
          <p:nvSpPr>
            <p:cNvPr id="801" name="Google Shape;801;p42"/>
            <p:cNvSpPr txBox="1"/>
            <p:nvPr/>
          </p:nvSpPr>
          <p:spPr>
            <a:xfrm>
              <a:off x="3054350" y="1741487"/>
              <a:ext cx="6175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L20</a:t>
              </a:r>
              <a:endParaRPr/>
            </a:p>
          </p:txBody>
        </p:sp>
        <p:sp>
          <p:nvSpPr>
            <p:cNvPr id="802" name="Google Shape;802;p42"/>
            <p:cNvSpPr txBox="1"/>
            <p:nvPr/>
          </p:nvSpPr>
          <p:spPr>
            <a:xfrm>
              <a:off x="3930650" y="1741487"/>
              <a:ext cx="6175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L40</a:t>
              </a:r>
              <a:endParaRPr/>
            </a:p>
          </p:txBody>
        </p:sp>
        <p:sp>
          <p:nvSpPr>
            <p:cNvPr id="803" name="Google Shape;803;p42"/>
            <p:cNvSpPr txBox="1"/>
            <p:nvPr/>
          </p:nvSpPr>
          <p:spPr>
            <a:xfrm>
              <a:off x="4813300" y="1741487"/>
              <a:ext cx="7318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L100</a:t>
              </a:r>
              <a:endParaRPr/>
            </a:p>
          </p:txBody>
        </p:sp>
        <p:sp>
          <p:nvSpPr>
            <p:cNvPr id="804" name="Google Shape;804;p42"/>
            <p:cNvSpPr txBox="1"/>
            <p:nvPr/>
          </p:nvSpPr>
          <p:spPr>
            <a:xfrm>
              <a:off x="5716587" y="1741487"/>
              <a:ext cx="7318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L200</a:t>
              </a:r>
              <a:endParaRPr/>
            </a:p>
          </p:txBody>
        </p:sp>
        <p:sp>
          <p:nvSpPr>
            <p:cNvPr id="805" name="Google Shape;805;p42"/>
            <p:cNvSpPr txBox="1"/>
            <p:nvPr/>
          </p:nvSpPr>
          <p:spPr>
            <a:xfrm>
              <a:off x="6596062" y="1741487"/>
              <a:ext cx="7318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L500</a:t>
              </a:r>
              <a:endParaRPr/>
            </a:p>
          </p:txBody>
        </p:sp>
        <p:sp>
          <p:nvSpPr>
            <p:cNvPr id="806" name="Google Shape;806;p42"/>
            <p:cNvSpPr txBox="1"/>
            <p:nvPr/>
          </p:nvSpPr>
          <p:spPr>
            <a:xfrm>
              <a:off x="7472362" y="1741487"/>
              <a:ext cx="846137" cy="431800"/>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L1000</a:t>
              </a:r>
              <a:endParaRPr/>
            </a:p>
          </p:txBody>
        </p:sp>
      </p:grpSp>
      <p:sp>
        <p:nvSpPr>
          <p:cNvPr id="807" name="Google Shape;807;p42"/>
          <p:cNvSpPr txBox="1"/>
          <p:nvPr/>
        </p:nvSpPr>
        <p:spPr>
          <a:xfrm>
            <a:off x="2419350" y="1644650"/>
            <a:ext cx="4146550" cy="3111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Times New Roman"/>
              <a:buNone/>
            </a:pPr>
            <a:r>
              <a:rPr b="1" i="0" lang="en-US" sz="1800" u="none">
                <a:solidFill>
                  <a:schemeClr val="dk1"/>
                </a:solidFill>
                <a:latin typeface="Times New Roman"/>
                <a:ea typeface="Times New Roman"/>
                <a:cs typeface="Times New Roman"/>
                <a:sym typeface="Times New Roman"/>
              </a:rPr>
              <a:t>Prioritized for Productivity &amp; Tolerance</a:t>
            </a:r>
            <a:endParaRPr/>
          </a:p>
        </p:txBody>
      </p:sp>
      <p:sp>
        <p:nvSpPr>
          <p:cNvPr id="808" name="Google Shape;808;p42"/>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Different methodologies are possible &amp; needed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   (project size, system criticality, priorities, fears)</a:t>
            </a:r>
            <a:endParaRPr/>
          </a:p>
        </p:txBody>
      </p:sp>
      <p:sp>
        <p:nvSpPr>
          <p:cNvPr id="809" name="Google Shape;809;p42"/>
          <p:cNvSpPr txBox="1"/>
          <p:nvPr/>
        </p:nvSpPr>
        <p:spPr>
          <a:xfrm>
            <a:off x="647700" y="3836987"/>
            <a:ext cx="1614487" cy="854075"/>
          </a:xfrm>
          <a:prstGeom prst="rect">
            <a:avLst/>
          </a:prstGeom>
          <a:noFill/>
          <a:ln>
            <a:noFill/>
          </a:ln>
        </p:spPr>
        <p:txBody>
          <a:bodyPr anchorCtr="0" anchor="t" bIns="60325" lIns="117475" spcFirstLastPara="1" rIns="117475" wrap="square" tIns="60325">
            <a:noAutofit/>
          </a:bodyPr>
          <a:lstStyle/>
          <a:p>
            <a:pPr indent="0" lvl="0" marL="0" marR="0" rtl="0" algn="ctr">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Discretionary</a:t>
            </a:r>
            <a:endParaRPr/>
          </a:p>
          <a:p>
            <a:pPr indent="0" lvl="0" marL="0" marR="0" rtl="0" algn="ctr">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money</a:t>
            </a:r>
            <a:endParaRPr/>
          </a:p>
          <a:p>
            <a:pPr indent="0" lvl="0" marL="0" marR="0" rtl="0" algn="ctr">
              <a:lnSpc>
                <a:spcPct val="8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3"/>
          <p:cNvSpPr txBox="1"/>
          <p:nvPr/>
        </p:nvSpPr>
        <p:spPr>
          <a:xfrm>
            <a:off x="1846262" y="5495925"/>
            <a:ext cx="5597525" cy="511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15" name="Google Shape;815;p43"/>
          <p:cNvSpPr/>
          <p:nvPr/>
        </p:nvSpPr>
        <p:spPr>
          <a:xfrm>
            <a:off x="3176587" y="2224087"/>
            <a:ext cx="5051425" cy="2705100"/>
          </a:xfrm>
          <a:custGeom>
            <a:rect b="b" l="l" r="r" t="t"/>
            <a:pathLst>
              <a:path extrusionOk="0" h="120000" w="120000">
                <a:moveTo>
                  <a:pt x="452" y="0"/>
                </a:moveTo>
                <a:lnTo>
                  <a:pt x="0" y="845"/>
                </a:lnTo>
                <a:lnTo>
                  <a:pt x="6411" y="12323"/>
                </a:lnTo>
                <a:lnTo>
                  <a:pt x="12972" y="23239"/>
                </a:lnTo>
                <a:lnTo>
                  <a:pt x="16178" y="28802"/>
                </a:lnTo>
                <a:lnTo>
                  <a:pt x="19384" y="34084"/>
                </a:lnTo>
                <a:lnTo>
                  <a:pt x="22438" y="39436"/>
                </a:lnTo>
                <a:lnTo>
                  <a:pt x="25644" y="44436"/>
                </a:lnTo>
                <a:lnTo>
                  <a:pt x="28698" y="49507"/>
                </a:lnTo>
                <a:lnTo>
                  <a:pt x="31753" y="54225"/>
                </a:lnTo>
                <a:lnTo>
                  <a:pt x="34657" y="59014"/>
                </a:lnTo>
                <a:lnTo>
                  <a:pt x="37561" y="63521"/>
                </a:lnTo>
                <a:lnTo>
                  <a:pt x="40427" y="67676"/>
                </a:lnTo>
                <a:lnTo>
                  <a:pt x="43180" y="71619"/>
                </a:lnTo>
                <a:lnTo>
                  <a:pt x="45933" y="75492"/>
                </a:lnTo>
                <a:lnTo>
                  <a:pt x="48686" y="78873"/>
                </a:lnTo>
                <a:lnTo>
                  <a:pt x="51137" y="82253"/>
                </a:lnTo>
                <a:lnTo>
                  <a:pt x="51288" y="82253"/>
                </a:lnTo>
                <a:lnTo>
                  <a:pt x="53739" y="85281"/>
                </a:lnTo>
                <a:lnTo>
                  <a:pt x="56002" y="87816"/>
                </a:lnTo>
                <a:lnTo>
                  <a:pt x="58302" y="90352"/>
                </a:lnTo>
                <a:lnTo>
                  <a:pt x="60452" y="92605"/>
                </a:lnTo>
                <a:lnTo>
                  <a:pt x="62602" y="94507"/>
                </a:lnTo>
                <a:lnTo>
                  <a:pt x="64714" y="96478"/>
                </a:lnTo>
                <a:lnTo>
                  <a:pt x="66712" y="98169"/>
                </a:lnTo>
                <a:lnTo>
                  <a:pt x="68673" y="99577"/>
                </a:lnTo>
                <a:lnTo>
                  <a:pt x="70823" y="101267"/>
                </a:lnTo>
                <a:lnTo>
                  <a:pt x="72822" y="102394"/>
                </a:lnTo>
                <a:lnTo>
                  <a:pt x="74783" y="103732"/>
                </a:lnTo>
                <a:lnTo>
                  <a:pt x="76781" y="104859"/>
                </a:lnTo>
                <a:lnTo>
                  <a:pt x="78931" y="106267"/>
                </a:lnTo>
                <a:lnTo>
                  <a:pt x="81043" y="107394"/>
                </a:lnTo>
                <a:lnTo>
                  <a:pt x="83343" y="108802"/>
                </a:lnTo>
                <a:lnTo>
                  <a:pt x="85493" y="109929"/>
                </a:lnTo>
                <a:lnTo>
                  <a:pt x="87605" y="111056"/>
                </a:lnTo>
                <a:lnTo>
                  <a:pt x="89905" y="112183"/>
                </a:lnTo>
                <a:lnTo>
                  <a:pt x="92206" y="113028"/>
                </a:lnTo>
                <a:lnTo>
                  <a:pt x="94506" y="113802"/>
                </a:lnTo>
                <a:lnTo>
                  <a:pt x="94657" y="114084"/>
                </a:lnTo>
                <a:lnTo>
                  <a:pt x="96920" y="114647"/>
                </a:lnTo>
                <a:lnTo>
                  <a:pt x="101521" y="116056"/>
                </a:lnTo>
                <a:lnTo>
                  <a:pt x="106084" y="117183"/>
                </a:lnTo>
                <a:lnTo>
                  <a:pt x="110685" y="118309"/>
                </a:lnTo>
                <a:lnTo>
                  <a:pt x="115248" y="119154"/>
                </a:lnTo>
                <a:lnTo>
                  <a:pt x="119849" y="119999"/>
                </a:lnTo>
                <a:lnTo>
                  <a:pt x="120000" y="118591"/>
                </a:lnTo>
                <a:lnTo>
                  <a:pt x="115248" y="117746"/>
                </a:lnTo>
                <a:lnTo>
                  <a:pt x="110685" y="116901"/>
                </a:lnTo>
                <a:lnTo>
                  <a:pt x="106084" y="115774"/>
                </a:lnTo>
                <a:lnTo>
                  <a:pt x="101521" y="114647"/>
                </a:lnTo>
                <a:lnTo>
                  <a:pt x="96920" y="113309"/>
                </a:lnTo>
                <a:lnTo>
                  <a:pt x="94657" y="112746"/>
                </a:lnTo>
                <a:lnTo>
                  <a:pt x="94657" y="113309"/>
                </a:lnTo>
                <a:lnTo>
                  <a:pt x="94808" y="112746"/>
                </a:lnTo>
                <a:lnTo>
                  <a:pt x="92507" y="111901"/>
                </a:lnTo>
                <a:lnTo>
                  <a:pt x="90207" y="110774"/>
                </a:lnTo>
                <a:lnTo>
                  <a:pt x="87944" y="109929"/>
                </a:lnTo>
                <a:lnTo>
                  <a:pt x="85795" y="108802"/>
                </a:lnTo>
                <a:lnTo>
                  <a:pt x="83494" y="107394"/>
                </a:lnTo>
                <a:lnTo>
                  <a:pt x="81345" y="106267"/>
                </a:lnTo>
                <a:lnTo>
                  <a:pt x="79233" y="104859"/>
                </a:lnTo>
                <a:lnTo>
                  <a:pt x="77083" y="103732"/>
                </a:lnTo>
                <a:lnTo>
                  <a:pt x="75084" y="102394"/>
                </a:lnTo>
                <a:lnTo>
                  <a:pt x="72972" y="101267"/>
                </a:lnTo>
                <a:lnTo>
                  <a:pt x="71125" y="99859"/>
                </a:lnTo>
                <a:lnTo>
                  <a:pt x="69013" y="98450"/>
                </a:lnTo>
                <a:lnTo>
                  <a:pt x="67014" y="96760"/>
                </a:lnTo>
                <a:lnTo>
                  <a:pt x="65015" y="95070"/>
                </a:lnTo>
                <a:lnTo>
                  <a:pt x="62903" y="93169"/>
                </a:lnTo>
                <a:lnTo>
                  <a:pt x="60754" y="91197"/>
                </a:lnTo>
                <a:lnTo>
                  <a:pt x="58604" y="88943"/>
                </a:lnTo>
                <a:lnTo>
                  <a:pt x="56341" y="86690"/>
                </a:lnTo>
                <a:lnTo>
                  <a:pt x="54041" y="83873"/>
                </a:lnTo>
                <a:lnTo>
                  <a:pt x="51590" y="80845"/>
                </a:lnTo>
                <a:lnTo>
                  <a:pt x="51439" y="81690"/>
                </a:lnTo>
                <a:lnTo>
                  <a:pt x="51741" y="81126"/>
                </a:lnTo>
                <a:lnTo>
                  <a:pt x="49138" y="77746"/>
                </a:lnTo>
                <a:lnTo>
                  <a:pt x="46536" y="74366"/>
                </a:lnTo>
                <a:lnTo>
                  <a:pt x="43821" y="70774"/>
                </a:lnTo>
                <a:lnTo>
                  <a:pt x="41068" y="66549"/>
                </a:lnTo>
                <a:lnTo>
                  <a:pt x="38164" y="62394"/>
                </a:lnTo>
                <a:lnTo>
                  <a:pt x="35260" y="57887"/>
                </a:lnTo>
                <a:lnTo>
                  <a:pt x="32206" y="53169"/>
                </a:lnTo>
                <a:lnTo>
                  <a:pt x="29151" y="48380"/>
                </a:lnTo>
                <a:lnTo>
                  <a:pt x="26096" y="43380"/>
                </a:lnTo>
                <a:lnTo>
                  <a:pt x="23042" y="38309"/>
                </a:lnTo>
                <a:lnTo>
                  <a:pt x="19836" y="33028"/>
                </a:lnTo>
                <a:lnTo>
                  <a:pt x="16631" y="27676"/>
                </a:lnTo>
                <a:lnTo>
                  <a:pt x="13425" y="22112"/>
                </a:lnTo>
                <a:lnTo>
                  <a:pt x="7014" y="11197"/>
                </a:lnTo>
                <a:lnTo>
                  <a:pt x="45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16" name="Google Shape;816;p43"/>
          <p:cNvSpPr txBox="1"/>
          <p:nvPr/>
        </p:nvSpPr>
        <p:spPr>
          <a:xfrm>
            <a:off x="4648200" y="2514600"/>
            <a:ext cx="1316037" cy="5778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8080"/>
              </a:buClr>
              <a:buFont typeface="Helvetica Neue"/>
              <a:buNone/>
            </a:pPr>
            <a:r>
              <a:rPr b="1" i="0" lang="en-US" sz="1900" u="none">
                <a:solidFill>
                  <a:srgbClr val="008080"/>
                </a:solidFill>
                <a:latin typeface="Helvetica Neue"/>
                <a:ea typeface="Helvetica Neue"/>
                <a:cs typeface="Helvetica Neue"/>
                <a:sym typeface="Helvetica Neue"/>
              </a:rPr>
              <a:t>Plan-driven</a:t>
            </a:r>
            <a:endParaRPr/>
          </a:p>
          <a:p>
            <a:pPr indent="0" lvl="0" marL="0" marR="0" rtl="0" algn="l">
              <a:lnSpc>
                <a:spcPct val="100000"/>
              </a:lnSpc>
              <a:spcBef>
                <a:spcPts val="0"/>
              </a:spcBef>
              <a:spcAft>
                <a:spcPts val="0"/>
              </a:spcAft>
              <a:buClr>
                <a:srgbClr val="008080"/>
              </a:buClr>
              <a:buFont typeface="Helvetica Neue"/>
              <a:buNone/>
            </a:pPr>
            <a:r>
              <a:rPr b="1" i="0" lang="en-US" sz="1900" u="none">
                <a:solidFill>
                  <a:srgbClr val="008080"/>
                </a:solidFill>
                <a:latin typeface="Helvetica Neue"/>
                <a:ea typeface="Helvetica Neue"/>
                <a:cs typeface="Helvetica Neue"/>
                <a:sym typeface="Helvetica Neue"/>
              </a:rPr>
              <a:t>sweet spot</a:t>
            </a:r>
            <a:endParaRPr/>
          </a:p>
        </p:txBody>
      </p:sp>
      <p:sp>
        <p:nvSpPr>
          <p:cNvPr id="817" name="Google Shape;817;p43"/>
          <p:cNvSpPr txBox="1"/>
          <p:nvPr/>
        </p:nvSpPr>
        <p:spPr>
          <a:xfrm>
            <a:off x="1146175" y="1857375"/>
            <a:ext cx="31750" cy="325913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18" name="Google Shape;818;p43"/>
          <p:cNvSpPr txBox="1"/>
          <p:nvPr/>
        </p:nvSpPr>
        <p:spPr>
          <a:xfrm>
            <a:off x="1854200" y="5184775"/>
            <a:ext cx="5578475" cy="503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19" name="Google Shape;819;p43"/>
          <p:cNvSpPr txBox="1"/>
          <p:nvPr/>
        </p:nvSpPr>
        <p:spPr>
          <a:xfrm>
            <a:off x="1957387" y="5251450"/>
            <a:ext cx="5689600" cy="4651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Helvetica Neue"/>
              <a:buNone/>
            </a:pPr>
            <a:r>
              <a:rPr b="1" i="0" lang="en-US" sz="2600" u="none">
                <a:solidFill>
                  <a:srgbClr val="000000"/>
                </a:solidFill>
                <a:latin typeface="Helvetica Neue"/>
                <a:ea typeface="Helvetica Neue"/>
                <a:cs typeface="Helvetica Neue"/>
                <a:sym typeface="Helvetica Neue"/>
              </a:rPr>
              <a:t>Time and Effort Invested in Plans</a:t>
            </a:r>
            <a:endParaRPr/>
          </a:p>
        </p:txBody>
      </p:sp>
      <p:sp>
        <p:nvSpPr>
          <p:cNvPr id="820" name="Google Shape;820;p43"/>
          <p:cNvSpPr txBox="1"/>
          <p:nvPr/>
        </p:nvSpPr>
        <p:spPr>
          <a:xfrm rot="-5400000">
            <a:off x="-764381" y="2972593"/>
            <a:ext cx="3084512" cy="7937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Font typeface="Helvetica Neue"/>
              <a:buNone/>
            </a:pPr>
            <a:r>
              <a:rPr b="1" i="0" lang="en-US" sz="2600" u="none">
                <a:solidFill>
                  <a:srgbClr val="000000"/>
                </a:solidFill>
                <a:latin typeface="Helvetica Neue"/>
                <a:ea typeface="Helvetica Neue"/>
                <a:cs typeface="Helvetica Neue"/>
                <a:sym typeface="Helvetica Neue"/>
              </a:rPr>
              <a:t>Damage from </a:t>
            </a:r>
            <a:endParaRPr/>
          </a:p>
          <a:p>
            <a:pPr indent="0" lvl="0" marL="0" marR="0" rtl="0" algn="ctr">
              <a:lnSpc>
                <a:spcPct val="100000"/>
              </a:lnSpc>
              <a:spcBef>
                <a:spcPts val="0"/>
              </a:spcBef>
              <a:spcAft>
                <a:spcPts val="0"/>
              </a:spcAft>
              <a:buClr>
                <a:srgbClr val="000000"/>
              </a:buClr>
              <a:buFont typeface="Helvetica Neue"/>
              <a:buNone/>
            </a:pPr>
            <a:r>
              <a:rPr b="1" i="0" lang="en-US" sz="2600" u="none">
                <a:solidFill>
                  <a:srgbClr val="000000"/>
                </a:solidFill>
                <a:latin typeface="Helvetica Neue"/>
                <a:ea typeface="Helvetica Neue"/>
                <a:cs typeface="Helvetica Neue"/>
                <a:sym typeface="Helvetica Neue"/>
              </a:rPr>
              <a:t>over/underplanning</a:t>
            </a:r>
            <a:endParaRPr/>
          </a:p>
        </p:txBody>
      </p:sp>
      <p:sp>
        <p:nvSpPr>
          <p:cNvPr id="821" name="Google Shape;821;p43"/>
          <p:cNvSpPr txBox="1"/>
          <p:nvPr/>
        </p:nvSpPr>
        <p:spPr>
          <a:xfrm>
            <a:off x="1162050" y="5100637"/>
            <a:ext cx="6983412" cy="3016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22" name="Google Shape;822;p43"/>
          <p:cNvSpPr/>
          <p:nvPr/>
        </p:nvSpPr>
        <p:spPr>
          <a:xfrm>
            <a:off x="2971800" y="1963737"/>
            <a:ext cx="3810000" cy="2684462"/>
          </a:xfrm>
          <a:custGeom>
            <a:rect b="b" l="l" r="r" t="t"/>
            <a:pathLst>
              <a:path extrusionOk="0" h="120000" w="120000">
                <a:moveTo>
                  <a:pt x="0" y="118805"/>
                </a:moveTo>
                <a:lnTo>
                  <a:pt x="102" y="120000"/>
                </a:lnTo>
                <a:lnTo>
                  <a:pt x="6415" y="117861"/>
                </a:lnTo>
                <a:lnTo>
                  <a:pt x="12830" y="115660"/>
                </a:lnTo>
                <a:lnTo>
                  <a:pt x="19142" y="113459"/>
                </a:lnTo>
                <a:lnTo>
                  <a:pt x="19313" y="113333"/>
                </a:lnTo>
                <a:lnTo>
                  <a:pt x="25591" y="111132"/>
                </a:lnTo>
                <a:lnTo>
                  <a:pt x="31766" y="108805"/>
                </a:lnTo>
                <a:lnTo>
                  <a:pt x="37873" y="106477"/>
                </a:lnTo>
                <a:lnTo>
                  <a:pt x="43842" y="104025"/>
                </a:lnTo>
                <a:lnTo>
                  <a:pt x="46792" y="102830"/>
                </a:lnTo>
                <a:lnTo>
                  <a:pt x="49674" y="101572"/>
                </a:lnTo>
                <a:lnTo>
                  <a:pt x="52521" y="100251"/>
                </a:lnTo>
                <a:lnTo>
                  <a:pt x="55334" y="98930"/>
                </a:lnTo>
                <a:lnTo>
                  <a:pt x="58113" y="97547"/>
                </a:lnTo>
                <a:lnTo>
                  <a:pt x="60789" y="96163"/>
                </a:lnTo>
                <a:lnTo>
                  <a:pt x="63464" y="94842"/>
                </a:lnTo>
                <a:lnTo>
                  <a:pt x="66037" y="93333"/>
                </a:lnTo>
                <a:lnTo>
                  <a:pt x="68610" y="91886"/>
                </a:lnTo>
                <a:lnTo>
                  <a:pt x="71114" y="90377"/>
                </a:lnTo>
                <a:lnTo>
                  <a:pt x="73516" y="88867"/>
                </a:lnTo>
                <a:lnTo>
                  <a:pt x="75849" y="87295"/>
                </a:lnTo>
                <a:lnTo>
                  <a:pt x="78147" y="85660"/>
                </a:lnTo>
                <a:lnTo>
                  <a:pt x="80377" y="83962"/>
                </a:lnTo>
                <a:lnTo>
                  <a:pt x="82538" y="82327"/>
                </a:lnTo>
                <a:lnTo>
                  <a:pt x="84596" y="80566"/>
                </a:lnTo>
                <a:lnTo>
                  <a:pt x="86586" y="78742"/>
                </a:lnTo>
                <a:lnTo>
                  <a:pt x="88542" y="76855"/>
                </a:lnTo>
                <a:lnTo>
                  <a:pt x="90325" y="75031"/>
                </a:lnTo>
                <a:lnTo>
                  <a:pt x="92075" y="73081"/>
                </a:lnTo>
                <a:lnTo>
                  <a:pt x="93722" y="71132"/>
                </a:lnTo>
                <a:lnTo>
                  <a:pt x="93859" y="71006"/>
                </a:lnTo>
                <a:lnTo>
                  <a:pt x="95437" y="68930"/>
                </a:lnTo>
                <a:lnTo>
                  <a:pt x="96981" y="66855"/>
                </a:lnTo>
                <a:lnTo>
                  <a:pt x="98421" y="64842"/>
                </a:lnTo>
                <a:lnTo>
                  <a:pt x="99794" y="62704"/>
                </a:lnTo>
                <a:lnTo>
                  <a:pt x="101132" y="60440"/>
                </a:lnTo>
                <a:lnTo>
                  <a:pt x="102367" y="58238"/>
                </a:lnTo>
                <a:lnTo>
                  <a:pt x="103533" y="55974"/>
                </a:lnTo>
                <a:lnTo>
                  <a:pt x="104699" y="53710"/>
                </a:lnTo>
                <a:lnTo>
                  <a:pt x="105763" y="51383"/>
                </a:lnTo>
                <a:lnTo>
                  <a:pt x="106792" y="48993"/>
                </a:lnTo>
                <a:lnTo>
                  <a:pt x="107787" y="46666"/>
                </a:lnTo>
                <a:lnTo>
                  <a:pt x="108713" y="44276"/>
                </a:lnTo>
                <a:lnTo>
                  <a:pt x="108782" y="44088"/>
                </a:lnTo>
                <a:lnTo>
                  <a:pt x="109674" y="41635"/>
                </a:lnTo>
                <a:lnTo>
                  <a:pt x="110531" y="39182"/>
                </a:lnTo>
                <a:lnTo>
                  <a:pt x="111320" y="36666"/>
                </a:lnTo>
                <a:lnTo>
                  <a:pt x="112830" y="31635"/>
                </a:lnTo>
                <a:lnTo>
                  <a:pt x="114202" y="26540"/>
                </a:lnTo>
                <a:lnTo>
                  <a:pt x="115506" y="21446"/>
                </a:lnTo>
                <a:lnTo>
                  <a:pt x="116706" y="16226"/>
                </a:lnTo>
                <a:lnTo>
                  <a:pt x="117804" y="10943"/>
                </a:lnTo>
                <a:lnTo>
                  <a:pt x="118902" y="5723"/>
                </a:lnTo>
                <a:lnTo>
                  <a:pt x="119999" y="377"/>
                </a:lnTo>
                <a:lnTo>
                  <a:pt x="119348" y="0"/>
                </a:lnTo>
                <a:lnTo>
                  <a:pt x="118250" y="5220"/>
                </a:lnTo>
                <a:lnTo>
                  <a:pt x="117152" y="10503"/>
                </a:lnTo>
                <a:lnTo>
                  <a:pt x="116054" y="15723"/>
                </a:lnTo>
                <a:lnTo>
                  <a:pt x="114854" y="20943"/>
                </a:lnTo>
                <a:lnTo>
                  <a:pt x="113550" y="26037"/>
                </a:lnTo>
                <a:lnTo>
                  <a:pt x="112178" y="31132"/>
                </a:lnTo>
                <a:lnTo>
                  <a:pt x="110668" y="36226"/>
                </a:lnTo>
                <a:lnTo>
                  <a:pt x="109879" y="38679"/>
                </a:lnTo>
                <a:lnTo>
                  <a:pt x="109022" y="41132"/>
                </a:lnTo>
                <a:lnTo>
                  <a:pt x="108130" y="43584"/>
                </a:lnTo>
                <a:lnTo>
                  <a:pt x="108439" y="43773"/>
                </a:lnTo>
                <a:lnTo>
                  <a:pt x="108233" y="43396"/>
                </a:lnTo>
                <a:lnTo>
                  <a:pt x="107307" y="45786"/>
                </a:lnTo>
                <a:lnTo>
                  <a:pt x="106312" y="48113"/>
                </a:lnTo>
                <a:lnTo>
                  <a:pt x="105283" y="50440"/>
                </a:lnTo>
                <a:lnTo>
                  <a:pt x="104185" y="52830"/>
                </a:lnTo>
                <a:lnTo>
                  <a:pt x="103053" y="55094"/>
                </a:lnTo>
                <a:lnTo>
                  <a:pt x="101852" y="57358"/>
                </a:lnTo>
                <a:lnTo>
                  <a:pt x="100617" y="59559"/>
                </a:lnTo>
                <a:lnTo>
                  <a:pt x="99279" y="61761"/>
                </a:lnTo>
                <a:lnTo>
                  <a:pt x="97907" y="63899"/>
                </a:lnTo>
                <a:lnTo>
                  <a:pt x="96500" y="65974"/>
                </a:lnTo>
                <a:lnTo>
                  <a:pt x="94957" y="68050"/>
                </a:lnTo>
                <a:lnTo>
                  <a:pt x="93344" y="70125"/>
                </a:lnTo>
                <a:lnTo>
                  <a:pt x="93619" y="70566"/>
                </a:lnTo>
                <a:lnTo>
                  <a:pt x="93447" y="70000"/>
                </a:lnTo>
                <a:lnTo>
                  <a:pt x="91801" y="71886"/>
                </a:lnTo>
                <a:lnTo>
                  <a:pt x="90051" y="73836"/>
                </a:lnTo>
                <a:lnTo>
                  <a:pt x="88198" y="75786"/>
                </a:lnTo>
                <a:lnTo>
                  <a:pt x="86312" y="77547"/>
                </a:lnTo>
                <a:lnTo>
                  <a:pt x="84322" y="79371"/>
                </a:lnTo>
                <a:lnTo>
                  <a:pt x="82264" y="81132"/>
                </a:lnTo>
                <a:lnTo>
                  <a:pt x="80102" y="82830"/>
                </a:lnTo>
                <a:lnTo>
                  <a:pt x="77907" y="84465"/>
                </a:lnTo>
                <a:lnTo>
                  <a:pt x="75608" y="86100"/>
                </a:lnTo>
                <a:lnTo>
                  <a:pt x="73241" y="87735"/>
                </a:lnTo>
                <a:lnTo>
                  <a:pt x="70840" y="89245"/>
                </a:lnTo>
                <a:lnTo>
                  <a:pt x="68336" y="90754"/>
                </a:lnTo>
                <a:lnTo>
                  <a:pt x="65763" y="92201"/>
                </a:lnTo>
                <a:lnTo>
                  <a:pt x="63224" y="93647"/>
                </a:lnTo>
                <a:lnTo>
                  <a:pt x="60514" y="95031"/>
                </a:lnTo>
                <a:lnTo>
                  <a:pt x="57838" y="96415"/>
                </a:lnTo>
                <a:lnTo>
                  <a:pt x="55094" y="97798"/>
                </a:lnTo>
                <a:lnTo>
                  <a:pt x="52246" y="99056"/>
                </a:lnTo>
                <a:lnTo>
                  <a:pt x="49399" y="100377"/>
                </a:lnTo>
                <a:lnTo>
                  <a:pt x="46518" y="101635"/>
                </a:lnTo>
                <a:lnTo>
                  <a:pt x="43567" y="102893"/>
                </a:lnTo>
                <a:lnTo>
                  <a:pt x="37598" y="105283"/>
                </a:lnTo>
                <a:lnTo>
                  <a:pt x="31492" y="107610"/>
                </a:lnTo>
                <a:lnTo>
                  <a:pt x="25317" y="110000"/>
                </a:lnTo>
                <a:lnTo>
                  <a:pt x="19039" y="112201"/>
                </a:lnTo>
                <a:lnTo>
                  <a:pt x="19142" y="112830"/>
                </a:lnTo>
                <a:lnTo>
                  <a:pt x="19142" y="112201"/>
                </a:lnTo>
                <a:lnTo>
                  <a:pt x="12830" y="114402"/>
                </a:lnTo>
                <a:lnTo>
                  <a:pt x="6415" y="116603"/>
                </a:lnTo>
                <a:lnTo>
                  <a:pt x="0" y="11880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23" name="Google Shape;823;p43"/>
          <p:cNvSpPr txBox="1"/>
          <p:nvPr/>
        </p:nvSpPr>
        <p:spPr>
          <a:xfrm>
            <a:off x="976312" y="3681412"/>
            <a:ext cx="1790700" cy="638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24" name="Google Shape;824;p43"/>
          <p:cNvSpPr txBox="1"/>
          <p:nvPr/>
        </p:nvSpPr>
        <p:spPr>
          <a:xfrm>
            <a:off x="2254250" y="3378200"/>
            <a:ext cx="1789112"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25" name="Google Shape;825;p43"/>
          <p:cNvSpPr/>
          <p:nvPr/>
        </p:nvSpPr>
        <p:spPr>
          <a:xfrm>
            <a:off x="5100637" y="3398837"/>
            <a:ext cx="300037" cy="334962"/>
          </a:xfrm>
          <a:prstGeom prst="ellipse">
            <a:avLst/>
          </a:prstGeom>
          <a:solidFill>
            <a:schemeClr val="dk1"/>
          </a:solidFill>
          <a:ln cap="flat" cmpd="sng" w="11100">
            <a:solidFill>
              <a:srgbClr val="3333CC"/>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26" name="Google Shape;826;p43"/>
          <p:cNvSpPr/>
          <p:nvPr/>
        </p:nvSpPr>
        <p:spPr>
          <a:xfrm>
            <a:off x="3657600" y="2286000"/>
            <a:ext cx="1562100" cy="1298575"/>
          </a:xfrm>
          <a:custGeom>
            <a:rect b="b" l="l" r="r" t="t"/>
            <a:pathLst>
              <a:path extrusionOk="0" h="120000" w="120000">
                <a:moveTo>
                  <a:pt x="1371" y="0"/>
                </a:moveTo>
                <a:lnTo>
                  <a:pt x="0" y="3205"/>
                </a:lnTo>
                <a:lnTo>
                  <a:pt x="10742" y="18631"/>
                </a:lnTo>
                <a:lnTo>
                  <a:pt x="16114" y="26644"/>
                </a:lnTo>
                <a:lnTo>
                  <a:pt x="21485" y="34056"/>
                </a:lnTo>
                <a:lnTo>
                  <a:pt x="26857" y="41268"/>
                </a:lnTo>
                <a:lnTo>
                  <a:pt x="31885" y="48280"/>
                </a:lnTo>
                <a:lnTo>
                  <a:pt x="37028" y="54891"/>
                </a:lnTo>
                <a:lnTo>
                  <a:pt x="42285" y="61302"/>
                </a:lnTo>
                <a:lnTo>
                  <a:pt x="42857" y="59499"/>
                </a:lnTo>
                <a:lnTo>
                  <a:pt x="42285" y="61101"/>
                </a:lnTo>
                <a:lnTo>
                  <a:pt x="46857" y="66510"/>
                </a:lnTo>
                <a:lnTo>
                  <a:pt x="47200" y="67111"/>
                </a:lnTo>
                <a:lnTo>
                  <a:pt x="51885" y="72520"/>
                </a:lnTo>
                <a:lnTo>
                  <a:pt x="56342" y="77328"/>
                </a:lnTo>
                <a:lnTo>
                  <a:pt x="60685" y="81936"/>
                </a:lnTo>
                <a:lnTo>
                  <a:pt x="65028" y="86143"/>
                </a:lnTo>
                <a:lnTo>
                  <a:pt x="69371" y="90350"/>
                </a:lnTo>
                <a:lnTo>
                  <a:pt x="73942" y="93956"/>
                </a:lnTo>
                <a:lnTo>
                  <a:pt x="78628" y="97762"/>
                </a:lnTo>
                <a:lnTo>
                  <a:pt x="81142" y="99766"/>
                </a:lnTo>
                <a:lnTo>
                  <a:pt x="83657" y="101569"/>
                </a:lnTo>
                <a:lnTo>
                  <a:pt x="89257" y="104774"/>
                </a:lnTo>
                <a:lnTo>
                  <a:pt x="94857" y="107979"/>
                </a:lnTo>
                <a:lnTo>
                  <a:pt x="100685" y="110784"/>
                </a:lnTo>
                <a:lnTo>
                  <a:pt x="106171" y="113388"/>
                </a:lnTo>
                <a:lnTo>
                  <a:pt x="108685" y="114791"/>
                </a:lnTo>
                <a:lnTo>
                  <a:pt x="111085" y="115792"/>
                </a:lnTo>
                <a:lnTo>
                  <a:pt x="113371" y="116994"/>
                </a:lnTo>
                <a:lnTo>
                  <a:pt x="115542" y="117996"/>
                </a:lnTo>
                <a:lnTo>
                  <a:pt x="117485" y="118797"/>
                </a:lnTo>
                <a:lnTo>
                  <a:pt x="119428" y="120000"/>
                </a:lnTo>
                <a:lnTo>
                  <a:pt x="120000" y="116193"/>
                </a:lnTo>
                <a:lnTo>
                  <a:pt x="118400" y="115191"/>
                </a:lnTo>
                <a:lnTo>
                  <a:pt x="116457" y="114190"/>
                </a:lnTo>
                <a:lnTo>
                  <a:pt x="114285" y="113188"/>
                </a:lnTo>
                <a:lnTo>
                  <a:pt x="112000" y="111986"/>
                </a:lnTo>
                <a:lnTo>
                  <a:pt x="109600" y="110984"/>
                </a:lnTo>
                <a:lnTo>
                  <a:pt x="106971" y="109582"/>
                </a:lnTo>
                <a:lnTo>
                  <a:pt x="101485" y="106978"/>
                </a:lnTo>
                <a:lnTo>
                  <a:pt x="95771" y="104173"/>
                </a:lnTo>
                <a:lnTo>
                  <a:pt x="90171" y="101168"/>
                </a:lnTo>
                <a:lnTo>
                  <a:pt x="84571" y="97762"/>
                </a:lnTo>
                <a:lnTo>
                  <a:pt x="81942" y="95959"/>
                </a:lnTo>
                <a:lnTo>
                  <a:pt x="79542" y="94357"/>
                </a:lnTo>
                <a:lnTo>
                  <a:pt x="74857" y="90350"/>
                </a:lnTo>
                <a:lnTo>
                  <a:pt x="70285" y="86544"/>
                </a:lnTo>
                <a:lnTo>
                  <a:pt x="65942" y="82337"/>
                </a:lnTo>
                <a:lnTo>
                  <a:pt x="61600" y="78330"/>
                </a:lnTo>
                <a:lnTo>
                  <a:pt x="57257" y="73722"/>
                </a:lnTo>
                <a:lnTo>
                  <a:pt x="52685" y="68714"/>
                </a:lnTo>
                <a:lnTo>
                  <a:pt x="48114" y="63305"/>
                </a:lnTo>
                <a:lnTo>
                  <a:pt x="47657" y="65308"/>
                </a:lnTo>
                <a:lnTo>
                  <a:pt x="48571" y="63706"/>
                </a:lnTo>
                <a:lnTo>
                  <a:pt x="43542" y="58096"/>
                </a:lnTo>
                <a:lnTo>
                  <a:pt x="43542" y="58096"/>
                </a:lnTo>
                <a:lnTo>
                  <a:pt x="38742" y="52086"/>
                </a:lnTo>
                <a:lnTo>
                  <a:pt x="33600" y="45475"/>
                </a:lnTo>
                <a:lnTo>
                  <a:pt x="28457" y="38464"/>
                </a:lnTo>
                <a:lnTo>
                  <a:pt x="23085" y="31252"/>
                </a:lnTo>
                <a:lnTo>
                  <a:pt x="17714" y="23839"/>
                </a:lnTo>
                <a:lnTo>
                  <a:pt x="12342" y="15826"/>
                </a:lnTo>
                <a:lnTo>
                  <a:pt x="1371"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27" name="Google Shape;827;p43"/>
          <p:cNvSpPr/>
          <p:nvPr/>
        </p:nvSpPr>
        <p:spPr>
          <a:xfrm>
            <a:off x="5307012" y="1981200"/>
            <a:ext cx="1246187" cy="1600200"/>
          </a:xfrm>
          <a:custGeom>
            <a:rect b="b" l="l" r="r" t="t"/>
            <a:pathLst>
              <a:path extrusionOk="0" h="120000" w="120000">
                <a:moveTo>
                  <a:pt x="119999" y="2025"/>
                </a:moveTo>
                <a:lnTo>
                  <a:pt x="118241" y="0"/>
                </a:lnTo>
                <a:lnTo>
                  <a:pt x="117032" y="2194"/>
                </a:lnTo>
                <a:lnTo>
                  <a:pt x="115384" y="5232"/>
                </a:lnTo>
                <a:lnTo>
                  <a:pt x="113626" y="8945"/>
                </a:lnTo>
                <a:lnTo>
                  <a:pt x="111538" y="12995"/>
                </a:lnTo>
                <a:lnTo>
                  <a:pt x="109120" y="17215"/>
                </a:lnTo>
                <a:lnTo>
                  <a:pt x="106813" y="22109"/>
                </a:lnTo>
                <a:lnTo>
                  <a:pt x="104285" y="27004"/>
                </a:lnTo>
                <a:lnTo>
                  <a:pt x="101648" y="32067"/>
                </a:lnTo>
                <a:lnTo>
                  <a:pt x="96153" y="42194"/>
                </a:lnTo>
                <a:lnTo>
                  <a:pt x="93406" y="47426"/>
                </a:lnTo>
                <a:lnTo>
                  <a:pt x="90769" y="52151"/>
                </a:lnTo>
                <a:lnTo>
                  <a:pt x="88021" y="56877"/>
                </a:lnTo>
                <a:lnTo>
                  <a:pt x="85494" y="61097"/>
                </a:lnTo>
                <a:lnTo>
                  <a:pt x="82967" y="64810"/>
                </a:lnTo>
                <a:lnTo>
                  <a:pt x="80659" y="68354"/>
                </a:lnTo>
                <a:lnTo>
                  <a:pt x="78351" y="71223"/>
                </a:lnTo>
                <a:lnTo>
                  <a:pt x="76263" y="73924"/>
                </a:lnTo>
                <a:lnTo>
                  <a:pt x="74065" y="76455"/>
                </a:lnTo>
                <a:lnTo>
                  <a:pt x="71978" y="78818"/>
                </a:lnTo>
                <a:lnTo>
                  <a:pt x="72857" y="80000"/>
                </a:lnTo>
                <a:lnTo>
                  <a:pt x="72307" y="78481"/>
                </a:lnTo>
                <a:lnTo>
                  <a:pt x="68241" y="82531"/>
                </a:lnTo>
                <a:lnTo>
                  <a:pt x="64175" y="86244"/>
                </a:lnTo>
                <a:lnTo>
                  <a:pt x="59999" y="89451"/>
                </a:lnTo>
                <a:lnTo>
                  <a:pt x="55604" y="92489"/>
                </a:lnTo>
                <a:lnTo>
                  <a:pt x="51098" y="95358"/>
                </a:lnTo>
                <a:lnTo>
                  <a:pt x="46263" y="98396"/>
                </a:lnTo>
                <a:lnTo>
                  <a:pt x="40989" y="101265"/>
                </a:lnTo>
                <a:lnTo>
                  <a:pt x="35604" y="103966"/>
                </a:lnTo>
                <a:lnTo>
                  <a:pt x="29999" y="106497"/>
                </a:lnTo>
                <a:lnTo>
                  <a:pt x="24175" y="108691"/>
                </a:lnTo>
                <a:lnTo>
                  <a:pt x="18131" y="110886"/>
                </a:lnTo>
                <a:lnTo>
                  <a:pt x="12197" y="112911"/>
                </a:lnTo>
                <a:lnTo>
                  <a:pt x="0" y="116793"/>
                </a:lnTo>
                <a:lnTo>
                  <a:pt x="439" y="120000"/>
                </a:lnTo>
                <a:lnTo>
                  <a:pt x="12967" y="116118"/>
                </a:lnTo>
                <a:lnTo>
                  <a:pt x="19010" y="114092"/>
                </a:lnTo>
                <a:lnTo>
                  <a:pt x="25054" y="111729"/>
                </a:lnTo>
                <a:lnTo>
                  <a:pt x="30769" y="109535"/>
                </a:lnTo>
                <a:lnTo>
                  <a:pt x="36483" y="107172"/>
                </a:lnTo>
                <a:lnTo>
                  <a:pt x="41868" y="104472"/>
                </a:lnTo>
                <a:lnTo>
                  <a:pt x="47142" y="101603"/>
                </a:lnTo>
                <a:lnTo>
                  <a:pt x="51978" y="98396"/>
                </a:lnTo>
                <a:lnTo>
                  <a:pt x="56483" y="95696"/>
                </a:lnTo>
                <a:lnTo>
                  <a:pt x="60879" y="92489"/>
                </a:lnTo>
                <a:lnTo>
                  <a:pt x="65054" y="89451"/>
                </a:lnTo>
                <a:lnTo>
                  <a:pt x="69120" y="85738"/>
                </a:lnTo>
                <a:lnTo>
                  <a:pt x="73186" y="81687"/>
                </a:lnTo>
                <a:lnTo>
                  <a:pt x="73516" y="81350"/>
                </a:lnTo>
                <a:lnTo>
                  <a:pt x="75604" y="78818"/>
                </a:lnTo>
                <a:lnTo>
                  <a:pt x="77802" y="76286"/>
                </a:lnTo>
                <a:lnTo>
                  <a:pt x="79890" y="73755"/>
                </a:lnTo>
                <a:lnTo>
                  <a:pt x="82197" y="70717"/>
                </a:lnTo>
                <a:lnTo>
                  <a:pt x="84615" y="67172"/>
                </a:lnTo>
                <a:lnTo>
                  <a:pt x="87032" y="63459"/>
                </a:lnTo>
                <a:lnTo>
                  <a:pt x="89670" y="59240"/>
                </a:lnTo>
                <a:lnTo>
                  <a:pt x="92307" y="54683"/>
                </a:lnTo>
                <a:lnTo>
                  <a:pt x="95054" y="49789"/>
                </a:lnTo>
                <a:lnTo>
                  <a:pt x="97802" y="44556"/>
                </a:lnTo>
                <a:lnTo>
                  <a:pt x="103296" y="34430"/>
                </a:lnTo>
                <a:lnTo>
                  <a:pt x="105824" y="29535"/>
                </a:lnTo>
                <a:lnTo>
                  <a:pt x="108461" y="24472"/>
                </a:lnTo>
                <a:lnTo>
                  <a:pt x="110769" y="19578"/>
                </a:lnTo>
                <a:lnTo>
                  <a:pt x="113076" y="15358"/>
                </a:lnTo>
                <a:lnTo>
                  <a:pt x="115164" y="11308"/>
                </a:lnTo>
                <a:lnTo>
                  <a:pt x="117032" y="7594"/>
                </a:lnTo>
                <a:lnTo>
                  <a:pt x="118571" y="4725"/>
                </a:lnTo>
                <a:lnTo>
                  <a:pt x="119999" y="202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28" name="Google Shape;828;p43"/>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The </a:t>
            </a:r>
            <a:r>
              <a:rPr b="1" i="0" lang="en-US" sz="2800" u="none" cap="none" strike="noStrike">
                <a:solidFill>
                  <a:schemeClr val="dk2"/>
                </a:solidFill>
                <a:latin typeface="Arial"/>
                <a:ea typeface="Arial"/>
                <a:cs typeface="Arial"/>
                <a:sym typeface="Arial"/>
              </a:rPr>
              <a:t>“</a:t>
            </a:r>
            <a:r>
              <a:rPr b="1" i="0" lang="en-US" sz="2800" u="none" cap="none" strike="noStrike">
                <a:solidFill>
                  <a:schemeClr val="dk2"/>
                </a:solidFill>
                <a:latin typeface="Times New Roman"/>
                <a:ea typeface="Times New Roman"/>
                <a:cs typeface="Times New Roman"/>
                <a:sym typeface="Times New Roman"/>
              </a:rPr>
              <a:t>correct</a:t>
            </a:r>
            <a:r>
              <a:rPr b="1" i="0" lang="en-US" sz="2800" u="none" cap="none" strike="noStrike">
                <a:solidFill>
                  <a:schemeClr val="dk2"/>
                </a:solidFill>
                <a:latin typeface="Arial"/>
                <a:ea typeface="Arial"/>
                <a:cs typeface="Arial"/>
                <a:sym typeface="Arial"/>
              </a:rPr>
              <a:t>”</a:t>
            </a:r>
            <a:r>
              <a:rPr b="1" i="0" lang="en-US" sz="2800" u="none" cap="none" strike="noStrike">
                <a:solidFill>
                  <a:schemeClr val="dk2"/>
                </a:solidFill>
                <a:latin typeface="Times New Roman"/>
                <a:ea typeface="Times New Roman"/>
                <a:cs typeface="Times New Roman"/>
                <a:sym typeface="Times New Roman"/>
              </a:rPr>
              <a:t> mix of planning vs. reacting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depends on the individual project</a:t>
            </a:r>
            <a:r>
              <a:rPr b="1" i="0" lang="en-US" sz="2800" u="none" cap="none" strike="noStrike">
                <a:solidFill>
                  <a:schemeClr val="dk2"/>
                </a:solidFill>
                <a:latin typeface="Arial"/>
                <a:ea typeface="Arial"/>
                <a:cs typeface="Arial"/>
                <a:sym typeface="Arial"/>
              </a:rPr>
              <a:t>’</a:t>
            </a:r>
            <a:r>
              <a:rPr b="1" i="0" lang="en-US" sz="2800" u="none" cap="none" strike="noStrike">
                <a:solidFill>
                  <a:schemeClr val="dk2"/>
                </a:solidFill>
                <a:latin typeface="Times New Roman"/>
                <a:ea typeface="Times New Roman"/>
                <a:cs typeface="Times New Roman"/>
                <a:sym typeface="Times New Roman"/>
              </a:rPr>
              <a:t>s risk exposure.</a:t>
            </a:r>
            <a:endParaRPr/>
          </a:p>
        </p:txBody>
      </p:sp>
      <p:sp>
        <p:nvSpPr>
          <p:cNvPr id="829" name="Google Shape;829;p43"/>
          <p:cNvSpPr txBox="1"/>
          <p:nvPr/>
        </p:nvSpPr>
        <p:spPr>
          <a:xfrm>
            <a:off x="1292225" y="5738812"/>
            <a:ext cx="5870575"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200" u="none">
                <a:solidFill>
                  <a:schemeClr val="dk1"/>
                </a:solidFill>
                <a:latin typeface="Times New Roman"/>
                <a:ea typeface="Times New Roman"/>
                <a:cs typeface="Times New Roman"/>
                <a:sym typeface="Times New Roman"/>
              </a:rPr>
              <a:t>from </a:t>
            </a:r>
            <a:r>
              <a:rPr b="0" i="0" lang="en-US" sz="2200" u="none">
                <a:solidFill>
                  <a:schemeClr val="dk1"/>
                </a:solidFill>
                <a:latin typeface="Arial"/>
                <a:ea typeface="Arial"/>
                <a:cs typeface="Arial"/>
                <a:sym typeface="Arial"/>
              </a:rPr>
              <a:t>“</a:t>
            </a:r>
            <a:r>
              <a:rPr b="0" i="0" lang="en-US" sz="2200" u="none">
                <a:solidFill>
                  <a:schemeClr val="dk1"/>
                </a:solidFill>
                <a:latin typeface="Times New Roman"/>
                <a:ea typeface="Times New Roman"/>
                <a:cs typeface="Times New Roman"/>
                <a:sym typeface="Times New Roman"/>
              </a:rPr>
              <a:t>Get Ready for Agile Methods – With Care</a:t>
            </a:r>
            <a:r>
              <a:rPr b="0" i="0" lang="en-US" sz="2200" u="none">
                <a:solidFill>
                  <a:schemeClr val="dk1"/>
                </a:solidFill>
                <a:latin typeface="Arial"/>
                <a:ea typeface="Arial"/>
                <a:cs typeface="Arial"/>
                <a:sym typeface="Arial"/>
              </a:rPr>
              <a:t>”</a:t>
            </a:r>
            <a:r>
              <a:rPr b="0" i="0" lang="en-US" sz="22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Font typeface="Times New Roman"/>
              <a:buNone/>
            </a:pPr>
            <a:r>
              <a:rPr b="0" i="0" lang="en-US" sz="2200" u="none">
                <a:solidFill>
                  <a:schemeClr val="dk1"/>
                </a:solidFill>
                <a:latin typeface="Times New Roman"/>
                <a:ea typeface="Times New Roman"/>
                <a:cs typeface="Times New Roman"/>
                <a:sym typeface="Times New Roman"/>
              </a:rPr>
              <a:t>(Barry Boehm, IEEE </a:t>
            </a:r>
            <a:r>
              <a:rPr b="0" i="1" lang="en-US" sz="2200" u="none">
                <a:solidFill>
                  <a:schemeClr val="dk1"/>
                </a:solidFill>
                <a:latin typeface="Times New Roman"/>
                <a:ea typeface="Times New Roman"/>
                <a:cs typeface="Times New Roman"/>
                <a:sym typeface="Times New Roman"/>
              </a:rPr>
              <a:t>Computer,</a:t>
            </a:r>
            <a:r>
              <a:rPr b="0" i="0" lang="en-US" sz="2200" u="none">
                <a:solidFill>
                  <a:schemeClr val="dk1"/>
                </a:solidFill>
                <a:latin typeface="Times New Roman"/>
                <a:ea typeface="Times New Roman"/>
                <a:cs typeface="Times New Roman"/>
                <a:sym typeface="Times New Roman"/>
              </a:rPr>
              <a:t> January 2001)</a:t>
            </a:r>
            <a:endParaRPr/>
          </a:p>
        </p:txBody>
      </p:sp>
      <p:sp>
        <p:nvSpPr>
          <p:cNvPr id="830" name="Google Shape;830;p43"/>
          <p:cNvSpPr txBox="1"/>
          <p:nvPr/>
        </p:nvSpPr>
        <p:spPr>
          <a:xfrm>
            <a:off x="1676400" y="3460750"/>
            <a:ext cx="1250950" cy="5778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B6B7C"/>
              </a:buClr>
              <a:buFont typeface="Helvetica Neue"/>
              <a:buNone/>
            </a:pPr>
            <a:r>
              <a:rPr b="1" i="0" lang="en-US" sz="1900" u="none">
                <a:solidFill>
                  <a:srgbClr val="FB6B7C"/>
                </a:solidFill>
                <a:latin typeface="Helvetica Neue"/>
                <a:ea typeface="Helvetica Neue"/>
                <a:cs typeface="Helvetica Neue"/>
                <a:sym typeface="Helvetica Neue"/>
              </a:rPr>
              <a:t>Agile</a:t>
            </a:r>
            <a:endParaRPr/>
          </a:p>
          <a:p>
            <a:pPr indent="0" lvl="0" marL="0" marR="0" rtl="0" algn="l">
              <a:lnSpc>
                <a:spcPct val="100000"/>
              </a:lnSpc>
              <a:spcBef>
                <a:spcPts val="0"/>
              </a:spcBef>
              <a:spcAft>
                <a:spcPts val="0"/>
              </a:spcAft>
              <a:buClr>
                <a:srgbClr val="FB6B7C"/>
              </a:buClr>
              <a:buFont typeface="Helvetica Neue"/>
              <a:buNone/>
            </a:pPr>
            <a:r>
              <a:rPr b="1" i="0" lang="en-US" sz="1900" u="none">
                <a:solidFill>
                  <a:srgbClr val="FB6B7C"/>
                </a:solidFill>
                <a:latin typeface="Helvetica Neue"/>
                <a:ea typeface="Helvetica Neue"/>
                <a:cs typeface="Helvetica Neue"/>
                <a:sym typeface="Helvetica Neue"/>
              </a:rPr>
              <a:t>sweet spot</a:t>
            </a:r>
            <a:endParaRPr/>
          </a:p>
        </p:txBody>
      </p:sp>
      <p:sp>
        <p:nvSpPr>
          <p:cNvPr id="831" name="Google Shape;831;p43"/>
          <p:cNvSpPr/>
          <p:nvPr/>
        </p:nvSpPr>
        <p:spPr>
          <a:xfrm>
            <a:off x="1295400" y="3048000"/>
            <a:ext cx="2590800" cy="1962150"/>
          </a:xfrm>
          <a:custGeom>
            <a:rect b="b" l="l" r="r" t="t"/>
            <a:pathLst>
              <a:path extrusionOk="0" h="120000" w="120000">
                <a:moveTo>
                  <a:pt x="0" y="118805"/>
                </a:moveTo>
                <a:lnTo>
                  <a:pt x="102" y="120000"/>
                </a:lnTo>
                <a:lnTo>
                  <a:pt x="6415" y="117861"/>
                </a:lnTo>
                <a:lnTo>
                  <a:pt x="12830" y="115660"/>
                </a:lnTo>
                <a:lnTo>
                  <a:pt x="19142" y="113459"/>
                </a:lnTo>
                <a:lnTo>
                  <a:pt x="19313" y="113333"/>
                </a:lnTo>
                <a:lnTo>
                  <a:pt x="25591" y="111132"/>
                </a:lnTo>
                <a:lnTo>
                  <a:pt x="31766" y="108805"/>
                </a:lnTo>
                <a:lnTo>
                  <a:pt x="37873" y="106477"/>
                </a:lnTo>
                <a:lnTo>
                  <a:pt x="43842" y="104025"/>
                </a:lnTo>
                <a:lnTo>
                  <a:pt x="46792" y="102830"/>
                </a:lnTo>
                <a:lnTo>
                  <a:pt x="49674" y="101572"/>
                </a:lnTo>
                <a:lnTo>
                  <a:pt x="52521" y="100251"/>
                </a:lnTo>
                <a:lnTo>
                  <a:pt x="55334" y="98930"/>
                </a:lnTo>
                <a:lnTo>
                  <a:pt x="58113" y="97547"/>
                </a:lnTo>
                <a:lnTo>
                  <a:pt x="60789" y="96163"/>
                </a:lnTo>
                <a:lnTo>
                  <a:pt x="63464" y="94842"/>
                </a:lnTo>
                <a:lnTo>
                  <a:pt x="66037" y="93333"/>
                </a:lnTo>
                <a:lnTo>
                  <a:pt x="68610" y="91886"/>
                </a:lnTo>
                <a:lnTo>
                  <a:pt x="71114" y="90377"/>
                </a:lnTo>
                <a:lnTo>
                  <a:pt x="73516" y="88867"/>
                </a:lnTo>
                <a:lnTo>
                  <a:pt x="75849" y="87295"/>
                </a:lnTo>
                <a:lnTo>
                  <a:pt x="78147" y="85660"/>
                </a:lnTo>
                <a:lnTo>
                  <a:pt x="80377" y="83962"/>
                </a:lnTo>
                <a:lnTo>
                  <a:pt x="82538" y="82327"/>
                </a:lnTo>
                <a:lnTo>
                  <a:pt x="84596" y="80566"/>
                </a:lnTo>
                <a:lnTo>
                  <a:pt x="86586" y="78742"/>
                </a:lnTo>
                <a:lnTo>
                  <a:pt x="88542" y="76855"/>
                </a:lnTo>
                <a:lnTo>
                  <a:pt x="90325" y="75031"/>
                </a:lnTo>
                <a:lnTo>
                  <a:pt x="92075" y="73081"/>
                </a:lnTo>
                <a:lnTo>
                  <a:pt x="93722" y="71132"/>
                </a:lnTo>
                <a:lnTo>
                  <a:pt x="93859" y="71006"/>
                </a:lnTo>
                <a:lnTo>
                  <a:pt x="95437" y="68930"/>
                </a:lnTo>
                <a:lnTo>
                  <a:pt x="96981" y="66855"/>
                </a:lnTo>
                <a:lnTo>
                  <a:pt x="98421" y="64842"/>
                </a:lnTo>
                <a:lnTo>
                  <a:pt x="99794" y="62704"/>
                </a:lnTo>
                <a:lnTo>
                  <a:pt x="101132" y="60440"/>
                </a:lnTo>
                <a:lnTo>
                  <a:pt x="102367" y="58238"/>
                </a:lnTo>
                <a:lnTo>
                  <a:pt x="103533" y="55974"/>
                </a:lnTo>
                <a:lnTo>
                  <a:pt x="104699" y="53710"/>
                </a:lnTo>
                <a:lnTo>
                  <a:pt x="105763" y="51383"/>
                </a:lnTo>
                <a:lnTo>
                  <a:pt x="106792" y="48993"/>
                </a:lnTo>
                <a:lnTo>
                  <a:pt x="107787" y="46666"/>
                </a:lnTo>
                <a:lnTo>
                  <a:pt x="108713" y="44276"/>
                </a:lnTo>
                <a:lnTo>
                  <a:pt x="108782" y="44088"/>
                </a:lnTo>
                <a:lnTo>
                  <a:pt x="109674" y="41635"/>
                </a:lnTo>
                <a:lnTo>
                  <a:pt x="110531" y="39182"/>
                </a:lnTo>
                <a:lnTo>
                  <a:pt x="111320" y="36666"/>
                </a:lnTo>
                <a:lnTo>
                  <a:pt x="112830" y="31635"/>
                </a:lnTo>
                <a:lnTo>
                  <a:pt x="114202" y="26540"/>
                </a:lnTo>
                <a:lnTo>
                  <a:pt x="115506" y="21446"/>
                </a:lnTo>
                <a:lnTo>
                  <a:pt x="116706" y="16226"/>
                </a:lnTo>
                <a:lnTo>
                  <a:pt x="117804" y="10943"/>
                </a:lnTo>
                <a:lnTo>
                  <a:pt x="118902" y="5723"/>
                </a:lnTo>
                <a:lnTo>
                  <a:pt x="119999" y="377"/>
                </a:lnTo>
                <a:lnTo>
                  <a:pt x="119348" y="0"/>
                </a:lnTo>
                <a:lnTo>
                  <a:pt x="118250" y="5220"/>
                </a:lnTo>
                <a:lnTo>
                  <a:pt x="117152" y="10503"/>
                </a:lnTo>
                <a:lnTo>
                  <a:pt x="116054" y="15723"/>
                </a:lnTo>
                <a:lnTo>
                  <a:pt x="114854" y="20943"/>
                </a:lnTo>
                <a:lnTo>
                  <a:pt x="113550" y="26037"/>
                </a:lnTo>
                <a:lnTo>
                  <a:pt x="112178" y="31132"/>
                </a:lnTo>
                <a:lnTo>
                  <a:pt x="110668" y="36226"/>
                </a:lnTo>
                <a:lnTo>
                  <a:pt x="109879" y="38679"/>
                </a:lnTo>
                <a:lnTo>
                  <a:pt x="109022" y="41132"/>
                </a:lnTo>
                <a:lnTo>
                  <a:pt x="108130" y="43584"/>
                </a:lnTo>
                <a:lnTo>
                  <a:pt x="108439" y="43773"/>
                </a:lnTo>
                <a:lnTo>
                  <a:pt x="108233" y="43396"/>
                </a:lnTo>
                <a:lnTo>
                  <a:pt x="107307" y="45786"/>
                </a:lnTo>
                <a:lnTo>
                  <a:pt x="106312" y="48113"/>
                </a:lnTo>
                <a:lnTo>
                  <a:pt x="105283" y="50440"/>
                </a:lnTo>
                <a:lnTo>
                  <a:pt x="104185" y="52830"/>
                </a:lnTo>
                <a:lnTo>
                  <a:pt x="103053" y="55094"/>
                </a:lnTo>
                <a:lnTo>
                  <a:pt x="101852" y="57358"/>
                </a:lnTo>
                <a:lnTo>
                  <a:pt x="100617" y="59559"/>
                </a:lnTo>
                <a:lnTo>
                  <a:pt x="99279" y="61761"/>
                </a:lnTo>
                <a:lnTo>
                  <a:pt x="97907" y="63899"/>
                </a:lnTo>
                <a:lnTo>
                  <a:pt x="96500" y="65974"/>
                </a:lnTo>
                <a:lnTo>
                  <a:pt x="94957" y="68050"/>
                </a:lnTo>
                <a:lnTo>
                  <a:pt x="93344" y="70125"/>
                </a:lnTo>
                <a:lnTo>
                  <a:pt x="93619" y="70566"/>
                </a:lnTo>
                <a:lnTo>
                  <a:pt x="93447" y="70000"/>
                </a:lnTo>
                <a:lnTo>
                  <a:pt x="91801" y="71886"/>
                </a:lnTo>
                <a:lnTo>
                  <a:pt x="90051" y="73836"/>
                </a:lnTo>
                <a:lnTo>
                  <a:pt x="88198" y="75786"/>
                </a:lnTo>
                <a:lnTo>
                  <a:pt x="86312" y="77547"/>
                </a:lnTo>
                <a:lnTo>
                  <a:pt x="84322" y="79371"/>
                </a:lnTo>
                <a:lnTo>
                  <a:pt x="82264" y="81132"/>
                </a:lnTo>
                <a:lnTo>
                  <a:pt x="80102" y="82830"/>
                </a:lnTo>
                <a:lnTo>
                  <a:pt x="77907" y="84465"/>
                </a:lnTo>
                <a:lnTo>
                  <a:pt x="75608" y="86100"/>
                </a:lnTo>
                <a:lnTo>
                  <a:pt x="73241" y="87735"/>
                </a:lnTo>
                <a:lnTo>
                  <a:pt x="70840" y="89245"/>
                </a:lnTo>
                <a:lnTo>
                  <a:pt x="68336" y="90754"/>
                </a:lnTo>
                <a:lnTo>
                  <a:pt x="65763" y="92201"/>
                </a:lnTo>
                <a:lnTo>
                  <a:pt x="63224" y="93647"/>
                </a:lnTo>
                <a:lnTo>
                  <a:pt x="60514" y="95031"/>
                </a:lnTo>
                <a:lnTo>
                  <a:pt x="57838" y="96415"/>
                </a:lnTo>
                <a:lnTo>
                  <a:pt x="55094" y="97798"/>
                </a:lnTo>
                <a:lnTo>
                  <a:pt x="52246" y="99056"/>
                </a:lnTo>
                <a:lnTo>
                  <a:pt x="49399" y="100377"/>
                </a:lnTo>
                <a:lnTo>
                  <a:pt x="46518" y="101635"/>
                </a:lnTo>
                <a:lnTo>
                  <a:pt x="43567" y="102893"/>
                </a:lnTo>
                <a:lnTo>
                  <a:pt x="37598" y="105283"/>
                </a:lnTo>
                <a:lnTo>
                  <a:pt x="31492" y="107610"/>
                </a:lnTo>
                <a:lnTo>
                  <a:pt x="25317" y="110000"/>
                </a:lnTo>
                <a:lnTo>
                  <a:pt x="19039" y="112201"/>
                </a:lnTo>
                <a:lnTo>
                  <a:pt x="19142" y="112830"/>
                </a:lnTo>
                <a:lnTo>
                  <a:pt x="19142" y="112201"/>
                </a:lnTo>
                <a:lnTo>
                  <a:pt x="12830" y="114402"/>
                </a:lnTo>
                <a:lnTo>
                  <a:pt x="6415" y="116603"/>
                </a:lnTo>
                <a:lnTo>
                  <a:pt x="0" y="118805"/>
                </a:lnTo>
                <a:close/>
              </a:path>
            </a:pathLst>
          </a:custGeom>
          <a:solidFill>
            <a:srgbClr val="FB6B7C"/>
          </a:solidFill>
          <a:ln cap="flat" cmpd="sng" w="9525">
            <a:solidFill>
              <a:srgbClr val="FB6B7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832" name="Google Shape;832;p43"/>
          <p:cNvGrpSpPr/>
          <p:nvPr/>
        </p:nvGrpSpPr>
        <p:grpSpPr>
          <a:xfrm>
            <a:off x="1447800" y="3124200"/>
            <a:ext cx="2057399" cy="1523999"/>
            <a:chOff x="1524000" y="2971800"/>
            <a:chExt cx="2057399" cy="1523999"/>
          </a:xfrm>
        </p:grpSpPr>
        <p:sp>
          <p:nvSpPr>
            <p:cNvPr id="833" name="Google Shape;833;p43"/>
            <p:cNvSpPr/>
            <p:nvPr/>
          </p:nvSpPr>
          <p:spPr>
            <a:xfrm>
              <a:off x="2128837" y="4160837"/>
              <a:ext cx="300037" cy="334962"/>
            </a:xfrm>
            <a:prstGeom prst="ellipse">
              <a:avLst/>
            </a:prstGeom>
            <a:solidFill>
              <a:srgbClr val="FB6B7C"/>
            </a:solidFill>
            <a:ln cap="flat" cmpd="sng" w="11100">
              <a:solidFill>
                <a:srgbClr val="FB6B7C"/>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34" name="Google Shape;834;p43"/>
            <p:cNvSpPr/>
            <p:nvPr/>
          </p:nvSpPr>
          <p:spPr>
            <a:xfrm>
              <a:off x="1524000" y="3733800"/>
              <a:ext cx="723900" cy="612775"/>
            </a:xfrm>
            <a:custGeom>
              <a:rect b="b" l="l" r="r" t="t"/>
              <a:pathLst>
                <a:path extrusionOk="0" h="120000" w="120000">
                  <a:moveTo>
                    <a:pt x="1371" y="0"/>
                  </a:moveTo>
                  <a:lnTo>
                    <a:pt x="0" y="3205"/>
                  </a:lnTo>
                  <a:lnTo>
                    <a:pt x="10742" y="18631"/>
                  </a:lnTo>
                  <a:lnTo>
                    <a:pt x="16114" y="26644"/>
                  </a:lnTo>
                  <a:lnTo>
                    <a:pt x="21485" y="34056"/>
                  </a:lnTo>
                  <a:lnTo>
                    <a:pt x="26857" y="41268"/>
                  </a:lnTo>
                  <a:lnTo>
                    <a:pt x="31885" y="48280"/>
                  </a:lnTo>
                  <a:lnTo>
                    <a:pt x="37028" y="54891"/>
                  </a:lnTo>
                  <a:lnTo>
                    <a:pt x="42285" y="61302"/>
                  </a:lnTo>
                  <a:lnTo>
                    <a:pt x="42857" y="59499"/>
                  </a:lnTo>
                  <a:lnTo>
                    <a:pt x="42285" y="61101"/>
                  </a:lnTo>
                  <a:lnTo>
                    <a:pt x="46857" y="66510"/>
                  </a:lnTo>
                  <a:lnTo>
                    <a:pt x="47200" y="67111"/>
                  </a:lnTo>
                  <a:lnTo>
                    <a:pt x="51885" y="72520"/>
                  </a:lnTo>
                  <a:lnTo>
                    <a:pt x="56342" y="77328"/>
                  </a:lnTo>
                  <a:lnTo>
                    <a:pt x="60685" y="81936"/>
                  </a:lnTo>
                  <a:lnTo>
                    <a:pt x="65028" y="86143"/>
                  </a:lnTo>
                  <a:lnTo>
                    <a:pt x="69371" y="90350"/>
                  </a:lnTo>
                  <a:lnTo>
                    <a:pt x="73942" y="93956"/>
                  </a:lnTo>
                  <a:lnTo>
                    <a:pt x="78628" y="97762"/>
                  </a:lnTo>
                  <a:lnTo>
                    <a:pt x="81142" y="99766"/>
                  </a:lnTo>
                  <a:lnTo>
                    <a:pt x="83657" y="101569"/>
                  </a:lnTo>
                  <a:lnTo>
                    <a:pt x="89257" y="104774"/>
                  </a:lnTo>
                  <a:lnTo>
                    <a:pt x="94857" y="107979"/>
                  </a:lnTo>
                  <a:lnTo>
                    <a:pt x="100685" y="110784"/>
                  </a:lnTo>
                  <a:lnTo>
                    <a:pt x="106171" y="113388"/>
                  </a:lnTo>
                  <a:lnTo>
                    <a:pt x="108685" y="114791"/>
                  </a:lnTo>
                  <a:lnTo>
                    <a:pt x="111085" y="115792"/>
                  </a:lnTo>
                  <a:lnTo>
                    <a:pt x="113371" y="116994"/>
                  </a:lnTo>
                  <a:lnTo>
                    <a:pt x="115542" y="117996"/>
                  </a:lnTo>
                  <a:lnTo>
                    <a:pt x="117485" y="118797"/>
                  </a:lnTo>
                  <a:lnTo>
                    <a:pt x="119428" y="120000"/>
                  </a:lnTo>
                  <a:lnTo>
                    <a:pt x="120000" y="116193"/>
                  </a:lnTo>
                  <a:lnTo>
                    <a:pt x="118400" y="115191"/>
                  </a:lnTo>
                  <a:lnTo>
                    <a:pt x="116457" y="114190"/>
                  </a:lnTo>
                  <a:lnTo>
                    <a:pt x="114285" y="113188"/>
                  </a:lnTo>
                  <a:lnTo>
                    <a:pt x="112000" y="111986"/>
                  </a:lnTo>
                  <a:lnTo>
                    <a:pt x="109600" y="110984"/>
                  </a:lnTo>
                  <a:lnTo>
                    <a:pt x="106971" y="109582"/>
                  </a:lnTo>
                  <a:lnTo>
                    <a:pt x="101485" y="106978"/>
                  </a:lnTo>
                  <a:lnTo>
                    <a:pt x="95771" y="104173"/>
                  </a:lnTo>
                  <a:lnTo>
                    <a:pt x="90171" y="101168"/>
                  </a:lnTo>
                  <a:lnTo>
                    <a:pt x="84571" y="97762"/>
                  </a:lnTo>
                  <a:lnTo>
                    <a:pt x="81942" y="95959"/>
                  </a:lnTo>
                  <a:lnTo>
                    <a:pt x="79542" y="94357"/>
                  </a:lnTo>
                  <a:lnTo>
                    <a:pt x="74857" y="90350"/>
                  </a:lnTo>
                  <a:lnTo>
                    <a:pt x="70285" y="86544"/>
                  </a:lnTo>
                  <a:lnTo>
                    <a:pt x="65942" y="82337"/>
                  </a:lnTo>
                  <a:lnTo>
                    <a:pt x="61600" y="78330"/>
                  </a:lnTo>
                  <a:lnTo>
                    <a:pt x="57257" y="73722"/>
                  </a:lnTo>
                  <a:lnTo>
                    <a:pt x="52685" y="68714"/>
                  </a:lnTo>
                  <a:lnTo>
                    <a:pt x="48114" y="63305"/>
                  </a:lnTo>
                  <a:lnTo>
                    <a:pt x="47657" y="65308"/>
                  </a:lnTo>
                  <a:lnTo>
                    <a:pt x="48571" y="63706"/>
                  </a:lnTo>
                  <a:lnTo>
                    <a:pt x="43542" y="58096"/>
                  </a:lnTo>
                  <a:lnTo>
                    <a:pt x="43542" y="58096"/>
                  </a:lnTo>
                  <a:lnTo>
                    <a:pt x="38742" y="52086"/>
                  </a:lnTo>
                  <a:lnTo>
                    <a:pt x="33600" y="45475"/>
                  </a:lnTo>
                  <a:lnTo>
                    <a:pt x="28457" y="38464"/>
                  </a:lnTo>
                  <a:lnTo>
                    <a:pt x="23085" y="31252"/>
                  </a:lnTo>
                  <a:lnTo>
                    <a:pt x="17714" y="23839"/>
                  </a:lnTo>
                  <a:lnTo>
                    <a:pt x="12342" y="15826"/>
                  </a:lnTo>
                  <a:lnTo>
                    <a:pt x="1371" y="0"/>
                  </a:lnTo>
                  <a:close/>
                </a:path>
              </a:pathLst>
            </a:custGeom>
            <a:solidFill>
              <a:srgbClr val="FB6B7C"/>
            </a:solidFill>
            <a:ln cap="flat" cmpd="sng" w="28575">
              <a:solidFill>
                <a:srgbClr val="FB6B7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35" name="Google Shape;835;p43"/>
            <p:cNvSpPr/>
            <p:nvPr/>
          </p:nvSpPr>
          <p:spPr>
            <a:xfrm>
              <a:off x="2335212" y="2971800"/>
              <a:ext cx="1246187" cy="1371600"/>
            </a:xfrm>
            <a:custGeom>
              <a:rect b="b" l="l" r="r" t="t"/>
              <a:pathLst>
                <a:path extrusionOk="0" h="120000" w="120000">
                  <a:moveTo>
                    <a:pt x="119999" y="2025"/>
                  </a:moveTo>
                  <a:lnTo>
                    <a:pt x="118241" y="0"/>
                  </a:lnTo>
                  <a:lnTo>
                    <a:pt x="117032" y="2194"/>
                  </a:lnTo>
                  <a:lnTo>
                    <a:pt x="115384" y="5232"/>
                  </a:lnTo>
                  <a:lnTo>
                    <a:pt x="113626" y="8945"/>
                  </a:lnTo>
                  <a:lnTo>
                    <a:pt x="111538" y="12995"/>
                  </a:lnTo>
                  <a:lnTo>
                    <a:pt x="109120" y="17215"/>
                  </a:lnTo>
                  <a:lnTo>
                    <a:pt x="106813" y="22109"/>
                  </a:lnTo>
                  <a:lnTo>
                    <a:pt x="104285" y="27004"/>
                  </a:lnTo>
                  <a:lnTo>
                    <a:pt x="101648" y="32067"/>
                  </a:lnTo>
                  <a:lnTo>
                    <a:pt x="96153" y="42194"/>
                  </a:lnTo>
                  <a:lnTo>
                    <a:pt x="93406" y="47426"/>
                  </a:lnTo>
                  <a:lnTo>
                    <a:pt x="90769" y="52151"/>
                  </a:lnTo>
                  <a:lnTo>
                    <a:pt x="88021" y="56877"/>
                  </a:lnTo>
                  <a:lnTo>
                    <a:pt x="85494" y="61097"/>
                  </a:lnTo>
                  <a:lnTo>
                    <a:pt x="82967" y="64810"/>
                  </a:lnTo>
                  <a:lnTo>
                    <a:pt x="80659" y="68354"/>
                  </a:lnTo>
                  <a:lnTo>
                    <a:pt x="78351" y="71223"/>
                  </a:lnTo>
                  <a:lnTo>
                    <a:pt x="76263" y="73924"/>
                  </a:lnTo>
                  <a:lnTo>
                    <a:pt x="74065" y="76455"/>
                  </a:lnTo>
                  <a:lnTo>
                    <a:pt x="71978" y="78818"/>
                  </a:lnTo>
                  <a:lnTo>
                    <a:pt x="72857" y="80000"/>
                  </a:lnTo>
                  <a:lnTo>
                    <a:pt x="72307" y="78481"/>
                  </a:lnTo>
                  <a:lnTo>
                    <a:pt x="68241" y="82531"/>
                  </a:lnTo>
                  <a:lnTo>
                    <a:pt x="64175" y="86244"/>
                  </a:lnTo>
                  <a:lnTo>
                    <a:pt x="59999" y="89451"/>
                  </a:lnTo>
                  <a:lnTo>
                    <a:pt x="55604" y="92489"/>
                  </a:lnTo>
                  <a:lnTo>
                    <a:pt x="51098" y="95358"/>
                  </a:lnTo>
                  <a:lnTo>
                    <a:pt x="46263" y="98396"/>
                  </a:lnTo>
                  <a:lnTo>
                    <a:pt x="40989" y="101265"/>
                  </a:lnTo>
                  <a:lnTo>
                    <a:pt x="35604" y="103966"/>
                  </a:lnTo>
                  <a:lnTo>
                    <a:pt x="29999" y="106497"/>
                  </a:lnTo>
                  <a:lnTo>
                    <a:pt x="24175" y="108691"/>
                  </a:lnTo>
                  <a:lnTo>
                    <a:pt x="18131" y="110886"/>
                  </a:lnTo>
                  <a:lnTo>
                    <a:pt x="12197" y="112911"/>
                  </a:lnTo>
                  <a:lnTo>
                    <a:pt x="0" y="116793"/>
                  </a:lnTo>
                  <a:lnTo>
                    <a:pt x="439" y="120000"/>
                  </a:lnTo>
                  <a:lnTo>
                    <a:pt x="12967" y="116118"/>
                  </a:lnTo>
                  <a:lnTo>
                    <a:pt x="19010" y="114092"/>
                  </a:lnTo>
                  <a:lnTo>
                    <a:pt x="25054" y="111729"/>
                  </a:lnTo>
                  <a:lnTo>
                    <a:pt x="30769" y="109535"/>
                  </a:lnTo>
                  <a:lnTo>
                    <a:pt x="36483" y="107172"/>
                  </a:lnTo>
                  <a:lnTo>
                    <a:pt x="41868" y="104472"/>
                  </a:lnTo>
                  <a:lnTo>
                    <a:pt x="47142" y="101603"/>
                  </a:lnTo>
                  <a:lnTo>
                    <a:pt x="51978" y="98396"/>
                  </a:lnTo>
                  <a:lnTo>
                    <a:pt x="56483" y="95696"/>
                  </a:lnTo>
                  <a:lnTo>
                    <a:pt x="60879" y="92489"/>
                  </a:lnTo>
                  <a:lnTo>
                    <a:pt x="65054" y="89451"/>
                  </a:lnTo>
                  <a:lnTo>
                    <a:pt x="69120" y="85738"/>
                  </a:lnTo>
                  <a:lnTo>
                    <a:pt x="73186" y="81687"/>
                  </a:lnTo>
                  <a:lnTo>
                    <a:pt x="73516" y="81350"/>
                  </a:lnTo>
                  <a:lnTo>
                    <a:pt x="75604" y="78818"/>
                  </a:lnTo>
                  <a:lnTo>
                    <a:pt x="77802" y="76286"/>
                  </a:lnTo>
                  <a:lnTo>
                    <a:pt x="79890" y="73755"/>
                  </a:lnTo>
                  <a:lnTo>
                    <a:pt x="82197" y="70717"/>
                  </a:lnTo>
                  <a:lnTo>
                    <a:pt x="84615" y="67172"/>
                  </a:lnTo>
                  <a:lnTo>
                    <a:pt x="87032" y="63459"/>
                  </a:lnTo>
                  <a:lnTo>
                    <a:pt x="89670" y="59240"/>
                  </a:lnTo>
                  <a:lnTo>
                    <a:pt x="92307" y="54683"/>
                  </a:lnTo>
                  <a:lnTo>
                    <a:pt x="95054" y="49789"/>
                  </a:lnTo>
                  <a:lnTo>
                    <a:pt x="97802" y="44556"/>
                  </a:lnTo>
                  <a:lnTo>
                    <a:pt x="103296" y="34430"/>
                  </a:lnTo>
                  <a:lnTo>
                    <a:pt x="105824" y="29535"/>
                  </a:lnTo>
                  <a:lnTo>
                    <a:pt x="108461" y="24472"/>
                  </a:lnTo>
                  <a:lnTo>
                    <a:pt x="110769" y="19578"/>
                  </a:lnTo>
                  <a:lnTo>
                    <a:pt x="113076" y="15358"/>
                  </a:lnTo>
                  <a:lnTo>
                    <a:pt x="115164" y="11308"/>
                  </a:lnTo>
                  <a:lnTo>
                    <a:pt x="117032" y="7594"/>
                  </a:lnTo>
                  <a:lnTo>
                    <a:pt x="118571" y="4725"/>
                  </a:lnTo>
                  <a:lnTo>
                    <a:pt x="119999" y="2025"/>
                  </a:lnTo>
                  <a:close/>
                </a:path>
              </a:pathLst>
            </a:custGeom>
            <a:solidFill>
              <a:srgbClr val="FB6B7C"/>
            </a:solidFill>
            <a:ln cap="flat" cmpd="sng" w="9525">
              <a:solidFill>
                <a:srgbClr val="FB6B7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836" name="Google Shape;836;p43"/>
          <p:cNvSpPr/>
          <p:nvPr/>
        </p:nvSpPr>
        <p:spPr>
          <a:xfrm>
            <a:off x="1295400" y="4114800"/>
            <a:ext cx="4419600" cy="914400"/>
          </a:xfrm>
          <a:custGeom>
            <a:rect b="b" l="l" r="r" t="t"/>
            <a:pathLst>
              <a:path extrusionOk="0" h="120000" w="120000">
                <a:moveTo>
                  <a:pt x="0" y="0"/>
                </a:moveTo>
                <a:cubicBezTo>
                  <a:pt x="3879" y="14166"/>
                  <a:pt x="12025" y="66333"/>
                  <a:pt x="23405" y="85000"/>
                </a:cubicBezTo>
                <a:cubicBezTo>
                  <a:pt x="34784" y="103666"/>
                  <a:pt x="52155" y="106166"/>
                  <a:pt x="68275" y="112000"/>
                </a:cubicBezTo>
                <a:cubicBezTo>
                  <a:pt x="84396" y="117833"/>
                  <a:pt x="102758" y="118666"/>
                  <a:pt x="120000" y="120000"/>
                </a:cubicBezTo>
              </a:path>
            </a:pathLst>
          </a:custGeom>
          <a:noFill/>
          <a:ln cap="flat" cmpd="sng" w="28575">
            <a:solidFill>
              <a:srgbClr val="FB6B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44"/>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Seven principles</a:t>
            </a:r>
            <a:br>
              <a:rPr b="1" i="0" lang="en-US" sz="2800" u="none" cap="none" strike="noStrike">
                <a:solidFill>
                  <a:schemeClr val="dk2"/>
                </a:solidFill>
                <a:latin typeface="Times New Roman"/>
                <a:ea typeface="Times New Roman"/>
                <a:cs typeface="Times New Roman"/>
                <a:sym typeface="Times New Roman"/>
              </a:rPr>
            </a:br>
            <a:endParaRPr/>
          </a:p>
        </p:txBody>
      </p:sp>
      <p:sp>
        <p:nvSpPr>
          <p:cNvPr id="842" name="Google Shape;842;p44"/>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1. Face-to-face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Interactive face-to-face communication is the cheapest and fastest channel for exchanging information</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2. Weight is costly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3. Heavier methodologies for larger teams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4. More ceremony for more criticality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5. More feedback &amp; communications, fewer intermediate deliverables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6. Discipline, skills, understanding counter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process, formality, documentation</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7. Efficiency is expendable at non-bottleneck activities.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5"/>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Jim Highsmith: Skill, discipline, understanding vs. process, documentation, formality</a:t>
            </a:r>
            <a:endParaRPr/>
          </a:p>
        </p:txBody>
      </p:sp>
      <p:sp>
        <p:nvSpPr>
          <p:cNvPr id="848" name="Google Shape;848;p45"/>
          <p:cNvSpPr/>
          <p:nvPr/>
        </p:nvSpPr>
        <p:spPr>
          <a:xfrm>
            <a:off x="990600" y="1754187"/>
            <a:ext cx="6251575" cy="4710112"/>
          </a:xfrm>
          <a:prstGeom prst="rect">
            <a:avLst/>
          </a:prstGeom>
          <a:solidFill>
            <a:srgbClr val="FFFFFF"/>
          </a:solidFill>
          <a:ln>
            <a:noFill/>
          </a:ln>
        </p:spPr>
      </p:sp>
      <p:sp>
        <p:nvSpPr>
          <p:cNvPr id="849" name="Google Shape;849;p45"/>
          <p:cNvSpPr txBox="1"/>
          <p:nvPr/>
        </p:nvSpPr>
        <p:spPr>
          <a:xfrm>
            <a:off x="4724400" y="1381125"/>
            <a:ext cx="3976687" cy="685800"/>
          </a:xfrm>
          <a:prstGeom prst="rect">
            <a:avLst/>
          </a:prstGeom>
          <a:solidFill>
            <a:srgbClr val="FFEDED"/>
          </a:solidFill>
          <a:ln cap="flat" cmpd="sng" w="9525">
            <a:solidFill>
              <a:srgbClr val="CC33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Times New Roman"/>
              <a:buNone/>
            </a:pPr>
            <a:r>
              <a:rPr b="1" i="1" lang="en-US" sz="2400" u="none">
                <a:solidFill>
                  <a:schemeClr val="dk1"/>
                </a:solidFill>
                <a:latin typeface="Times New Roman"/>
                <a:ea typeface="Times New Roman"/>
                <a:cs typeface="Times New Roman"/>
                <a:sym typeface="Times New Roman"/>
              </a:rPr>
              <a:t>(Agile methods draw more on </a:t>
            </a:r>
            <a:br>
              <a:rPr b="1" i="1" lang="en-US" sz="2400" u="none">
                <a:solidFill>
                  <a:schemeClr val="dk1"/>
                </a:solidFill>
                <a:latin typeface="Times New Roman"/>
                <a:ea typeface="Times New Roman"/>
                <a:cs typeface="Times New Roman"/>
                <a:sym typeface="Times New Roman"/>
              </a:rPr>
            </a:br>
            <a:r>
              <a:rPr b="1" i="1" lang="en-US" sz="2400" u="none">
                <a:solidFill>
                  <a:schemeClr val="dk1"/>
                </a:solidFill>
                <a:latin typeface="Times New Roman"/>
                <a:ea typeface="Times New Roman"/>
                <a:cs typeface="Times New Roman"/>
                <a:sym typeface="Times New Roman"/>
              </a:rPr>
              <a:t>team</a:t>
            </a:r>
            <a:r>
              <a:rPr b="1" i="1" lang="en-US" sz="2400" u="none">
                <a:solidFill>
                  <a:schemeClr val="dk1"/>
                </a:solidFill>
                <a:latin typeface="Arial"/>
                <a:ea typeface="Arial"/>
                <a:cs typeface="Arial"/>
                <a:sym typeface="Arial"/>
              </a:rPr>
              <a:t>’</a:t>
            </a:r>
            <a:r>
              <a:rPr b="1" i="1" lang="en-US" sz="2400" u="none">
                <a:solidFill>
                  <a:schemeClr val="dk1"/>
                </a:solidFill>
                <a:latin typeface="Times New Roman"/>
                <a:ea typeface="Times New Roman"/>
                <a:cs typeface="Times New Roman"/>
                <a:sym typeface="Times New Roman"/>
              </a:rPr>
              <a:t>s </a:t>
            </a:r>
            <a:r>
              <a:rPr b="1" i="1" lang="en-US" sz="2400" u="none">
                <a:solidFill>
                  <a:schemeClr val="dk1"/>
                </a:solidFill>
                <a:latin typeface="Arial"/>
                <a:ea typeface="Arial"/>
                <a:cs typeface="Arial"/>
                <a:sym typeface="Arial"/>
              </a:rPr>
              <a:t>“</a:t>
            </a:r>
            <a:r>
              <a:rPr b="1" i="1" lang="en-US" sz="2400" u="none">
                <a:solidFill>
                  <a:schemeClr val="dk1"/>
                </a:solidFill>
                <a:latin typeface="Times New Roman"/>
                <a:ea typeface="Times New Roman"/>
                <a:cs typeface="Times New Roman"/>
                <a:sym typeface="Times New Roman"/>
              </a:rPr>
              <a:t>tacit</a:t>
            </a:r>
            <a:r>
              <a:rPr b="1" i="1" lang="en-US" sz="2400" u="none">
                <a:solidFill>
                  <a:schemeClr val="dk1"/>
                </a:solidFill>
                <a:latin typeface="Arial"/>
                <a:ea typeface="Arial"/>
                <a:cs typeface="Arial"/>
                <a:sym typeface="Arial"/>
              </a:rPr>
              <a:t>”</a:t>
            </a:r>
            <a:r>
              <a:rPr b="1" i="1" lang="en-US" sz="2400" u="none">
                <a:solidFill>
                  <a:schemeClr val="dk1"/>
                </a:solidFill>
                <a:latin typeface="Times New Roman"/>
                <a:ea typeface="Times New Roman"/>
                <a:cs typeface="Times New Roman"/>
                <a:sym typeface="Times New Roman"/>
              </a:rPr>
              <a:t> knowledge.)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46"/>
          <p:cNvSpPr txBox="1"/>
          <p:nvPr>
            <p:ph type="title"/>
          </p:nvPr>
        </p:nvSpPr>
        <p:spPr>
          <a:xfrm>
            <a:off x="228600" y="228600"/>
            <a:ext cx="86868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Principle 7: Efficiency is expendable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		away from bottleneck activities (1).</a:t>
            </a:r>
            <a:endParaRPr/>
          </a:p>
        </p:txBody>
      </p:sp>
      <p:grpSp>
        <p:nvGrpSpPr>
          <p:cNvPr id="855" name="Google Shape;855;p46"/>
          <p:cNvGrpSpPr/>
          <p:nvPr/>
        </p:nvGrpSpPr>
        <p:grpSpPr>
          <a:xfrm>
            <a:off x="914400" y="4005262"/>
            <a:ext cx="7162800" cy="2243138"/>
            <a:chOff x="457200" y="4157662"/>
            <a:chExt cx="7162800" cy="2243138"/>
          </a:xfrm>
        </p:grpSpPr>
        <p:sp>
          <p:nvSpPr>
            <p:cNvPr id="856" name="Google Shape;856;p46"/>
            <p:cNvSpPr txBox="1"/>
            <p:nvPr/>
          </p:nvSpPr>
          <p:spPr>
            <a:xfrm>
              <a:off x="457200" y="4324350"/>
              <a:ext cx="1325562"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Serial </a:t>
              </a:r>
              <a:endParaRPr/>
            </a:p>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Development</a:t>
              </a:r>
              <a:endParaRPr/>
            </a:p>
          </p:txBody>
        </p:sp>
        <p:sp>
          <p:nvSpPr>
            <p:cNvPr id="857" name="Google Shape;857;p46"/>
            <p:cNvSpPr txBox="1"/>
            <p:nvPr/>
          </p:nvSpPr>
          <p:spPr>
            <a:xfrm>
              <a:off x="457200" y="5556250"/>
              <a:ext cx="1325562"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Concurrent</a:t>
              </a:r>
              <a:endParaRPr/>
            </a:p>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Development</a:t>
              </a:r>
              <a:endParaRPr/>
            </a:p>
          </p:txBody>
        </p:sp>
        <p:sp>
          <p:nvSpPr>
            <p:cNvPr id="858" name="Google Shape;858;p46"/>
            <p:cNvSpPr txBox="1"/>
            <p:nvPr/>
          </p:nvSpPr>
          <p:spPr>
            <a:xfrm>
              <a:off x="1873250" y="4157662"/>
              <a:ext cx="131603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600" u="none">
                  <a:solidFill>
                    <a:schemeClr val="dk1"/>
                  </a:solidFill>
                  <a:latin typeface="Times New Roman"/>
                  <a:ea typeface="Times New Roman"/>
                  <a:cs typeface="Times New Roman"/>
                  <a:sym typeface="Times New Roman"/>
                </a:rPr>
                <a:t>Requirements</a:t>
              </a:r>
              <a:endParaRPr/>
            </a:p>
          </p:txBody>
        </p:sp>
        <p:sp>
          <p:nvSpPr>
            <p:cNvPr id="859" name="Google Shape;859;p46"/>
            <p:cNvSpPr txBox="1"/>
            <p:nvPr/>
          </p:nvSpPr>
          <p:spPr>
            <a:xfrm>
              <a:off x="1873250" y="4402137"/>
              <a:ext cx="76041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600" u="none">
                  <a:solidFill>
                    <a:schemeClr val="dk1"/>
                  </a:solidFill>
                  <a:latin typeface="Times New Roman"/>
                  <a:ea typeface="Times New Roman"/>
                  <a:cs typeface="Times New Roman"/>
                  <a:sym typeface="Times New Roman"/>
                </a:rPr>
                <a:t>Design</a:t>
              </a:r>
              <a:endParaRPr/>
            </a:p>
          </p:txBody>
        </p:sp>
        <p:sp>
          <p:nvSpPr>
            <p:cNvPr id="860" name="Google Shape;860;p46"/>
            <p:cNvSpPr txBox="1"/>
            <p:nvPr/>
          </p:nvSpPr>
          <p:spPr>
            <a:xfrm>
              <a:off x="1873250" y="4646612"/>
              <a:ext cx="88582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600" u="none">
                  <a:solidFill>
                    <a:schemeClr val="dk1"/>
                  </a:solidFill>
                  <a:latin typeface="Times New Roman"/>
                  <a:ea typeface="Times New Roman"/>
                  <a:cs typeface="Times New Roman"/>
                  <a:sym typeface="Times New Roman"/>
                </a:rPr>
                <a:t>Program</a:t>
              </a:r>
              <a:endParaRPr/>
            </a:p>
          </p:txBody>
        </p:sp>
        <p:sp>
          <p:nvSpPr>
            <p:cNvPr id="861" name="Google Shape;861;p46"/>
            <p:cNvSpPr txBox="1"/>
            <p:nvPr/>
          </p:nvSpPr>
          <p:spPr>
            <a:xfrm>
              <a:off x="1873250" y="4891087"/>
              <a:ext cx="5349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600" u="none">
                  <a:solidFill>
                    <a:schemeClr val="dk1"/>
                  </a:solidFill>
                  <a:latin typeface="Times New Roman"/>
                  <a:ea typeface="Times New Roman"/>
                  <a:cs typeface="Times New Roman"/>
                  <a:sym typeface="Times New Roman"/>
                </a:rPr>
                <a:t>Test</a:t>
              </a:r>
              <a:endParaRPr/>
            </a:p>
          </p:txBody>
        </p:sp>
        <p:sp>
          <p:nvSpPr>
            <p:cNvPr id="862" name="Google Shape;862;p46"/>
            <p:cNvSpPr txBox="1"/>
            <p:nvPr/>
          </p:nvSpPr>
          <p:spPr>
            <a:xfrm>
              <a:off x="3122612" y="4335462"/>
              <a:ext cx="1082675" cy="82550"/>
            </a:xfrm>
            <a:prstGeom prst="rect">
              <a:avLst/>
            </a:prstGeom>
            <a:solidFill>
              <a:srgbClr val="C0C0C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63" name="Google Shape;863;p46"/>
            <p:cNvSpPr txBox="1"/>
            <p:nvPr/>
          </p:nvSpPr>
          <p:spPr>
            <a:xfrm>
              <a:off x="4205287" y="4584700"/>
              <a:ext cx="1082675" cy="84137"/>
            </a:xfrm>
            <a:prstGeom prst="rect">
              <a:avLst/>
            </a:prstGeom>
            <a:solidFill>
              <a:srgbClr val="C0C0C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64" name="Google Shape;864;p46"/>
            <p:cNvSpPr txBox="1"/>
            <p:nvPr/>
          </p:nvSpPr>
          <p:spPr>
            <a:xfrm>
              <a:off x="5287962" y="4835525"/>
              <a:ext cx="1082675" cy="82550"/>
            </a:xfrm>
            <a:prstGeom prst="rect">
              <a:avLst/>
            </a:prstGeom>
            <a:solidFill>
              <a:srgbClr val="C0C0C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65" name="Google Shape;865;p46"/>
            <p:cNvSpPr txBox="1"/>
            <p:nvPr/>
          </p:nvSpPr>
          <p:spPr>
            <a:xfrm>
              <a:off x="6370637" y="5084762"/>
              <a:ext cx="1082675" cy="84137"/>
            </a:xfrm>
            <a:prstGeom prst="rect">
              <a:avLst/>
            </a:prstGeom>
            <a:solidFill>
              <a:srgbClr val="C0C0C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66" name="Google Shape;866;p46"/>
            <p:cNvSpPr txBox="1"/>
            <p:nvPr/>
          </p:nvSpPr>
          <p:spPr>
            <a:xfrm>
              <a:off x="1873250" y="5307012"/>
              <a:ext cx="131603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600" u="none">
                  <a:solidFill>
                    <a:schemeClr val="dk1"/>
                  </a:solidFill>
                  <a:latin typeface="Times New Roman"/>
                  <a:ea typeface="Times New Roman"/>
                  <a:cs typeface="Times New Roman"/>
                  <a:sym typeface="Times New Roman"/>
                </a:rPr>
                <a:t>Requirements</a:t>
              </a:r>
              <a:endParaRPr/>
            </a:p>
          </p:txBody>
        </p:sp>
        <p:sp>
          <p:nvSpPr>
            <p:cNvPr id="867" name="Google Shape;867;p46"/>
            <p:cNvSpPr txBox="1"/>
            <p:nvPr/>
          </p:nvSpPr>
          <p:spPr>
            <a:xfrm>
              <a:off x="1873250" y="5551487"/>
              <a:ext cx="76041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600" u="none">
                  <a:solidFill>
                    <a:schemeClr val="dk1"/>
                  </a:solidFill>
                  <a:latin typeface="Times New Roman"/>
                  <a:ea typeface="Times New Roman"/>
                  <a:cs typeface="Times New Roman"/>
                  <a:sym typeface="Times New Roman"/>
                </a:rPr>
                <a:t>Design</a:t>
              </a:r>
              <a:endParaRPr/>
            </a:p>
          </p:txBody>
        </p:sp>
        <p:sp>
          <p:nvSpPr>
            <p:cNvPr id="868" name="Google Shape;868;p46"/>
            <p:cNvSpPr txBox="1"/>
            <p:nvPr/>
          </p:nvSpPr>
          <p:spPr>
            <a:xfrm>
              <a:off x="1873250" y="5795962"/>
              <a:ext cx="88582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600" u="none">
                  <a:solidFill>
                    <a:schemeClr val="dk1"/>
                  </a:solidFill>
                  <a:latin typeface="Times New Roman"/>
                  <a:ea typeface="Times New Roman"/>
                  <a:cs typeface="Times New Roman"/>
                  <a:sym typeface="Times New Roman"/>
                </a:rPr>
                <a:t>Program</a:t>
              </a:r>
              <a:endParaRPr/>
            </a:p>
          </p:txBody>
        </p:sp>
        <p:sp>
          <p:nvSpPr>
            <p:cNvPr id="869" name="Google Shape;869;p46"/>
            <p:cNvSpPr txBox="1"/>
            <p:nvPr/>
          </p:nvSpPr>
          <p:spPr>
            <a:xfrm>
              <a:off x="1873250" y="6040437"/>
              <a:ext cx="5349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600" u="none">
                  <a:solidFill>
                    <a:schemeClr val="dk1"/>
                  </a:solidFill>
                  <a:latin typeface="Times New Roman"/>
                  <a:ea typeface="Times New Roman"/>
                  <a:cs typeface="Times New Roman"/>
                  <a:sym typeface="Times New Roman"/>
                </a:rPr>
                <a:t>Test</a:t>
              </a:r>
              <a:endParaRPr/>
            </a:p>
          </p:txBody>
        </p:sp>
        <p:sp>
          <p:nvSpPr>
            <p:cNvPr id="870" name="Google Shape;870;p46"/>
            <p:cNvSpPr txBox="1"/>
            <p:nvPr/>
          </p:nvSpPr>
          <p:spPr>
            <a:xfrm>
              <a:off x="3122612" y="5484812"/>
              <a:ext cx="1082675" cy="82550"/>
            </a:xfrm>
            <a:prstGeom prst="rect">
              <a:avLst/>
            </a:prstGeom>
            <a:solidFill>
              <a:srgbClr val="C0C0C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71" name="Google Shape;871;p46"/>
            <p:cNvSpPr txBox="1"/>
            <p:nvPr/>
          </p:nvSpPr>
          <p:spPr>
            <a:xfrm>
              <a:off x="3622675" y="5734050"/>
              <a:ext cx="1416050" cy="84137"/>
            </a:xfrm>
            <a:prstGeom prst="rect">
              <a:avLst/>
            </a:prstGeom>
            <a:solidFill>
              <a:srgbClr val="C0C0C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72" name="Google Shape;872;p46"/>
            <p:cNvSpPr txBox="1"/>
            <p:nvPr/>
          </p:nvSpPr>
          <p:spPr>
            <a:xfrm>
              <a:off x="4205287" y="5984875"/>
              <a:ext cx="1416050" cy="82550"/>
            </a:xfrm>
            <a:prstGeom prst="rect">
              <a:avLst/>
            </a:prstGeom>
            <a:solidFill>
              <a:srgbClr val="C0C0C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73" name="Google Shape;873;p46"/>
            <p:cNvSpPr txBox="1"/>
            <p:nvPr/>
          </p:nvSpPr>
          <p:spPr>
            <a:xfrm>
              <a:off x="4787900" y="6234112"/>
              <a:ext cx="1416050" cy="84137"/>
            </a:xfrm>
            <a:prstGeom prst="rect">
              <a:avLst/>
            </a:prstGeom>
            <a:solidFill>
              <a:srgbClr val="C0C0C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74" name="Google Shape;874;p46"/>
            <p:cNvSpPr txBox="1"/>
            <p:nvPr/>
          </p:nvSpPr>
          <p:spPr>
            <a:xfrm>
              <a:off x="457200" y="5257800"/>
              <a:ext cx="7162800" cy="11430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75" name="Google Shape;875;p46"/>
            <p:cNvSpPr txBox="1"/>
            <p:nvPr/>
          </p:nvSpPr>
          <p:spPr>
            <a:xfrm>
              <a:off x="457200" y="4191000"/>
              <a:ext cx="7162800" cy="106045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876" name="Google Shape;876;p46"/>
          <p:cNvSpPr txBox="1"/>
          <p:nvPr/>
        </p:nvSpPr>
        <p:spPr>
          <a:xfrm rot="-5400000">
            <a:off x="-734218" y="2224881"/>
            <a:ext cx="3052762" cy="244475"/>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0" i="0" lang="en-US" sz="2000" u="none">
                <a:solidFill>
                  <a:srgbClr val="000000"/>
                </a:solidFill>
                <a:latin typeface="Times New Roman"/>
                <a:ea typeface="Times New Roman"/>
                <a:cs typeface="Times New Roman"/>
                <a:sym typeface="Times New Roman"/>
              </a:rPr>
              <a:t>Completeness, Stability</a:t>
            </a:r>
            <a:endParaRPr/>
          </a:p>
        </p:txBody>
      </p:sp>
      <p:sp>
        <p:nvSpPr>
          <p:cNvPr id="877" name="Google Shape;877;p46"/>
          <p:cNvSpPr txBox="1"/>
          <p:nvPr/>
        </p:nvSpPr>
        <p:spPr>
          <a:xfrm>
            <a:off x="4049712" y="1557337"/>
            <a:ext cx="1131887" cy="195262"/>
          </a:xfrm>
          <a:prstGeom prst="rect">
            <a:avLst/>
          </a:prstGeom>
          <a:noFill/>
          <a:ln>
            <a:noFill/>
          </a:ln>
        </p:spPr>
        <p:txBody>
          <a:bodyPr anchorCtr="0" anchor="t" bIns="0" lIns="0" spcFirstLastPara="1" rIns="0" wrap="square" tIns="0">
            <a:noAutofit/>
          </a:bodyPr>
          <a:lstStyle/>
          <a:p>
            <a:pPr indent="0" lvl="0" marL="0" marR="0" rtl="0" algn="r">
              <a:lnSpc>
                <a:spcPct val="80000"/>
              </a:lnSpc>
              <a:spcBef>
                <a:spcPts val="0"/>
              </a:spcBef>
              <a:spcAft>
                <a:spcPts val="0"/>
              </a:spcAft>
              <a:buClr>
                <a:srgbClr val="000000"/>
              </a:buClr>
              <a:buFont typeface="Times New Roman"/>
              <a:buNone/>
            </a:pPr>
            <a:r>
              <a:rPr b="0" i="0" lang="en-US" sz="1600" u="none">
                <a:solidFill>
                  <a:srgbClr val="000000"/>
                </a:solidFill>
                <a:latin typeface="Times New Roman"/>
                <a:ea typeface="Times New Roman"/>
                <a:cs typeface="Times New Roman"/>
                <a:sym typeface="Times New Roman"/>
              </a:rPr>
              <a:t>Requirements</a:t>
            </a:r>
            <a:endParaRPr/>
          </a:p>
        </p:txBody>
      </p:sp>
      <p:sp>
        <p:nvSpPr>
          <p:cNvPr id="878" name="Google Shape;878;p46"/>
          <p:cNvSpPr txBox="1"/>
          <p:nvPr/>
        </p:nvSpPr>
        <p:spPr>
          <a:xfrm>
            <a:off x="4570412" y="3538537"/>
            <a:ext cx="611187" cy="195262"/>
          </a:xfrm>
          <a:prstGeom prst="rect">
            <a:avLst/>
          </a:prstGeom>
          <a:noFill/>
          <a:ln>
            <a:noFill/>
          </a:ln>
        </p:spPr>
        <p:txBody>
          <a:bodyPr anchorCtr="0" anchor="t" bIns="0" lIns="0" spcFirstLastPara="1" rIns="0" wrap="square" tIns="0">
            <a:noAutofit/>
          </a:bodyPr>
          <a:lstStyle/>
          <a:p>
            <a:pPr indent="0" lvl="0" marL="0" marR="0" rtl="0" algn="r">
              <a:lnSpc>
                <a:spcPct val="80000"/>
              </a:lnSpc>
              <a:spcBef>
                <a:spcPts val="0"/>
              </a:spcBef>
              <a:spcAft>
                <a:spcPts val="0"/>
              </a:spcAft>
              <a:buClr>
                <a:srgbClr val="000000"/>
              </a:buClr>
              <a:buFont typeface="Times New Roman"/>
              <a:buNone/>
            </a:pPr>
            <a:r>
              <a:rPr b="0" i="0" lang="en-US" sz="1600" u="none">
                <a:solidFill>
                  <a:srgbClr val="000000"/>
                </a:solidFill>
                <a:latin typeface="Times New Roman"/>
                <a:ea typeface="Times New Roman"/>
                <a:cs typeface="Times New Roman"/>
                <a:sym typeface="Times New Roman"/>
              </a:rPr>
              <a:t>Testing</a:t>
            </a:r>
            <a:endParaRPr/>
          </a:p>
        </p:txBody>
      </p:sp>
      <p:sp>
        <p:nvSpPr>
          <p:cNvPr id="879" name="Google Shape;879;p46"/>
          <p:cNvSpPr txBox="1"/>
          <p:nvPr/>
        </p:nvSpPr>
        <p:spPr>
          <a:xfrm>
            <a:off x="3733800" y="2124075"/>
            <a:ext cx="1447800" cy="390525"/>
          </a:xfrm>
          <a:prstGeom prst="rect">
            <a:avLst/>
          </a:prstGeom>
          <a:solidFill>
            <a:schemeClr val="lt1"/>
          </a:solidFill>
          <a:ln>
            <a:noFill/>
          </a:ln>
        </p:spPr>
        <p:txBody>
          <a:bodyPr anchorCtr="0" anchor="t" bIns="0" lIns="0" spcFirstLastPara="1" rIns="0" wrap="square" tIns="0">
            <a:noAutofit/>
          </a:bodyPr>
          <a:lstStyle/>
          <a:p>
            <a:pPr indent="0" lvl="0" marL="0" marR="0" rtl="0" algn="r">
              <a:lnSpc>
                <a:spcPct val="80000"/>
              </a:lnSpc>
              <a:spcBef>
                <a:spcPts val="0"/>
              </a:spcBef>
              <a:spcAft>
                <a:spcPts val="0"/>
              </a:spcAft>
              <a:buClr>
                <a:srgbClr val="000000"/>
              </a:buClr>
              <a:buFont typeface="Times New Roman"/>
              <a:buNone/>
            </a:pPr>
            <a:r>
              <a:rPr b="0" i="0" lang="en-US" sz="1600" u="none">
                <a:solidFill>
                  <a:srgbClr val="000000"/>
                </a:solidFill>
                <a:latin typeface="Times New Roman"/>
                <a:ea typeface="Times New Roman"/>
                <a:cs typeface="Times New Roman"/>
                <a:sym typeface="Times New Roman"/>
              </a:rPr>
              <a:t>UI design &amp; </a:t>
            </a:r>
            <a:endParaRPr/>
          </a:p>
          <a:p>
            <a:pPr indent="0" lvl="0" marL="0" marR="0" rtl="0" algn="r">
              <a:lnSpc>
                <a:spcPct val="80000"/>
              </a:lnSpc>
              <a:spcBef>
                <a:spcPts val="0"/>
              </a:spcBef>
              <a:spcAft>
                <a:spcPts val="0"/>
              </a:spcAft>
              <a:buClr>
                <a:srgbClr val="000000"/>
              </a:buClr>
              <a:buFont typeface="Times New Roman"/>
              <a:buNone/>
            </a:pPr>
            <a:r>
              <a:rPr b="0" i="0" lang="en-US" sz="1600" u="none">
                <a:solidFill>
                  <a:srgbClr val="000000"/>
                </a:solidFill>
                <a:latin typeface="Times New Roman"/>
                <a:ea typeface="Times New Roman"/>
                <a:cs typeface="Times New Roman"/>
                <a:sym typeface="Times New Roman"/>
              </a:rPr>
              <a:t>Object Design</a:t>
            </a:r>
            <a:endParaRPr/>
          </a:p>
        </p:txBody>
      </p:sp>
      <p:sp>
        <p:nvSpPr>
          <p:cNvPr id="880" name="Google Shape;880;p46"/>
          <p:cNvSpPr txBox="1"/>
          <p:nvPr/>
        </p:nvSpPr>
        <p:spPr>
          <a:xfrm>
            <a:off x="4060825" y="2819400"/>
            <a:ext cx="1120775" cy="195262"/>
          </a:xfrm>
          <a:prstGeom prst="rect">
            <a:avLst/>
          </a:prstGeom>
          <a:solidFill>
            <a:schemeClr val="lt1"/>
          </a:solidFill>
          <a:ln>
            <a:noFill/>
          </a:ln>
        </p:spPr>
        <p:txBody>
          <a:bodyPr anchorCtr="0" anchor="t" bIns="0" lIns="0" spcFirstLastPara="1" rIns="0" wrap="square" tIns="0">
            <a:noAutofit/>
          </a:bodyPr>
          <a:lstStyle/>
          <a:p>
            <a:pPr indent="0" lvl="0" marL="0" marR="0" rtl="0" algn="r">
              <a:lnSpc>
                <a:spcPct val="80000"/>
              </a:lnSpc>
              <a:spcBef>
                <a:spcPts val="0"/>
              </a:spcBef>
              <a:spcAft>
                <a:spcPts val="0"/>
              </a:spcAft>
              <a:buClr>
                <a:srgbClr val="000000"/>
              </a:buClr>
              <a:buFont typeface="Times New Roman"/>
              <a:buNone/>
            </a:pPr>
            <a:r>
              <a:rPr b="0" i="0" lang="en-US" sz="1600" u="none">
                <a:solidFill>
                  <a:srgbClr val="000000"/>
                </a:solidFill>
                <a:latin typeface="Times New Roman"/>
                <a:ea typeface="Times New Roman"/>
                <a:cs typeface="Times New Roman"/>
                <a:sym typeface="Times New Roman"/>
              </a:rPr>
              <a:t>Programming</a:t>
            </a:r>
            <a:endParaRPr/>
          </a:p>
        </p:txBody>
      </p:sp>
      <p:grpSp>
        <p:nvGrpSpPr>
          <p:cNvPr id="881" name="Google Shape;881;p46"/>
          <p:cNvGrpSpPr/>
          <p:nvPr/>
        </p:nvGrpSpPr>
        <p:grpSpPr>
          <a:xfrm>
            <a:off x="1109662" y="1381125"/>
            <a:ext cx="3462337" cy="2428876"/>
            <a:chOff x="1109662" y="1258887"/>
            <a:chExt cx="6586537" cy="2541588"/>
          </a:xfrm>
        </p:grpSpPr>
        <p:sp>
          <p:nvSpPr>
            <p:cNvPr id="882" name="Google Shape;882;p46"/>
            <p:cNvSpPr/>
            <p:nvPr/>
          </p:nvSpPr>
          <p:spPr>
            <a:xfrm>
              <a:off x="1157287" y="1268412"/>
              <a:ext cx="2093912" cy="600075"/>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883" name="Google Shape;883;p46"/>
            <p:cNvGrpSpPr/>
            <p:nvPr/>
          </p:nvGrpSpPr>
          <p:grpSpPr>
            <a:xfrm>
              <a:off x="1116012" y="1258887"/>
              <a:ext cx="3913187" cy="612775"/>
              <a:chOff x="1001712" y="696912"/>
              <a:chExt cx="7940675" cy="5341938"/>
            </a:xfrm>
          </p:grpSpPr>
          <p:cxnSp>
            <p:nvCxnSpPr>
              <p:cNvPr id="884" name="Google Shape;884;p46"/>
              <p:cNvCxnSpPr/>
              <p:nvPr/>
            </p:nvCxnSpPr>
            <p:spPr>
              <a:xfrm>
                <a:off x="1062037" y="836612"/>
                <a:ext cx="1587" cy="5148262"/>
              </a:xfrm>
              <a:prstGeom prst="straightConnector1">
                <a:avLst/>
              </a:prstGeom>
              <a:noFill/>
              <a:ln cap="flat" cmpd="sng" w="12700">
                <a:solidFill>
                  <a:srgbClr val="000000"/>
                </a:solidFill>
                <a:prstDash val="solid"/>
                <a:miter lim="8000"/>
                <a:headEnd len="sm" w="sm" type="none"/>
                <a:tailEnd len="sm" w="sm" type="none"/>
              </a:ln>
            </p:spPr>
          </p:cxnSp>
          <p:sp>
            <p:nvSpPr>
              <p:cNvPr id="885" name="Google Shape;885;p46"/>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886" name="Google Shape;886;p46"/>
              <p:cNvCxnSpPr/>
              <p:nvPr/>
            </p:nvCxnSpPr>
            <p:spPr>
              <a:xfrm flipH="1">
                <a:off x="1058862" y="5978525"/>
                <a:ext cx="7750175" cy="1587"/>
              </a:xfrm>
              <a:prstGeom prst="straightConnector1">
                <a:avLst/>
              </a:prstGeom>
              <a:noFill/>
              <a:ln cap="flat" cmpd="sng" w="12700">
                <a:solidFill>
                  <a:srgbClr val="000000"/>
                </a:solidFill>
                <a:prstDash val="solid"/>
                <a:miter lim="8000"/>
                <a:headEnd len="sm" w="sm" type="none"/>
                <a:tailEnd len="sm" w="sm" type="none"/>
              </a:ln>
            </p:spPr>
          </p:cxnSp>
          <p:sp>
            <p:nvSpPr>
              <p:cNvPr id="887" name="Google Shape;887;p46"/>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888" name="Google Shape;888;p46"/>
            <p:cNvGrpSpPr/>
            <p:nvPr/>
          </p:nvGrpSpPr>
          <p:grpSpPr>
            <a:xfrm>
              <a:off x="1109662" y="1901825"/>
              <a:ext cx="4148137" cy="612775"/>
              <a:chOff x="1001712" y="696912"/>
              <a:chExt cx="7940675" cy="5341938"/>
            </a:xfrm>
          </p:grpSpPr>
          <p:cxnSp>
            <p:nvCxnSpPr>
              <p:cNvPr id="889" name="Google Shape;889;p46"/>
              <p:cNvCxnSpPr/>
              <p:nvPr/>
            </p:nvCxnSpPr>
            <p:spPr>
              <a:xfrm>
                <a:off x="1062037" y="836612"/>
                <a:ext cx="1587" cy="5148262"/>
              </a:xfrm>
              <a:prstGeom prst="straightConnector1">
                <a:avLst/>
              </a:prstGeom>
              <a:noFill/>
              <a:ln cap="flat" cmpd="sng" w="12700">
                <a:solidFill>
                  <a:srgbClr val="000000"/>
                </a:solidFill>
                <a:prstDash val="solid"/>
                <a:miter lim="8000"/>
                <a:headEnd len="sm" w="sm" type="none"/>
                <a:tailEnd len="sm" w="sm" type="none"/>
              </a:ln>
            </p:spPr>
          </p:cxnSp>
          <p:sp>
            <p:nvSpPr>
              <p:cNvPr id="890" name="Google Shape;890;p46"/>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891" name="Google Shape;891;p46"/>
              <p:cNvCxnSpPr/>
              <p:nvPr/>
            </p:nvCxnSpPr>
            <p:spPr>
              <a:xfrm flipH="1">
                <a:off x="1058862" y="5978525"/>
                <a:ext cx="7750175" cy="1587"/>
              </a:xfrm>
              <a:prstGeom prst="straightConnector1">
                <a:avLst/>
              </a:prstGeom>
              <a:noFill/>
              <a:ln cap="flat" cmpd="sng" w="12700">
                <a:solidFill>
                  <a:srgbClr val="000000"/>
                </a:solidFill>
                <a:prstDash val="solid"/>
                <a:miter lim="8000"/>
                <a:headEnd len="sm" w="sm" type="none"/>
                <a:tailEnd len="sm" w="sm" type="none"/>
              </a:ln>
            </p:spPr>
          </p:cxnSp>
          <p:sp>
            <p:nvSpPr>
              <p:cNvPr id="892" name="Google Shape;892;p46"/>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893" name="Google Shape;893;p46"/>
            <p:cNvGrpSpPr/>
            <p:nvPr/>
          </p:nvGrpSpPr>
          <p:grpSpPr>
            <a:xfrm>
              <a:off x="1116012" y="2544762"/>
              <a:ext cx="6199187" cy="612775"/>
              <a:chOff x="1001712" y="696912"/>
              <a:chExt cx="7940675" cy="5341938"/>
            </a:xfrm>
          </p:grpSpPr>
          <p:cxnSp>
            <p:nvCxnSpPr>
              <p:cNvPr id="894" name="Google Shape;894;p46"/>
              <p:cNvCxnSpPr/>
              <p:nvPr/>
            </p:nvCxnSpPr>
            <p:spPr>
              <a:xfrm>
                <a:off x="1062037" y="836612"/>
                <a:ext cx="1587" cy="5148262"/>
              </a:xfrm>
              <a:prstGeom prst="straightConnector1">
                <a:avLst/>
              </a:prstGeom>
              <a:noFill/>
              <a:ln cap="flat" cmpd="sng" w="12700">
                <a:solidFill>
                  <a:srgbClr val="000000"/>
                </a:solidFill>
                <a:prstDash val="solid"/>
                <a:miter lim="8000"/>
                <a:headEnd len="sm" w="sm" type="none"/>
                <a:tailEnd len="sm" w="sm" type="none"/>
              </a:ln>
            </p:spPr>
          </p:cxnSp>
          <p:sp>
            <p:nvSpPr>
              <p:cNvPr id="895" name="Google Shape;895;p46"/>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896" name="Google Shape;896;p46"/>
              <p:cNvCxnSpPr/>
              <p:nvPr/>
            </p:nvCxnSpPr>
            <p:spPr>
              <a:xfrm flipH="1">
                <a:off x="1058862" y="5978525"/>
                <a:ext cx="7750175" cy="1587"/>
              </a:xfrm>
              <a:prstGeom prst="straightConnector1">
                <a:avLst/>
              </a:prstGeom>
              <a:noFill/>
              <a:ln cap="flat" cmpd="sng" w="12700">
                <a:solidFill>
                  <a:srgbClr val="000000"/>
                </a:solidFill>
                <a:prstDash val="solid"/>
                <a:miter lim="8000"/>
                <a:headEnd len="sm" w="sm" type="none"/>
                <a:tailEnd len="sm" w="sm" type="none"/>
              </a:ln>
            </p:spPr>
          </p:cxnSp>
          <p:sp>
            <p:nvSpPr>
              <p:cNvPr id="897" name="Google Shape;897;p46"/>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cxnSp>
          <p:nvCxnSpPr>
            <p:cNvPr id="898" name="Google Shape;898;p46"/>
            <p:cNvCxnSpPr/>
            <p:nvPr/>
          </p:nvCxnSpPr>
          <p:spPr>
            <a:xfrm>
              <a:off x="1160462" y="3203575"/>
              <a:ext cx="0" cy="590550"/>
            </a:xfrm>
            <a:prstGeom prst="straightConnector1">
              <a:avLst/>
            </a:prstGeom>
            <a:noFill/>
            <a:ln cap="flat" cmpd="sng" w="12700">
              <a:solidFill>
                <a:srgbClr val="000000"/>
              </a:solidFill>
              <a:prstDash val="solid"/>
              <a:miter lim="8000"/>
              <a:headEnd len="sm" w="sm" type="none"/>
              <a:tailEnd len="sm" w="sm" type="none"/>
            </a:ln>
          </p:spPr>
        </p:cxnSp>
        <p:sp>
          <p:nvSpPr>
            <p:cNvPr id="899" name="Google Shape;899;p46"/>
            <p:cNvSpPr/>
            <p:nvPr/>
          </p:nvSpPr>
          <p:spPr>
            <a:xfrm>
              <a:off x="1109662" y="3187700"/>
              <a:ext cx="100012" cy="2222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00" name="Google Shape;900;p46"/>
            <p:cNvCxnSpPr/>
            <p:nvPr/>
          </p:nvCxnSpPr>
          <p:spPr>
            <a:xfrm rot="10800000">
              <a:off x="1157287" y="3792537"/>
              <a:ext cx="6427787" cy="0"/>
            </a:xfrm>
            <a:prstGeom prst="straightConnector1">
              <a:avLst/>
            </a:prstGeom>
            <a:noFill/>
            <a:ln cap="flat" cmpd="sng" w="12700">
              <a:solidFill>
                <a:srgbClr val="000000"/>
              </a:solidFill>
              <a:prstDash val="solid"/>
              <a:miter lim="8000"/>
              <a:headEnd len="med" w="med" type="triangle"/>
              <a:tailEnd len="sm" w="sm" type="none"/>
            </a:ln>
          </p:spPr>
        </p:cxnSp>
        <p:sp>
          <p:nvSpPr>
            <p:cNvPr id="901" name="Google Shape;901;p46"/>
            <p:cNvSpPr/>
            <p:nvPr/>
          </p:nvSpPr>
          <p:spPr>
            <a:xfrm>
              <a:off x="7535862" y="3787775"/>
              <a:ext cx="160337" cy="1270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902" name="Google Shape;902;p46"/>
            <p:cNvSpPr/>
            <p:nvPr/>
          </p:nvSpPr>
          <p:spPr>
            <a:xfrm>
              <a:off x="3163887" y="1898650"/>
              <a:ext cx="1484312" cy="600075"/>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03" name="Google Shape;903;p46"/>
            <p:cNvCxnSpPr/>
            <p:nvPr/>
          </p:nvCxnSpPr>
          <p:spPr>
            <a:xfrm>
              <a:off x="3200400" y="1304925"/>
              <a:ext cx="0" cy="1136650"/>
            </a:xfrm>
            <a:prstGeom prst="straightConnector1">
              <a:avLst/>
            </a:prstGeom>
            <a:noFill/>
            <a:ln cap="flat" cmpd="sng" w="9525">
              <a:solidFill>
                <a:schemeClr val="dk1"/>
              </a:solidFill>
              <a:prstDash val="solid"/>
              <a:miter lim="8000"/>
              <a:headEnd len="sm" w="sm" type="none"/>
              <a:tailEnd len="med" w="med" type="stealth"/>
            </a:ln>
          </p:spPr>
        </p:cxnSp>
        <p:cxnSp>
          <p:nvCxnSpPr>
            <p:cNvPr id="904" name="Google Shape;904;p46"/>
            <p:cNvCxnSpPr/>
            <p:nvPr/>
          </p:nvCxnSpPr>
          <p:spPr>
            <a:xfrm>
              <a:off x="4648200" y="1946275"/>
              <a:ext cx="0" cy="1138237"/>
            </a:xfrm>
            <a:prstGeom prst="straightConnector1">
              <a:avLst/>
            </a:prstGeom>
            <a:noFill/>
            <a:ln cap="flat" cmpd="sng" w="9525">
              <a:solidFill>
                <a:schemeClr val="dk1"/>
              </a:solidFill>
              <a:prstDash val="solid"/>
              <a:miter lim="8000"/>
              <a:headEnd len="sm" w="sm" type="none"/>
              <a:tailEnd len="med" w="med" type="stealth"/>
            </a:ln>
          </p:spPr>
        </p:cxnSp>
        <p:sp>
          <p:nvSpPr>
            <p:cNvPr id="905" name="Google Shape;905;p46"/>
            <p:cNvSpPr/>
            <p:nvPr/>
          </p:nvSpPr>
          <p:spPr>
            <a:xfrm>
              <a:off x="4611687" y="2540000"/>
              <a:ext cx="1484312" cy="601662"/>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06" name="Google Shape;906;p46"/>
            <p:cNvCxnSpPr/>
            <p:nvPr/>
          </p:nvCxnSpPr>
          <p:spPr>
            <a:xfrm>
              <a:off x="6096000" y="2589212"/>
              <a:ext cx="0" cy="1138237"/>
            </a:xfrm>
            <a:prstGeom prst="straightConnector1">
              <a:avLst/>
            </a:prstGeom>
            <a:noFill/>
            <a:ln cap="flat" cmpd="sng" w="9525">
              <a:solidFill>
                <a:schemeClr val="dk1"/>
              </a:solidFill>
              <a:prstDash val="solid"/>
              <a:miter lim="8000"/>
              <a:headEnd len="sm" w="sm" type="none"/>
              <a:tailEnd len="med" w="med" type="stealth"/>
            </a:ln>
          </p:spPr>
        </p:cxnSp>
        <p:sp>
          <p:nvSpPr>
            <p:cNvPr id="907" name="Google Shape;907;p46"/>
            <p:cNvSpPr/>
            <p:nvPr/>
          </p:nvSpPr>
          <p:spPr>
            <a:xfrm>
              <a:off x="6059487" y="3182937"/>
              <a:ext cx="1484312" cy="601662"/>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908" name="Google Shape;908;p46"/>
          <p:cNvGrpSpPr/>
          <p:nvPr/>
        </p:nvGrpSpPr>
        <p:grpSpPr>
          <a:xfrm>
            <a:off x="5453062" y="1406525"/>
            <a:ext cx="3157537" cy="2403475"/>
            <a:chOff x="4995862" y="1406525"/>
            <a:chExt cx="3157537" cy="2403475"/>
          </a:xfrm>
        </p:grpSpPr>
        <p:sp>
          <p:nvSpPr>
            <p:cNvPr id="909" name="Google Shape;909;p46"/>
            <p:cNvSpPr/>
            <p:nvPr/>
          </p:nvSpPr>
          <p:spPr>
            <a:xfrm>
              <a:off x="5027612" y="1416050"/>
              <a:ext cx="1365250" cy="566737"/>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910" name="Google Shape;910;p46"/>
            <p:cNvGrpSpPr/>
            <p:nvPr/>
          </p:nvGrpSpPr>
          <p:grpSpPr>
            <a:xfrm>
              <a:off x="5000625" y="1406525"/>
              <a:ext cx="1358900" cy="579437"/>
              <a:chOff x="1001712" y="696912"/>
              <a:chExt cx="7940675" cy="5341938"/>
            </a:xfrm>
          </p:grpSpPr>
          <p:cxnSp>
            <p:nvCxnSpPr>
              <p:cNvPr id="911" name="Google Shape;911;p46"/>
              <p:cNvCxnSpPr/>
              <p:nvPr/>
            </p:nvCxnSpPr>
            <p:spPr>
              <a:xfrm>
                <a:off x="1062037" y="836612"/>
                <a:ext cx="1587" cy="5148262"/>
              </a:xfrm>
              <a:prstGeom prst="straightConnector1">
                <a:avLst/>
              </a:prstGeom>
              <a:noFill/>
              <a:ln cap="flat" cmpd="sng" w="12700">
                <a:solidFill>
                  <a:srgbClr val="000000"/>
                </a:solidFill>
                <a:prstDash val="solid"/>
                <a:miter lim="8000"/>
                <a:headEnd len="sm" w="sm" type="none"/>
                <a:tailEnd len="sm" w="sm" type="none"/>
              </a:ln>
            </p:spPr>
          </p:cxnSp>
          <p:sp>
            <p:nvSpPr>
              <p:cNvPr id="912" name="Google Shape;912;p46"/>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13" name="Google Shape;913;p46"/>
              <p:cNvCxnSpPr/>
              <p:nvPr/>
            </p:nvCxnSpPr>
            <p:spPr>
              <a:xfrm flipH="1">
                <a:off x="1058862" y="5978525"/>
                <a:ext cx="7750175" cy="1587"/>
              </a:xfrm>
              <a:prstGeom prst="straightConnector1">
                <a:avLst/>
              </a:prstGeom>
              <a:noFill/>
              <a:ln cap="flat" cmpd="sng" w="12700">
                <a:solidFill>
                  <a:srgbClr val="000000"/>
                </a:solidFill>
                <a:prstDash val="solid"/>
                <a:miter lim="8000"/>
                <a:headEnd len="sm" w="sm" type="none"/>
                <a:tailEnd len="sm" w="sm" type="none"/>
              </a:ln>
            </p:spPr>
          </p:cxnSp>
          <p:sp>
            <p:nvSpPr>
              <p:cNvPr id="914" name="Google Shape;914;p46"/>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915" name="Google Shape;915;p46"/>
            <p:cNvGrpSpPr/>
            <p:nvPr/>
          </p:nvGrpSpPr>
          <p:grpSpPr>
            <a:xfrm>
              <a:off x="4995862" y="2014537"/>
              <a:ext cx="2159000" cy="579437"/>
              <a:chOff x="1001712" y="696912"/>
              <a:chExt cx="7940675" cy="5341938"/>
            </a:xfrm>
          </p:grpSpPr>
          <p:cxnSp>
            <p:nvCxnSpPr>
              <p:cNvPr id="916" name="Google Shape;916;p46"/>
              <p:cNvCxnSpPr/>
              <p:nvPr/>
            </p:nvCxnSpPr>
            <p:spPr>
              <a:xfrm>
                <a:off x="1062037" y="836612"/>
                <a:ext cx="1587" cy="5148262"/>
              </a:xfrm>
              <a:prstGeom prst="straightConnector1">
                <a:avLst/>
              </a:prstGeom>
              <a:noFill/>
              <a:ln cap="flat" cmpd="sng" w="12700">
                <a:solidFill>
                  <a:srgbClr val="000000"/>
                </a:solidFill>
                <a:prstDash val="solid"/>
                <a:miter lim="8000"/>
                <a:headEnd len="sm" w="sm" type="none"/>
                <a:tailEnd len="sm" w="sm" type="none"/>
              </a:ln>
            </p:spPr>
          </p:cxnSp>
          <p:sp>
            <p:nvSpPr>
              <p:cNvPr id="917" name="Google Shape;917;p46"/>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18" name="Google Shape;918;p46"/>
              <p:cNvCxnSpPr/>
              <p:nvPr/>
            </p:nvCxnSpPr>
            <p:spPr>
              <a:xfrm flipH="1">
                <a:off x="1058862" y="5978525"/>
                <a:ext cx="7750175" cy="1587"/>
              </a:xfrm>
              <a:prstGeom prst="straightConnector1">
                <a:avLst/>
              </a:prstGeom>
              <a:noFill/>
              <a:ln cap="flat" cmpd="sng" w="12700">
                <a:solidFill>
                  <a:srgbClr val="000000"/>
                </a:solidFill>
                <a:prstDash val="solid"/>
                <a:miter lim="8000"/>
                <a:headEnd len="sm" w="sm" type="none"/>
                <a:tailEnd len="sm" w="sm" type="none"/>
              </a:ln>
            </p:spPr>
          </p:cxnSp>
          <p:sp>
            <p:nvSpPr>
              <p:cNvPr id="919" name="Google Shape;919;p46"/>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920" name="Google Shape;920;p46"/>
            <p:cNvGrpSpPr/>
            <p:nvPr/>
          </p:nvGrpSpPr>
          <p:grpSpPr>
            <a:xfrm>
              <a:off x="5000625" y="2622550"/>
              <a:ext cx="2552700" cy="579437"/>
              <a:chOff x="1001712" y="696912"/>
              <a:chExt cx="7940675" cy="5341938"/>
            </a:xfrm>
          </p:grpSpPr>
          <p:cxnSp>
            <p:nvCxnSpPr>
              <p:cNvPr id="921" name="Google Shape;921;p46"/>
              <p:cNvCxnSpPr/>
              <p:nvPr/>
            </p:nvCxnSpPr>
            <p:spPr>
              <a:xfrm>
                <a:off x="1062037" y="836612"/>
                <a:ext cx="1587" cy="5148262"/>
              </a:xfrm>
              <a:prstGeom prst="straightConnector1">
                <a:avLst/>
              </a:prstGeom>
              <a:noFill/>
              <a:ln cap="flat" cmpd="sng" w="12700">
                <a:solidFill>
                  <a:srgbClr val="000000"/>
                </a:solidFill>
                <a:prstDash val="solid"/>
                <a:miter lim="8000"/>
                <a:headEnd len="sm" w="sm" type="none"/>
                <a:tailEnd len="sm" w="sm" type="none"/>
              </a:ln>
            </p:spPr>
          </p:cxnSp>
          <p:sp>
            <p:nvSpPr>
              <p:cNvPr id="922" name="Google Shape;922;p46"/>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23" name="Google Shape;923;p46"/>
              <p:cNvCxnSpPr/>
              <p:nvPr/>
            </p:nvCxnSpPr>
            <p:spPr>
              <a:xfrm flipH="1">
                <a:off x="1058862" y="5978525"/>
                <a:ext cx="7750175" cy="1587"/>
              </a:xfrm>
              <a:prstGeom prst="straightConnector1">
                <a:avLst/>
              </a:prstGeom>
              <a:noFill/>
              <a:ln cap="flat" cmpd="sng" w="12700">
                <a:solidFill>
                  <a:srgbClr val="000000"/>
                </a:solidFill>
                <a:prstDash val="solid"/>
                <a:miter lim="8000"/>
                <a:headEnd len="sm" w="sm" type="none"/>
                <a:tailEnd len="sm" w="sm" type="none"/>
              </a:ln>
            </p:spPr>
          </p:cxnSp>
          <p:sp>
            <p:nvSpPr>
              <p:cNvPr id="924" name="Google Shape;924;p46"/>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cxnSp>
          <p:nvCxnSpPr>
            <p:cNvPr id="925" name="Google Shape;925;p46"/>
            <p:cNvCxnSpPr/>
            <p:nvPr/>
          </p:nvCxnSpPr>
          <p:spPr>
            <a:xfrm>
              <a:off x="5029200" y="3246437"/>
              <a:ext cx="0" cy="557212"/>
            </a:xfrm>
            <a:prstGeom prst="straightConnector1">
              <a:avLst/>
            </a:prstGeom>
            <a:noFill/>
            <a:ln cap="flat" cmpd="sng" w="12700">
              <a:solidFill>
                <a:srgbClr val="000000"/>
              </a:solidFill>
              <a:prstDash val="solid"/>
              <a:miter lim="8000"/>
              <a:headEnd len="sm" w="sm" type="none"/>
              <a:tailEnd len="sm" w="sm" type="none"/>
            </a:ln>
          </p:spPr>
        </p:cxnSp>
        <p:sp>
          <p:nvSpPr>
            <p:cNvPr id="926" name="Google Shape;926;p46"/>
            <p:cNvSpPr/>
            <p:nvPr/>
          </p:nvSpPr>
          <p:spPr>
            <a:xfrm>
              <a:off x="4995862" y="3230562"/>
              <a:ext cx="65087" cy="20637"/>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927" name="Google Shape;927;p46"/>
            <p:cNvSpPr/>
            <p:nvPr/>
          </p:nvSpPr>
          <p:spPr>
            <a:xfrm>
              <a:off x="5564187" y="2011362"/>
              <a:ext cx="1441450" cy="568325"/>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28" name="Google Shape;928;p46"/>
            <p:cNvCxnSpPr/>
            <p:nvPr/>
          </p:nvCxnSpPr>
          <p:spPr>
            <a:xfrm>
              <a:off x="5564187" y="1838325"/>
              <a:ext cx="0" cy="701675"/>
            </a:xfrm>
            <a:prstGeom prst="straightConnector1">
              <a:avLst/>
            </a:prstGeom>
            <a:noFill/>
            <a:ln cap="flat" cmpd="sng" w="9525">
              <a:solidFill>
                <a:schemeClr val="dk1"/>
              </a:solidFill>
              <a:prstDash val="solid"/>
              <a:miter lim="8000"/>
              <a:headEnd len="sm" w="sm" type="none"/>
              <a:tailEnd len="med" w="med" type="stealth"/>
            </a:ln>
          </p:spPr>
        </p:cxnSp>
        <p:sp>
          <p:nvSpPr>
            <p:cNvPr id="929" name="Google Shape;929;p46"/>
            <p:cNvSpPr/>
            <p:nvPr/>
          </p:nvSpPr>
          <p:spPr>
            <a:xfrm>
              <a:off x="6061075" y="2627312"/>
              <a:ext cx="1441450" cy="566737"/>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30" name="Google Shape;930;p46"/>
            <p:cNvCxnSpPr/>
            <p:nvPr/>
          </p:nvCxnSpPr>
          <p:spPr>
            <a:xfrm>
              <a:off x="6061075" y="2454275"/>
              <a:ext cx="0" cy="701675"/>
            </a:xfrm>
            <a:prstGeom prst="straightConnector1">
              <a:avLst/>
            </a:prstGeom>
            <a:noFill/>
            <a:ln cap="flat" cmpd="sng" w="9525">
              <a:solidFill>
                <a:schemeClr val="dk1"/>
              </a:solidFill>
              <a:prstDash val="solid"/>
              <a:miter lim="8000"/>
              <a:headEnd len="sm" w="sm" type="none"/>
              <a:tailEnd len="med" w="med" type="stealth"/>
            </a:ln>
          </p:spPr>
        </p:cxnSp>
        <p:sp>
          <p:nvSpPr>
            <p:cNvPr id="931" name="Google Shape;931;p46"/>
            <p:cNvSpPr/>
            <p:nvPr/>
          </p:nvSpPr>
          <p:spPr>
            <a:xfrm>
              <a:off x="6757987" y="3241675"/>
              <a:ext cx="1090612" cy="568325"/>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32" name="Google Shape;932;p46"/>
            <p:cNvCxnSpPr/>
            <p:nvPr/>
          </p:nvCxnSpPr>
          <p:spPr>
            <a:xfrm>
              <a:off x="6757987" y="2914650"/>
              <a:ext cx="0" cy="855662"/>
            </a:xfrm>
            <a:prstGeom prst="straightConnector1">
              <a:avLst/>
            </a:prstGeom>
            <a:noFill/>
            <a:ln cap="flat" cmpd="sng" w="9525">
              <a:solidFill>
                <a:schemeClr val="dk1"/>
              </a:solidFill>
              <a:prstDash val="solid"/>
              <a:miter lim="8000"/>
              <a:headEnd len="sm" w="sm" type="none"/>
              <a:tailEnd len="med" w="med" type="stealth"/>
            </a:ln>
          </p:spPr>
        </p:cxnSp>
        <p:cxnSp>
          <p:nvCxnSpPr>
            <p:cNvPr id="933" name="Google Shape;933;p46"/>
            <p:cNvCxnSpPr/>
            <p:nvPr/>
          </p:nvCxnSpPr>
          <p:spPr>
            <a:xfrm>
              <a:off x="5664200" y="1792287"/>
              <a:ext cx="0" cy="701675"/>
            </a:xfrm>
            <a:prstGeom prst="straightConnector1">
              <a:avLst/>
            </a:prstGeom>
            <a:noFill/>
            <a:ln cap="flat" cmpd="sng" w="9525">
              <a:solidFill>
                <a:schemeClr val="dk1"/>
              </a:solidFill>
              <a:prstDash val="solid"/>
              <a:miter lim="8000"/>
              <a:headEnd len="sm" w="sm" type="none"/>
              <a:tailEnd len="med" w="med" type="stealth"/>
            </a:ln>
          </p:spPr>
        </p:cxnSp>
        <p:cxnSp>
          <p:nvCxnSpPr>
            <p:cNvPr id="934" name="Google Shape;934;p46"/>
            <p:cNvCxnSpPr/>
            <p:nvPr/>
          </p:nvCxnSpPr>
          <p:spPr>
            <a:xfrm>
              <a:off x="5762625" y="1698625"/>
              <a:ext cx="0" cy="747712"/>
            </a:xfrm>
            <a:prstGeom prst="straightConnector1">
              <a:avLst/>
            </a:prstGeom>
            <a:noFill/>
            <a:ln cap="flat" cmpd="sng" w="9525">
              <a:solidFill>
                <a:schemeClr val="dk1"/>
              </a:solidFill>
              <a:prstDash val="solid"/>
              <a:miter lim="8000"/>
              <a:headEnd len="sm" w="sm" type="none"/>
              <a:tailEnd len="med" w="med" type="stealth"/>
            </a:ln>
          </p:spPr>
        </p:cxnSp>
        <p:cxnSp>
          <p:nvCxnSpPr>
            <p:cNvPr id="935" name="Google Shape;935;p46"/>
            <p:cNvCxnSpPr/>
            <p:nvPr/>
          </p:nvCxnSpPr>
          <p:spPr>
            <a:xfrm>
              <a:off x="5862637" y="1604962"/>
              <a:ext cx="0" cy="795337"/>
            </a:xfrm>
            <a:prstGeom prst="straightConnector1">
              <a:avLst/>
            </a:prstGeom>
            <a:noFill/>
            <a:ln cap="flat" cmpd="sng" w="9525">
              <a:solidFill>
                <a:schemeClr val="dk1"/>
              </a:solidFill>
              <a:prstDash val="solid"/>
              <a:miter lim="8000"/>
              <a:headEnd len="sm" w="sm" type="none"/>
              <a:tailEnd len="med" w="med" type="stealth"/>
            </a:ln>
          </p:spPr>
        </p:cxnSp>
        <p:cxnSp>
          <p:nvCxnSpPr>
            <p:cNvPr id="936" name="Google Shape;936;p46"/>
            <p:cNvCxnSpPr/>
            <p:nvPr/>
          </p:nvCxnSpPr>
          <p:spPr>
            <a:xfrm>
              <a:off x="5962650" y="1511300"/>
              <a:ext cx="0" cy="841375"/>
            </a:xfrm>
            <a:prstGeom prst="straightConnector1">
              <a:avLst/>
            </a:prstGeom>
            <a:noFill/>
            <a:ln cap="flat" cmpd="sng" w="9525">
              <a:solidFill>
                <a:schemeClr val="dk1"/>
              </a:solidFill>
              <a:prstDash val="solid"/>
              <a:miter lim="8000"/>
              <a:headEnd len="sm" w="sm" type="none"/>
              <a:tailEnd len="med" w="med" type="stealth"/>
            </a:ln>
          </p:spPr>
        </p:cxnSp>
        <p:cxnSp>
          <p:nvCxnSpPr>
            <p:cNvPr id="937" name="Google Shape;937;p46"/>
            <p:cNvCxnSpPr/>
            <p:nvPr/>
          </p:nvCxnSpPr>
          <p:spPr>
            <a:xfrm>
              <a:off x="6161087" y="2400300"/>
              <a:ext cx="0" cy="700087"/>
            </a:xfrm>
            <a:prstGeom prst="straightConnector1">
              <a:avLst/>
            </a:prstGeom>
            <a:noFill/>
            <a:ln cap="flat" cmpd="sng" w="9525">
              <a:solidFill>
                <a:schemeClr val="dk1"/>
              </a:solidFill>
              <a:prstDash val="solid"/>
              <a:miter lim="8000"/>
              <a:headEnd len="sm" w="sm" type="none"/>
              <a:tailEnd len="med" w="med" type="stealth"/>
            </a:ln>
          </p:spPr>
        </p:cxnSp>
        <p:cxnSp>
          <p:nvCxnSpPr>
            <p:cNvPr id="938" name="Google Shape;938;p46"/>
            <p:cNvCxnSpPr/>
            <p:nvPr/>
          </p:nvCxnSpPr>
          <p:spPr>
            <a:xfrm>
              <a:off x="6261100" y="2306637"/>
              <a:ext cx="0" cy="793750"/>
            </a:xfrm>
            <a:prstGeom prst="straightConnector1">
              <a:avLst/>
            </a:prstGeom>
            <a:noFill/>
            <a:ln cap="flat" cmpd="sng" w="9525">
              <a:solidFill>
                <a:schemeClr val="dk1"/>
              </a:solidFill>
              <a:prstDash val="solid"/>
              <a:miter lim="8000"/>
              <a:headEnd len="sm" w="sm" type="none"/>
              <a:tailEnd len="med" w="med" type="stealth"/>
            </a:ln>
          </p:spPr>
        </p:cxnSp>
        <p:cxnSp>
          <p:nvCxnSpPr>
            <p:cNvPr id="939" name="Google Shape;939;p46"/>
            <p:cNvCxnSpPr/>
            <p:nvPr/>
          </p:nvCxnSpPr>
          <p:spPr>
            <a:xfrm>
              <a:off x="6359525" y="2259012"/>
              <a:ext cx="0" cy="795337"/>
            </a:xfrm>
            <a:prstGeom prst="straightConnector1">
              <a:avLst/>
            </a:prstGeom>
            <a:noFill/>
            <a:ln cap="flat" cmpd="sng" w="9525">
              <a:solidFill>
                <a:schemeClr val="dk1"/>
              </a:solidFill>
              <a:prstDash val="solid"/>
              <a:miter lim="8000"/>
              <a:headEnd len="sm" w="sm" type="none"/>
              <a:tailEnd len="med" w="med" type="stealth"/>
            </a:ln>
          </p:spPr>
        </p:cxnSp>
        <p:cxnSp>
          <p:nvCxnSpPr>
            <p:cNvPr id="940" name="Google Shape;940;p46"/>
            <p:cNvCxnSpPr/>
            <p:nvPr/>
          </p:nvCxnSpPr>
          <p:spPr>
            <a:xfrm>
              <a:off x="6459537" y="2165350"/>
              <a:ext cx="0" cy="842962"/>
            </a:xfrm>
            <a:prstGeom prst="straightConnector1">
              <a:avLst/>
            </a:prstGeom>
            <a:noFill/>
            <a:ln cap="flat" cmpd="sng" w="9525">
              <a:solidFill>
                <a:schemeClr val="dk1"/>
              </a:solidFill>
              <a:prstDash val="solid"/>
              <a:miter lim="8000"/>
              <a:headEnd len="sm" w="sm" type="none"/>
              <a:tailEnd len="med" w="med" type="stealth"/>
            </a:ln>
          </p:spPr>
        </p:cxnSp>
        <p:cxnSp>
          <p:nvCxnSpPr>
            <p:cNvPr id="941" name="Google Shape;941;p46"/>
            <p:cNvCxnSpPr/>
            <p:nvPr/>
          </p:nvCxnSpPr>
          <p:spPr>
            <a:xfrm>
              <a:off x="6907212" y="2867025"/>
              <a:ext cx="0" cy="841375"/>
            </a:xfrm>
            <a:prstGeom prst="straightConnector1">
              <a:avLst/>
            </a:prstGeom>
            <a:noFill/>
            <a:ln cap="flat" cmpd="sng" w="9525">
              <a:solidFill>
                <a:schemeClr val="dk1"/>
              </a:solidFill>
              <a:prstDash val="solid"/>
              <a:miter lim="8000"/>
              <a:headEnd len="sm" w="sm" type="none"/>
              <a:tailEnd len="med" w="med" type="stealth"/>
            </a:ln>
          </p:spPr>
        </p:cxnSp>
        <p:cxnSp>
          <p:nvCxnSpPr>
            <p:cNvPr id="942" name="Google Shape;942;p46"/>
            <p:cNvCxnSpPr/>
            <p:nvPr/>
          </p:nvCxnSpPr>
          <p:spPr>
            <a:xfrm>
              <a:off x="7005637" y="2820987"/>
              <a:ext cx="0" cy="841375"/>
            </a:xfrm>
            <a:prstGeom prst="straightConnector1">
              <a:avLst/>
            </a:prstGeom>
            <a:noFill/>
            <a:ln cap="flat" cmpd="sng" w="9525">
              <a:solidFill>
                <a:schemeClr val="dk1"/>
              </a:solidFill>
              <a:prstDash val="solid"/>
              <a:miter lim="8000"/>
              <a:headEnd len="sm" w="sm" type="none"/>
              <a:tailEnd len="med" w="med" type="stealth"/>
            </a:ln>
          </p:spPr>
        </p:cxnSp>
        <p:cxnSp>
          <p:nvCxnSpPr>
            <p:cNvPr id="943" name="Google Shape;943;p46"/>
            <p:cNvCxnSpPr/>
            <p:nvPr/>
          </p:nvCxnSpPr>
          <p:spPr>
            <a:xfrm>
              <a:off x="7105650" y="2773362"/>
              <a:ext cx="0" cy="841375"/>
            </a:xfrm>
            <a:prstGeom prst="straightConnector1">
              <a:avLst/>
            </a:prstGeom>
            <a:noFill/>
            <a:ln cap="flat" cmpd="sng" w="9525">
              <a:solidFill>
                <a:schemeClr val="dk1"/>
              </a:solidFill>
              <a:prstDash val="solid"/>
              <a:miter lim="8000"/>
              <a:headEnd len="sm" w="sm" type="none"/>
              <a:tailEnd len="med" w="med" type="stealth"/>
            </a:ln>
          </p:spPr>
        </p:cxnSp>
        <p:cxnSp>
          <p:nvCxnSpPr>
            <p:cNvPr id="944" name="Google Shape;944;p46"/>
            <p:cNvCxnSpPr/>
            <p:nvPr/>
          </p:nvCxnSpPr>
          <p:spPr>
            <a:xfrm>
              <a:off x="7204075" y="2727325"/>
              <a:ext cx="0" cy="841375"/>
            </a:xfrm>
            <a:prstGeom prst="straightConnector1">
              <a:avLst/>
            </a:prstGeom>
            <a:noFill/>
            <a:ln cap="flat" cmpd="sng" w="9525">
              <a:solidFill>
                <a:schemeClr val="dk1"/>
              </a:solidFill>
              <a:prstDash val="solid"/>
              <a:miter lim="8000"/>
              <a:headEnd len="sm" w="sm" type="none"/>
              <a:tailEnd len="med" w="med" type="stealth"/>
            </a:ln>
          </p:spPr>
        </p:cxnSp>
        <p:cxnSp>
          <p:nvCxnSpPr>
            <p:cNvPr id="945" name="Google Shape;945;p46"/>
            <p:cNvCxnSpPr/>
            <p:nvPr/>
          </p:nvCxnSpPr>
          <p:spPr>
            <a:xfrm rot="10800000">
              <a:off x="5027612" y="3803650"/>
              <a:ext cx="3125787" cy="0"/>
            </a:xfrm>
            <a:prstGeom prst="straightConnector1">
              <a:avLst/>
            </a:prstGeom>
            <a:noFill/>
            <a:ln cap="flat" cmpd="sng" w="12700">
              <a:solidFill>
                <a:srgbClr val="000000"/>
              </a:solidFill>
              <a:prstDash val="solid"/>
              <a:miter lim="8000"/>
              <a:headEnd len="med" w="med" type="triangle"/>
              <a:tailEnd len="sm" w="sm" type="none"/>
            </a:ln>
          </p:spPr>
        </p:cxnSp>
      </p:grpSp>
      <p:sp>
        <p:nvSpPr>
          <p:cNvPr id="946" name="Google Shape;946;p46"/>
          <p:cNvSpPr/>
          <p:nvPr/>
        </p:nvSpPr>
        <p:spPr>
          <a:xfrm>
            <a:off x="5791200" y="1600200"/>
            <a:ext cx="457200" cy="4572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947" name="Google Shape;947;p46"/>
          <p:cNvSpPr/>
          <p:nvPr/>
        </p:nvSpPr>
        <p:spPr>
          <a:xfrm>
            <a:off x="6324600" y="2209800"/>
            <a:ext cx="457200" cy="4572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948" name="Google Shape;948;p46"/>
          <p:cNvSpPr/>
          <p:nvPr/>
        </p:nvSpPr>
        <p:spPr>
          <a:xfrm>
            <a:off x="7010400" y="2667000"/>
            <a:ext cx="457200" cy="4572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grpSp>
        <p:nvGrpSpPr>
          <p:cNvPr id="953" name="Google Shape;953;p47"/>
          <p:cNvGrpSpPr/>
          <p:nvPr/>
        </p:nvGrpSpPr>
        <p:grpSpPr>
          <a:xfrm>
            <a:off x="304800" y="2667000"/>
            <a:ext cx="2971800" cy="3581400"/>
            <a:chOff x="304800" y="533400"/>
            <a:chExt cx="3581400" cy="4648200"/>
          </a:xfrm>
        </p:grpSpPr>
        <p:sp>
          <p:nvSpPr>
            <p:cNvPr id="954" name="Google Shape;954;p47"/>
            <p:cNvSpPr txBox="1"/>
            <p:nvPr/>
          </p:nvSpPr>
          <p:spPr>
            <a:xfrm>
              <a:off x="2590800" y="2514600"/>
              <a:ext cx="1295400" cy="7620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Times New Roman"/>
                <a:buNone/>
              </a:pPr>
              <a:r>
                <a:rPr b="0" i="0" lang="en-US" sz="1800" u="none">
                  <a:solidFill>
                    <a:schemeClr val="dk1"/>
                  </a:solidFill>
                  <a:latin typeface="Times New Roman"/>
                  <a:ea typeface="Times New Roman"/>
                  <a:cs typeface="Times New Roman"/>
                  <a:sym typeface="Times New Roman"/>
                </a:rPr>
                <a:t>DBA</a:t>
              </a:r>
              <a:endParaRPr/>
            </a:p>
          </p:txBody>
        </p:sp>
        <p:sp>
          <p:nvSpPr>
            <p:cNvPr id="955" name="Google Shape;955;p47"/>
            <p:cNvSpPr txBox="1"/>
            <p:nvPr/>
          </p:nvSpPr>
          <p:spPr>
            <a:xfrm>
              <a:off x="304800" y="533400"/>
              <a:ext cx="1447800" cy="7620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Times New Roman"/>
                <a:buNone/>
              </a:pPr>
              <a:r>
                <a:rPr b="0" i="0" lang="en-US" sz="1800" u="none">
                  <a:solidFill>
                    <a:schemeClr val="dk1"/>
                  </a:solidFill>
                  <a:latin typeface="Times New Roman"/>
                  <a:ea typeface="Times New Roman"/>
                  <a:cs typeface="Times New Roman"/>
                  <a:sym typeface="Times New Roman"/>
                </a:rPr>
                <a:t>Designer/</a:t>
              </a:r>
              <a:br>
                <a:rPr b="0" i="0" lang="en-US" sz="1800" u="none">
                  <a:solidFill>
                    <a:schemeClr val="dk1"/>
                  </a:solidFill>
                  <a:latin typeface="Times New Roman"/>
                  <a:ea typeface="Times New Roman"/>
                  <a:cs typeface="Times New Roman"/>
                  <a:sym typeface="Times New Roman"/>
                </a:rPr>
              </a:br>
              <a:r>
                <a:rPr b="0" i="0" lang="en-US" sz="1800" u="none">
                  <a:solidFill>
                    <a:schemeClr val="dk1"/>
                  </a:solidFill>
                  <a:latin typeface="Times New Roman"/>
                  <a:ea typeface="Times New Roman"/>
                  <a:cs typeface="Times New Roman"/>
                  <a:sym typeface="Times New Roman"/>
                </a:rPr>
                <a:t>Programmer</a:t>
              </a:r>
              <a:endParaRPr/>
            </a:p>
          </p:txBody>
        </p:sp>
        <p:sp>
          <p:nvSpPr>
            <p:cNvPr id="956" name="Google Shape;956;p47"/>
            <p:cNvSpPr txBox="1"/>
            <p:nvPr/>
          </p:nvSpPr>
          <p:spPr>
            <a:xfrm>
              <a:off x="304800" y="1524000"/>
              <a:ext cx="1447800" cy="7620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Times New Roman"/>
                <a:buNone/>
              </a:pPr>
              <a:r>
                <a:rPr b="0" i="0" lang="en-US" sz="1800" u="none">
                  <a:solidFill>
                    <a:schemeClr val="dk1"/>
                  </a:solidFill>
                  <a:latin typeface="Times New Roman"/>
                  <a:ea typeface="Times New Roman"/>
                  <a:cs typeface="Times New Roman"/>
                  <a:sym typeface="Times New Roman"/>
                </a:rPr>
                <a:t>Designer/</a:t>
              </a:r>
              <a:br>
                <a:rPr b="0" i="0" lang="en-US" sz="1800" u="none">
                  <a:solidFill>
                    <a:schemeClr val="dk1"/>
                  </a:solidFill>
                  <a:latin typeface="Times New Roman"/>
                  <a:ea typeface="Times New Roman"/>
                  <a:cs typeface="Times New Roman"/>
                  <a:sym typeface="Times New Roman"/>
                </a:rPr>
              </a:br>
              <a:r>
                <a:rPr b="0" i="0" lang="en-US" sz="1800" u="none">
                  <a:solidFill>
                    <a:schemeClr val="dk1"/>
                  </a:solidFill>
                  <a:latin typeface="Times New Roman"/>
                  <a:ea typeface="Times New Roman"/>
                  <a:cs typeface="Times New Roman"/>
                  <a:sym typeface="Times New Roman"/>
                </a:rPr>
                <a:t>Programmer</a:t>
              </a:r>
              <a:endParaRPr/>
            </a:p>
          </p:txBody>
        </p:sp>
        <p:sp>
          <p:nvSpPr>
            <p:cNvPr id="957" name="Google Shape;957;p47"/>
            <p:cNvSpPr txBox="1"/>
            <p:nvPr/>
          </p:nvSpPr>
          <p:spPr>
            <a:xfrm>
              <a:off x="304800" y="2514600"/>
              <a:ext cx="1447800" cy="7620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Times New Roman"/>
                <a:buNone/>
              </a:pPr>
              <a:r>
                <a:rPr b="0" i="0" lang="en-US" sz="1800" u="none">
                  <a:solidFill>
                    <a:schemeClr val="dk1"/>
                  </a:solidFill>
                  <a:latin typeface="Times New Roman"/>
                  <a:ea typeface="Times New Roman"/>
                  <a:cs typeface="Times New Roman"/>
                  <a:sym typeface="Times New Roman"/>
                </a:rPr>
                <a:t>Designer/</a:t>
              </a:r>
              <a:br>
                <a:rPr b="0" i="0" lang="en-US" sz="1800" u="none">
                  <a:solidFill>
                    <a:schemeClr val="dk1"/>
                  </a:solidFill>
                  <a:latin typeface="Times New Roman"/>
                  <a:ea typeface="Times New Roman"/>
                  <a:cs typeface="Times New Roman"/>
                  <a:sym typeface="Times New Roman"/>
                </a:rPr>
              </a:br>
              <a:r>
                <a:rPr b="0" i="0" lang="en-US" sz="1800" u="none">
                  <a:solidFill>
                    <a:schemeClr val="dk1"/>
                  </a:solidFill>
                  <a:latin typeface="Times New Roman"/>
                  <a:ea typeface="Times New Roman"/>
                  <a:cs typeface="Times New Roman"/>
                  <a:sym typeface="Times New Roman"/>
                </a:rPr>
                <a:t>Programmer</a:t>
              </a:r>
              <a:endParaRPr/>
            </a:p>
          </p:txBody>
        </p:sp>
        <p:sp>
          <p:nvSpPr>
            <p:cNvPr id="958" name="Google Shape;958;p47"/>
            <p:cNvSpPr txBox="1"/>
            <p:nvPr/>
          </p:nvSpPr>
          <p:spPr>
            <a:xfrm>
              <a:off x="304800" y="3505200"/>
              <a:ext cx="1447800" cy="7620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Times New Roman"/>
                <a:buNone/>
              </a:pPr>
              <a:r>
                <a:rPr b="0" i="0" lang="en-US" sz="1800" u="none">
                  <a:solidFill>
                    <a:schemeClr val="dk1"/>
                  </a:solidFill>
                  <a:latin typeface="Times New Roman"/>
                  <a:ea typeface="Times New Roman"/>
                  <a:cs typeface="Times New Roman"/>
                  <a:sym typeface="Times New Roman"/>
                </a:rPr>
                <a:t>Designer/</a:t>
              </a:r>
              <a:br>
                <a:rPr b="0" i="0" lang="en-US" sz="1800" u="none">
                  <a:solidFill>
                    <a:schemeClr val="dk1"/>
                  </a:solidFill>
                  <a:latin typeface="Times New Roman"/>
                  <a:ea typeface="Times New Roman"/>
                  <a:cs typeface="Times New Roman"/>
                  <a:sym typeface="Times New Roman"/>
                </a:rPr>
              </a:br>
              <a:r>
                <a:rPr b="0" i="0" lang="en-US" sz="1800" u="none">
                  <a:solidFill>
                    <a:schemeClr val="dk1"/>
                  </a:solidFill>
                  <a:latin typeface="Times New Roman"/>
                  <a:ea typeface="Times New Roman"/>
                  <a:cs typeface="Times New Roman"/>
                  <a:sym typeface="Times New Roman"/>
                </a:rPr>
                <a:t>Programmer</a:t>
              </a:r>
              <a:endParaRPr/>
            </a:p>
          </p:txBody>
        </p:sp>
        <p:sp>
          <p:nvSpPr>
            <p:cNvPr id="959" name="Google Shape;959;p47"/>
            <p:cNvSpPr txBox="1"/>
            <p:nvPr/>
          </p:nvSpPr>
          <p:spPr>
            <a:xfrm>
              <a:off x="304800" y="4419600"/>
              <a:ext cx="1447800" cy="7620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Times New Roman"/>
                <a:buNone/>
              </a:pPr>
              <a:r>
                <a:rPr b="0" i="0" lang="en-US" sz="1800" u="none">
                  <a:solidFill>
                    <a:schemeClr val="dk1"/>
                  </a:solidFill>
                  <a:latin typeface="Times New Roman"/>
                  <a:ea typeface="Times New Roman"/>
                  <a:cs typeface="Times New Roman"/>
                  <a:sym typeface="Times New Roman"/>
                </a:rPr>
                <a:t>Designer/</a:t>
              </a:r>
              <a:br>
                <a:rPr b="0" i="0" lang="en-US" sz="1800" u="none">
                  <a:solidFill>
                    <a:schemeClr val="dk1"/>
                  </a:solidFill>
                  <a:latin typeface="Times New Roman"/>
                  <a:ea typeface="Times New Roman"/>
                  <a:cs typeface="Times New Roman"/>
                  <a:sym typeface="Times New Roman"/>
                </a:rPr>
              </a:br>
              <a:r>
                <a:rPr b="0" i="0" lang="en-US" sz="1800" u="none">
                  <a:solidFill>
                    <a:schemeClr val="dk1"/>
                  </a:solidFill>
                  <a:latin typeface="Times New Roman"/>
                  <a:ea typeface="Times New Roman"/>
                  <a:cs typeface="Times New Roman"/>
                  <a:sym typeface="Times New Roman"/>
                </a:rPr>
                <a:t>Programmer</a:t>
              </a:r>
              <a:endParaRPr/>
            </a:p>
          </p:txBody>
        </p:sp>
        <p:cxnSp>
          <p:nvCxnSpPr>
            <p:cNvPr id="960" name="Google Shape;960;p47"/>
            <p:cNvCxnSpPr/>
            <p:nvPr/>
          </p:nvCxnSpPr>
          <p:spPr>
            <a:xfrm>
              <a:off x="1752600" y="914400"/>
              <a:ext cx="838200" cy="1981200"/>
            </a:xfrm>
            <a:prstGeom prst="straightConnector1">
              <a:avLst/>
            </a:prstGeom>
            <a:noFill/>
            <a:ln cap="flat" cmpd="sng" w="9525">
              <a:solidFill>
                <a:schemeClr val="dk1"/>
              </a:solidFill>
              <a:prstDash val="solid"/>
              <a:miter lim="8000"/>
              <a:headEnd len="sm" w="sm" type="none"/>
              <a:tailEnd len="med" w="med" type="stealth"/>
            </a:ln>
          </p:spPr>
        </p:cxnSp>
        <p:cxnSp>
          <p:nvCxnSpPr>
            <p:cNvPr id="961" name="Google Shape;961;p47"/>
            <p:cNvCxnSpPr/>
            <p:nvPr/>
          </p:nvCxnSpPr>
          <p:spPr>
            <a:xfrm>
              <a:off x="1752600" y="1905000"/>
              <a:ext cx="838200" cy="990600"/>
            </a:xfrm>
            <a:prstGeom prst="straightConnector1">
              <a:avLst/>
            </a:prstGeom>
            <a:noFill/>
            <a:ln cap="flat" cmpd="sng" w="9525">
              <a:solidFill>
                <a:schemeClr val="dk1"/>
              </a:solidFill>
              <a:prstDash val="solid"/>
              <a:miter lim="8000"/>
              <a:headEnd len="sm" w="sm" type="none"/>
              <a:tailEnd len="med" w="med" type="stealth"/>
            </a:ln>
          </p:spPr>
        </p:cxnSp>
        <p:cxnSp>
          <p:nvCxnSpPr>
            <p:cNvPr id="962" name="Google Shape;962;p47"/>
            <p:cNvCxnSpPr/>
            <p:nvPr/>
          </p:nvCxnSpPr>
          <p:spPr>
            <a:xfrm>
              <a:off x="1752600" y="2895600"/>
              <a:ext cx="838200" cy="0"/>
            </a:xfrm>
            <a:prstGeom prst="straightConnector1">
              <a:avLst/>
            </a:prstGeom>
            <a:noFill/>
            <a:ln cap="flat" cmpd="sng" w="9525">
              <a:solidFill>
                <a:schemeClr val="dk1"/>
              </a:solidFill>
              <a:prstDash val="solid"/>
              <a:miter lim="8000"/>
              <a:headEnd len="sm" w="sm" type="none"/>
              <a:tailEnd len="med" w="med" type="stealth"/>
            </a:ln>
          </p:spPr>
        </p:cxnSp>
        <p:cxnSp>
          <p:nvCxnSpPr>
            <p:cNvPr id="963" name="Google Shape;963;p47"/>
            <p:cNvCxnSpPr/>
            <p:nvPr/>
          </p:nvCxnSpPr>
          <p:spPr>
            <a:xfrm flipH="1" rot="10800000">
              <a:off x="1752600" y="2895600"/>
              <a:ext cx="838200" cy="990600"/>
            </a:xfrm>
            <a:prstGeom prst="straightConnector1">
              <a:avLst/>
            </a:prstGeom>
            <a:noFill/>
            <a:ln cap="flat" cmpd="sng" w="9525">
              <a:solidFill>
                <a:schemeClr val="dk1"/>
              </a:solidFill>
              <a:prstDash val="solid"/>
              <a:miter lim="8000"/>
              <a:headEnd len="sm" w="sm" type="none"/>
              <a:tailEnd len="med" w="med" type="stealth"/>
            </a:ln>
          </p:spPr>
        </p:cxnSp>
        <p:cxnSp>
          <p:nvCxnSpPr>
            <p:cNvPr id="964" name="Google Shape;964;p47"/>
            <p:cNvCxnSpPr/>
            <p:nvPr/>
          </p:nvCxnSpPr>
          <p:spPr>
            <a:xfrm flipH="1" rot="10800000">
              <a:off x="1752600" y="2895600"/>
              <a:ext cx="838200" cy="1905000"/>
            </a:xfrm>
            <a:prstGeom prst="straightConnector1">
              <a:avLst/>
            </a:prstGeom>
            <a:noFill/>
            <a:ln cap="flat" cmpd="sng" w="9525">
              <a:solidFill>
                <a:schemeClr val="dk1"/>
              </a:solidFill>
              <a:prstDash val="solid"/>
              <a:miter lim="8000"/>
              <a:headEnd len="sm" w="sm" type="none"/>
              <a:tailEnd len="med" w="med" type="stealth"/>
            </a:ln>
          </p:spPr>
        </p:cxnSp>
      </p:grpSp>
      <p:sp>
        <p:nvSpPr>
          <p:cNvPr id="965" name="Google Shape;965;p47"/>
          <p:cNvSpPr txBox="1"/>
          <p:nvPr/>
        </p:nvSpPr>
        <p:spPr>
          <a:xfrm rot="-5400000">
            <a:off x="2099468" y="3844131"/>
            <a:ext cx="3255962" cy="2921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Completeness, Stability</a:t>
            </a:r>
            <a:endParaRPr/>
          </a:p>
        </p:txBody>
      </p:sp>
      <p:sp>
        <p:nvSpPr>
          <p:cNvPr id="966" name="Google Shape;966;p47"/>
          <p:cNvSpPr txBox="1"/>
          <p:nvPr/>
        </p:nvSpPr>
        <p:spPr>
          <a:xfrm>
            <a:off x="4495800" y="5716587"/>
            <a:ext cx="866775" cy="219075"/>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Time</a:t>
            </a:r>
            <a:endParaRPr/>
          </a:p>
        </p:txBody>
      </p:sp>
      <p:sp>
        <p:nvSpPr>
          <p:cNvPr id="967" name="Google Shape;967;p47"/>
          <p:cNvSpPr txBox="1"/>
          <p:nvPr/>
        </p:nvSpPr>
        <p:spPr>
          <a:xfrm>
            <a:off x="7004050" y="1776412"/>
            <a:ext cx="1408112" cy="244475"/>
          </a:xfrm>
          <a:prstGeom prst="rect">
            <a:avLst/>
          </a:prstGeom>
          <a:noFill/>
          <a:ln>
            <a:noFill/>
          </a:ln>
        </p:spPr>
        <p:txBody>
          <a:bodyPr anchorCtr="0" anchor="t" bIns="0" lIns="0" spcFirstLastPara="1" rIns="0" wrap="square" tIns="0">
            <a:noAutofit/>
          </a:bodyPr>
          <a:lstStyle/>
          <a:p>
            <a:pPr indent="0" lvl="0" marL="0" marR="0" rtl="0" algn="r">
              <a:lnSpc>
                <a:spcPct val="80000"/>
              </a:lnSpc>
              <a:spcBef>
                <a:spcPts val="0"/>
              </a:spcBef>
              <a:spcAft>
                <a:spcPts val="0"/>
              </a:spcAft>
              <a:buClr>
                <a:srgbClr val="000000"/>
              </a:buClr>
              <a:buFont typeface="Times New Roman"/>
              <a:buNone/>
            </a:pPr>
            <a:r>
              <a:rPr b="0" i="0" lang="en-US" sz="2000" u="none">
                <a:solidFill>
                  <a:srgbClr val="000000"/>
                </a:solidFill>
                <a:latin typeface="Times New Roman"/>
                <a:ea typeface="Times New Roman"/>
                <a:cs typeface="Times New Roman"/>
                <a:sym typeface="Times New Roman"/>
              </a:rPr>
              <a:t>Requirements</a:t>
            </a:r>
            <a:endParaRPr/>
          </a:p>
        </p:txBody>
      </p:sp>
      <p:sp>
        <p:nvSpPr>
          <p:cNvPr id="968" name="Google Shape;968;p47"/>
          <p:cNvSpPr/>
          <p:nvPr/>
        </p:nvSpPr>
        <p:spPr>
          <a:xfrm>
            <a:off x="3995737" y="1543050"/>
            <a:ext cx="2913062" cy="1257300"/>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969" name="Google Shape;969;p47"/>
          <p:cNvGrpSpPr/>
          <p:nvPr/>
        </p:nvGrpSpPr>
        <p:grpSpPr>
          <a:xfrm>
            <a:off x="3938587" y="1524000"/>
            <a:ext cx="1928812" cy="1282700"/>
            <a:chOff x="1001712" y="696912"/>
            <a:chExt cx="7940675" cy="5341938"/>
          </a:xfrm>
        </p:grpSpPr>
        <p:cxnSp>
          <p:nvCxnSpPr>
            <p:cNvPr id="970" name="Google Shape;970;p47"/>
            <p:cNvCxnSpPr/>
            <p:nvPr/>
          </p:nvCxnSpPr>
          <p:spPr>
            <a:xfrm>
              <a:off x="1062037" y="836612"/>
              <a:ext cx="1587" cy="5148262"/>
            </a:xfrm>
            <a:prstGeom prst="straightConnector1">
              <a:avLst/>
            </a:prstGeom>
            <a:noFill/>
            <a:ln cap="flat" cmpd="sng" w="12700">
              <a:solidFill>
                <a:srgbClr val="000000"/>
              </a:solidFill>
              <a:prstDash val="solid"/>
              <a:miter lim="8000"/>
              <a:headEnd len="med" w="med" type="triangle"/>
              <a:tailEnd len="sm" w="sm" type="none"/>
            </a:ln>
          </p:spPr>
        </p:cxnSp>
        <p:sp>
          <p:nvSpPr>
            <p:cNvPr id="971" name="Google Shape;971;p47"/>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72" name="Google Shape;972;p47"/>
            <p:cNvCxnSpPr/>
            <p:nvPr/>
          </p:nvCxnSpPr>
          <p:spPr>
            <a:xfrm flipH="1">
              <a:off x="1058862" y="5978525"/>
              <a:ext cx="7750175" cy="1587"/>
            </a:xfrm>
            <a:prstGeom prst="straightConnector1">
              <a:avLst/>
            </a:prstGeom>
            <a:noFill/>
            <a:ln cap="flat" cmpd="sng" w="12700">
              <a:solidFill>
                <a:srgbClr val="000000"/>
              </a:solidFill>
              <a:prstDash val="solid"/>
              <a:miter lim="8000"/>
              <a:headEnd len="med" w="med" type="triangle"/>
              <a:tailEnd len="sm" w="sm" type="none"/>
            </a:ln>
          </p:spPr>
        </p:cxnSp>
        <p:sp>
          <p:nvSpPr>
            <p:cNvPr id="973" name="Google Shape;973;p47"/>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974" name="Google Shape;974;p47"/>
          <p:cNvGrpSpPr/>
          <p:nvPr/>
        </p:nvGrpSpPr>
        <p:grpSpPr>
          <a:xfrm>
            <a:off x="3929062" y="2870200"/>
            <a:ext cx="2471737" cy="1282700"/>
            <a:chOff x="1001712" y="696912"/>
            <a:chExt cx="7940675" cy="5341938"/>
          </a:xfrm>
        </p:grpSpPr>
        <p:cxnSp>
          <p:nvCxnSpPr>
            <p:cNvPr id="975" name="Google Shape;975;p47"/>
            <p:cNvCxnSpPr/>
            <p:nvPr/>
          </p:nvCxnSpPr>
          <p:spPr>
            <a:xfrm>
              <a:off x="1062037" y="836612"/>
              <a:ext cx="1587" cy="5148262"/>
            </a:xfrm>
            <a:prstGeom prst="straightConnector1">
              <a:avLst/>
            </a:prstGeom>
            <a:noFill/>
            <a:ln cap="flat" cmpd="sng" w="12700">
              <a:solidFill>
                <a:srgbClr val="000000"/>
              </a:solidFill>
              <a:prstDash val="solid"/>
              <a:miter lim="8000"/>
              <a:headEnd len="med" w="med" type="triangle"/>
              <a:tailEnd len="sm" w="sm" type="none"/>
            </a:ln>
          </p:spPr>
        </p:cxnSp>
        <p:sp>
          <p:nvSpPr>
            <p:cNvPr id="976" name="Google Shape;976;p47"/>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77" name="Google Shape;977;p47"/>
            <p:cNvCxnSpPr/>
            <p:nvPr/>
          </p:nvCxnSpPr>
          <p:spPr>
            <a:xfrm flipH="1">
              <a:off x="1058862" y="5978525"/>
              <a:ext cx="7750175" cy="1587"/>
            </a:xfrm>
            <a:prstGeom prst="straightConnector1">
              <a:avLst/>
            </a:prstGeom>
            <a:noFill/>
            <a:ln cap="flat" cmpd="sng" w="12700">
              <a:solidFill>
                <a:srgbClr val="000000"/>
              </a:solidFill>
              <a:prstDash val="solid"/>
              <a:miter lim="8000"/>
              <a:headEnd len="med" w="med" type="triangle"/>
              <a:tailEnd len="sm" w="sm" type="none"/>
            </a:ln>
          </p:spPr>
        </p:cxnSp>
        <p:sp>
          <p:nvSpPr>
            <p:cNvPr id="978" name="Google Shape;978;p47"/>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979" name="Google Shape;979;p47"/>
          <p:cNvGrpSpPr/>
          <p:nvPr/>
        </p:nvGrpSpPr>
        <p:grpSpPr>
          <a:xfrm>
            <a:off x="3938587" y="4217987"/>
            <a:ext cx="4489450" cy="1282700"/>
            <a:chOff x="1001712" y="696912"/>
            <a:chExt cx="7940675" cy="5341938"/>
          </a:xfrm>
        </p:grpSpPr>
        <p:cxnSp>
          <p:nvCxnSpPr>
            <p:cNvPr id="980" name="Google Shape;980;p47"/>
            <p:cNvCxnSpPr/>
            <p:nvPr/>
          </p:nvCxnSpPr>
          <p:spPr>
            <a:xfrm>
              <a:off x="1062037" y="836612"/>
              <a:ext cx="1587" cy="5148262"/>
            </a:xfrm>
            <a:prstGeom prst="straightConnector1">
              <a:avLst/>
            </a:prstGeom>
            <a:noFill/>
            <a:ln cap="flat" cmpd="sng" w="12700">
              <a:solidFill>
                <a:srgbClr val="000000"/>
              </a:solidFill>
              <a:prstDash val="solid"/>
              <a:miter lim="8000"/>
              <a:headEnd len="med" w="med" type="triangle"/>
              <a:tailEnd len="sm" w="sm" type="none"/>
            </a:ln>
          </p:spPr>
        </p:cxnSp>
        <p:sp>
          <p:nvSpPr>
            <p:cNvPr id="981" name="Google Shape;981;p47"/>
            <p:cNvSpPr/>
            <p:nvPr/>
          </p:nvSpPr>
          <p:spPr>
            <a:xfrm>
              <a:off x="1001712" y="696912"/>
              <a:ext cx="120650" cy="193675"/>
            </a:xfrm>
            <a:custGeom>
              <a:rect b="b" l="l" r="r" t="t"/>
              <a:pathLst>
                <a:path extrusionOk="0" h="120000" w="120000">
                  <a:moveTo>
                    <a:pt x="120000" y="120000"/>
                  </a:moveTo>
                  <a:lnTo>
                    <a:pt x="60000" y="104262"/>
                  </a:lnTo>
                  <a:lnTo>
                    <a:pt x="0" y="120000"/>
                  </a:lnTo>
                  <a:lnTo>
                    <a:pt x="60000" y="0"/>
                  </a:lnTo>
                  <a:lnTo>
                    <a:pt x="12000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82" name="Google Shape;982;p47"/>
            <p:cNvCxnSpPr/>
            <p:nvPr/>
          </p:nvCxnSpPr>
          <p:spPr>
            <a:xfrm flipH="1">
              <a:off x="1058862" y="5978525"/>
              <a:ext cx="7750175" cy="1587"/>
            </a:xfrm>
            <a:prstGeom prst="straightConnector1">
              <a:avLst/>
            </a:prstGeom>
            <a:noFill/>
            <a:ln cap="flat" cmpd="sng" w="12700">
              <a:solidFill>
                <a:srgbClr val="000000"/>
              </a:solidFill>
              <a:prstDash val="solid"/>
              <a:miter lim="8000"/>
              <a:headEnd len="med" w="med" type="triangle"/>
              <a:tailEnd len="sm" w="sm" type="none"/>
            </a:ln>
          </p:spPr>
        </p:cxnSp>
        <p:sp>
          <p:nvSpPr>
            <p:cNvPr id="983" name="Google Shape;983;p47"/>
            <p:cNvSpPr/>
            <p:nvPr/>
          </p:nvSpPr>
          <p:spPr>
            <a:xfrm>
              <a:off x="8748712" y="5918200"/>
              <a:ext cx="193675" cy="120650"/>
            </a:xfrm>
            <a:custGeom>
              <a:rect b="b" l="l" r="r" t="t"/>
              <a:pathLst>
                <a:path extrusionOk="0" h="120000" w="120000">
                  <a:moveTo>
                    <a:pt x="0" y="120000"/>
                  </a:moveTo>
                  <a:lnTo>
                    <a:pt x="15737" y="60000"/>
                  </a:lnTo>
                  <a:lnTo>
                    <a:pt x="0" y="0"/>
                  </a:lnTo>
                  <a:lnTo>
                    <a:pt x="120000" y="60000"/>
                  </a:lnTo>
                  <a:lnTo>
                    <a:pt x="0" y="12000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984" name="Google Shape;984;p47"/>
          <p:cNvSpPr txBox="1"/>
          <p:nvPr/>
        </p:nvSpPr>
        <p:spPr>
          <a:xfrm>
            <a:off x="6019800" y="3600450"/>
            <a:ext cx="2392362" cy="244475"/>
          </a:xfrm>
          <a:prstGeom prst="rect">
            <a:avLst/>
          </a:prstGeom>
          <a:solidFill>
            <a:schemeClr val="lt1"/>
          </a:solidFill>
          <a:ln>
            <a:noFill/>
          </a:ln>
        </p:spPr>
        <p:txBody>
          <a:bodyPr anchorCtr="0" anchor="t" bIns="0" lIns="0" spcFirstLastPara="1" rIns="0" wrap="square" tIns="0">
            <a:noAutofit/>
          </a:bodyPr>
          <a:lstStyle/>
          <a:p>
            <a:pPr indent="0" lvl="0" marL="0" marR="0" rtl="0" algn="r">
              <a:lnSpc>
                <a:spcPct val="80000"/>
              </a:lnSpc>
              <a:spcBef>
                <a:spcPts val="0"/>
              </a:spcBef>
              <a:spcAft>
                <a:spcPts val="0"/>
              </a:spcAft>
              <a:buClr>
                <a:srgbClr val="000000"/>
              </a:buClr>
              <a:buFont typeface="Times New Roman"/>
              <a:buNone/>
            </a:pPr>
            <a:r>
              <a:rPr b="0" i="0" lang="en-US" sz="2000" u="none">
                <a:solidFill>
                  <a:srgbClr val="000000"/>
                </a:solidFill>
                <a:latin typeface="Times New Roman"/>
                <a:ea typeface="Times New Roman"/>
                <a:cs typeface="Times New Roman"/>
                <a:sym typeface="Times New Roman"/>
              </a:rPr>
              <a:t>Designer/Programmer</a:t>
            </a:r>
            <a:endParaRPr/>
          </a:p>
        </p:txBody>
      </p:sp>
      <p:sp>
        <p:nvSpPr>
          <p:cNvPr id="985" name="Google Shape;985;p47"/>
          <p:cNvSpPr txBox="1"/>
          <p:nvPr/>
        </p:nvSpPr>
        <p:spPr>
          <a:xfrm>
            <a:off x="7874000" y="4933950"/>
            <a:ext cx="538162" cy="244475"/>
          </a:xfrm>
          <a:prstGeom prst="rect">
            <a:avLst/>
          </a:prstGeom>
          <a:solidFill>
            <a:schemeClr val="lt1"/>
          </a:solidFill>
          <a:ln>
            <a:noFill/>
          </a:ln>
        </p:spPr>
        <p:txBody>
          <a:bodyPr anchorCtr="0" anchor="t" bIns="0" lIns="0" spcFirstLastPara="1" rIns="0" wrap="square" tIns="0">
            <a:noAutofit/>
          </a:bodyPr>
          <a:lstStyle/>
          <a:p>
            <a:pPr indent="0" lvl="0" marL="0" marR="0" rtl="0" algn="r">
              <a:lnSpc>
                <a:spcPct val="80000"/>
              </a:lnSpc>
              <a:spcBef>
                <a:spcPts val="0"/>
              </a:spcBef>
              <a:spcAft>
                <a:spcPts val="0"/>
              </a:spcAft>
              <a:buClr>
                <a:srgbClr val="000000"/>
              </a:buClr>
              <a:buFont typeface="Times New Roman"/>
              <a:buNone/>
            </a:pPr>
            <a:r>
              <a:rPr b="0" i="0" lang="en-US" sz="2000" u="none">
                <a:solidFill>
                  <a:srgbClr val="000000"/>
                </a:solidFill>
                <a:latin typeface="Times New Roman"/>
                <a:ea typeface="Times New Roman"/>
                <a:cs typeface="Times New Roman"/>
                <a:sym typeface="Times New Roman"/>
              </a:rPr>
              <a:t>DBA</a:t>
            </a:r>
            <a:endParaRPr/>
          </a:p>
        </p:txBody>
      </p:sp>
      <p:sp>
        <p:nvSpPr>
          <p:cNvPr id="986" name="Google Shape;986;p47"/>
          <p:cNvSpPr/>
          <p:nvPr/>
        </p:nvSpPr>
        <p:spPr>
          <a:xfrm>
            <a:off x="4824412" y="2863850"/>
            <a:ext cx="3073400" cy="1257300"/>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87" name="Google Shape;987;p47"/>
          <p:cNvCxnSpPr/>
          <p:nvPr/>
        </p:nvCxnSpPr>
        <p:spPr>
          <a:xfrm>
            <a:off x="4824412" y="2584450"/>
            <a:ext cx="0" cy="1552575"/>
          </a:xfrm>
          <a:prstGeom prst="straightConnector1">
            <a:avLst/>
          </a:prstGeom>
          <a:noFill/>
          <a:ln cap="flat" cmpd="sng" w="9525">
            <a:solidFill>
              <a:schemeClr val="dk1"/>
            </a:solidFill>
            <a:prstDash val="solid"/>
            <a:miter lim="8000"/>
            <a:headEnd len="sm" w="sm" type="diamond"/>
            <a:tailEnd len="med" w="med" type="triangle"/>
          </a:ln>
        </p:spPr>
      </p:cxnSp>
      <p:sp>
        <p:nvSpPr>
          <p:cNvPr id="988" name="Google Shape;988;p47"/>
          <p:cNvSpPr/>
          <p:nvPr/>
        </p:nvSpPr>
        <p:spPr>
          <a:xfrm>
            <a:off x="6943725" y="4225925"/>
            <a:ext cx="1273175" cy="1257300"/>
          </a:xfrm>
          <a:custGeom>
            <a:rect b="b" l="l" r="r" t="t"/>
            <a:pathLst>
              <a:path extrusionOk="0" h="120000" w="120000">
                <a:moveTo>
                  <a:pt x="0" y="117959"/>
                </a:moveTo>
                <a:cubicBezTo>
                  <a:pt x="5244" y="115409"/>
                  <a:pt x="18552" y="120000"/>
                  <a:pt x="31466" y="103166"/>
                </a:cubicBezTo>
                <a:cubicBezTo>
                  <a:pt x="44436" y="86333"/>
                  <a:pt x="63496" y="33921"/>
                  <a:pt x="77650" y="16960"/>
                </a:cubicBezTo>
                <a:cubicBezTo>
                  <a:pt x="91748" y="0"/>
                  <a:pt x="109342" y="4208"/>
                  <a:pt x="116390" y="1530"/>
                </a:cubicBezTo>
                <a:lnTo>
                  <a:pt x="120000" y="637"/>
                </a:ln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989" name="Google Shape;989;p47"/>
          <p:cNvCxnSpPr/>
          <p:nvPr/>
        </p:nvCxnSpPr>
        <p:spPr>
          <a:xfrm>
            <a:off x="7050087" y="2998787"/>
            <a:ext cx="0" cy="2484437"/>
          </a:xfrm>
          <a:prstGeom prst="straightConnector1">
            <a:avLst/>
          </a:prstGeom>
          <a:noFill/>
          <a:ln cap="flat" cmpd="sng" w="9525">
            <a:solidFill>
              <a:schemeClr val="dk1"/>
            </a:solidFill>
            <a:prstDash val="solid"/>
            <a:miter lim="8000"/>
            <a:headEnd len="sm" w="sm" type="diamond"/>
            <a:tailEnd len="med" w="med" type="triangle"/>
          </a:ln>
        </p:spPr>
      </p:cxnSp>
      <p:sp>
        <p:nvSpPr>
          <p:cNvPr id="990" name="Google Shape;990;p47"/>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Principle 7: Efficiency is expendable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		away from bottleneck activities (2).</a:t>
            </a:r>
            <a:endParaRPr/>
          </a:p>
        </p:txBody>
      </p:sp>
      <p:sp>
        <p:nvSpPr>
          <p:cNvPr id="991" name="Google Shape;991;p47"/>
          <p:cNvSpPr/>
          <p:nvPr/>
        </p:nvSpPr>
        <p:spPr>
          <a:xfrm>
            <a:off x="4648200" y="2438400"/>
            <a:ext cx="457200" cy="4572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992" name="Google Shape;992;p47"/>
          <p:cNvSpPr/>
          <p:nvPr/>
        </p:nvSpPr>
        <p:spPr>
          <a:xfrm>
            <a:off x="6858000" y="2743200"/>
            <a:ext cx="457200" cy="4572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48"/>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Warning: Methodology is cultural engineering!</a:t>
            </a:r>
            <a:endParaRPr/>
          </a:p>
        </p:txBody>
      </p:sp>
      <p:sp>
        <p:nvSpPr>
          <p:cNvPr id="998" name="Google Shape;998;p48"/>
          <p:cNvSpPr txBox="1"/>
          <p:nvPr>
            <p:ph idx="1" type="body"/>
          </p:nvPr>
        </p:nvSpPr>
        <p:spPr>
          <a:xfrm>
            <a:off x="381000" y="1447800"/>
            <a:ext cx="6629400" cy="4724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 methodology is a micro-culture embedded in two outer cultures. </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Company culture </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National culture</a:t>
            </a:r>
            <a:endParaRPr/>
          </a:p>
          <a:p>
            <a:pPr indent="-342900" lvl="0" marL="342900" marR="0" rtl="0" algn="l">
              <a:lnSpc>
                <a:spcPct val="9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fit the outer culture?</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Rejected?</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Both will change</a:t>
            </a:r>
            <a:endParaRPr/>
          </a:p>
          <a:p>
            <a:pPr indent="-342900" lvl="0" marL="342900" marR="0" rtl="0" algn="l">
              <a:lnSpc>
                <a:spcPct val="9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What sort of culture do you have?</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Hierarchy</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Chaos</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Consensus</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Synchronized Silence</a:t>
            </a:r>
            <a:endParaRPr/>
          </a:p>
        </p:txBody>
      </p:sp>
      <p:grpSp>
        <p:nvGrpSpPr>
          <p:cNvPr id="999" name="Google Shape;999;p48"/>
          <p:cNvGrpSpPr/>
          <p:nvPr/>
        </p:nvGrpSpPr>
        <p:grpSpPr>
          <a:xfrm>
            <a:off x="6172200" y="1524000"/>
            <a:ext cx="2209800" cy="3124200"/>
            <a:chOff x="6629400" y="838200"/>
            <a:chExt cx="2057400" cy="2514600"/>
          </a:xfrm>
        </p:grpSpPr>
        <p:sp>
          <p:nvSpPr>
            <p:cNvPr id="1000" name="Google Shape;1000;p48"/>
            <p:cNvSpPr/>
            <p:nvPr/>
          </p:nvSpPr>
          <p:spPr>
            <a:xfrm flipH="1" rot="5400000">
              <a:off x="5990431" y="1872456"/>
              <a:ext cx="2514600" cy="446087"/>
            </a:xfrm>
            <a:prstGeom prst="parallelogram">
              <a:avLst>
                <a:gd fmla="val 5036" name="adj"/>
              </a:avLst>
            </a:prstGeom>
            <a:solidFill>
              <a:srgbClr val="CCFF9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001" name="Google Shape;1001;p48"/>
            <p:cNvGrpSpPr/>
            <p:nvPr/>
          </p:nvGrpSpPr>
          <p:grpSpPr>
            <a:xfrm>
              <a:off x="7092950" y="1341437"/>
              <a:ext cx="319087" cy="376237"/>
              <a:chOff x="2847975" y="2743200"/>
              <a:chExt cx="1066800" cy="685800"/>
            </a:xfrm>
          </p:grpSpPr>
          <p:cxnSp>
            <p:nvCxnSpPr>
              <p:cNvPr id="1002" name="Google Shape;1002;p48"/>
              <p:cNvCxnSpPr/>
              <p:nvPr/>
            </p:nvCxnSpPr>
            <p:spPr>
              <a:xfrm flipH="1" rot="10800000">
                <a:off x="3076575" y="3048000"/>
                <a:ext cx="304800" cy="304800"/>
              </a:xfrm>
              <a:prstGeom prst="straightConnector1">
                <a:avLst/>
              </a:prstGeom>
              <a:noFill/>
              <a:ln cap="flat" cmpd="sng" w="28575">
                <a:solidFill>
                  <a:schemeClr val="dk1"/>
                </a:solidFill>
                <a:prstDash val="solid"/>
                <a:miter lim="8000"/>
                <a:headEnd len="sm" w="sm" type="none"/>
                <a:tailEnd len="sm" w="sm" type="none"/>
              </a:ln>
            </p:spPr>
          </p:cxnSp>
          <p:cxnSp>
            <p:nvCxnSpPr>
              <p:cNvPr id="1003" name="Google Shape;1003;p48"/>
              <p:cNvCxnSpPr/>
              <p:nvPr/>
            </p:nvCxnSpPr>
            <p:spPr>
              <a:xfrm flipH="1" rot="10800000">
                <a:off x="3000375" y="3200400"/>
                <a:ext cx="762000" cy="152400"/>
              </a:xfrm>
              <a:prstGeom prst="straightConnector1">
                <a:avLst/>
              </a:prstGeom>
              <a:noFill/>
              <a:ln cap="flat" cmpd="sng" w="28575">
                <a:solidFill>
                  <a:schemeClr val="dk1"/>
                </a:solidFill>
                <a:prstDash val="solid"/>
                <a:miter lim="8000"/>
                <a:headEnd len="sm" w="sm" type="none"/>
                <a:tailEnd len="sm" w="sm" type="none"/>
              </a:ln>
            </p:spPr>
          </p:cxnSp>
          <p:cxnSp>
            <p:nvCxnSpPr>
              <p:cNvPr id="1004" name="Google Shape;1004;p48"/>
              <p:cNvCxnSpPr/>
              <p:nvPr/>
            </p:nvCxnSpPr>
            <p:spPr>
              <a:xfrm flipH="1" rot="10800000">
                <a:off x="3381375" y="28194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1005" name="Google Shape;1005;p48"/>
              <p:cNvSpPr/>
              <p:nvPr/>
            </p:nvSpPr>
            <p:spPr>
              <a:xfrm>
                <a:off x="2847975" y="3276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06" name="Google Shape;1006;p48"/>
              <p:cNvSpPr/>
              <p:nvPr/>
            </p:nvSpPr>
            <p:spPr>
              <a:xfrm>
                <a:off x="3228975" y="2895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07" name="Google Shape;1007;p48"/>
              <p:cNvSpPr/>
              <p:nvPr/>
            </p:nvSpPr>
            <p:spPr>
              <a:xfrm>
                <a:off x="3609975" y="3124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08" name="Google Shape;1008;p48"/>
              <p:cNvSpPr/>
              <p:nvPr/>
            </p:nvSpPr>
            <p:spPr>
              <a:xfrm>
                <a:off x="3609975" y="2743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1009" name="Google Shape;1009;p48"/>
            <p:cNvGrpSpPr/>
            <p:nvPr/>
          </p:nvGrpSpPr>
          <p:grpSpPr>
            <a:xfrm>
              <a:off x="7092950" y="2220912"/>
              <a:ext cx="319087" cy="377825"/>
              <a:chOff x="2847975" y="4876800"/>
              <a:chExt cx="1066800" cy="685800"/>
            </a:xfrm>
          </p:grpSpPr>
          <p:cxnSp>
            <p:nvCxnSpPr>
              <p:cNvPr id="1010" name="Google Shape;1010;p48"/>
              <p:cNvCxnSpPr/>
              <p:nvPr/>
            </p:nvCxnSpPr>
            <p:spPr>
              <a:xfrm flipH="1" rot="10800000">
                <a:off x="3076575" y="5029200"/>
                <a:ext cx="304800" cy="304800"/>
              </a:xfrm>
              <a:prstGeom prst="straightConnector1">
                <a:avLst/>
              </a:prstGeom>
              <a:noFill/>
              <a:ln cap="flat" cmpd="sng" w="28575">
                <a:solidFill>
                  <a:schemeClr val="dk1"/>
                </a:solidFill>
                <a:prstDash val="solid"/>
                <a:miter lim="8000"/>
                <a:headEnd len="sm" w="sm" type="none"/>
                <a:tailEnd len="sm" w="sm" type="none"/>
              </a:ln>
            </p:spPr>
          </p:cxnSp>
          <p:cxnSp>
            <p:nvCxnSpPr>
              <p:cNvPr id="1011" name="Google Shape;1011;p48"/>
              <p:cNvCxnSpPr/>
              <p:nvPr/>
            </p:nvCxnSpPr>
            <p:spPr>
              <a:xfrm>
                <a:off x="3457575" y="5029200"/>
                <a:ext cx="304800" cy="152400"/>
              </a:xfrm>
              <a:prstGeom prst="straightConnector1">
                <a:avLst/>
              </a:prstGeom>
              <a:noFill/>
              <a:ln cap="flat" cmpd="sng" w="28575">
                <a:solidFill>
                  <a:schemeClr val="dk1"/>
                </a:solidFill>
                <a:prstDash val="solid"/>
                <a:miter lim="8000"/>
                <a:headEnd len="sm" w="sm" type="none"/>
                <a:tailEnd len="sm" w="sm" type="none"/>
              </a:ln>
            </p:spPr>
          </p:cxnSp>
          <p:cxnSp>
            <p:nvCxnSpPr>
              <p:cNvPr id="1012" name="Google Shape;1012;p48"/>
              <p:cNvCxnSpPr/>
              <p:nvPr/>
            </p:nvCxnSpPr>
            <p:spPr>
              <a:xfrm>
                <a:off x="3381375" y="4953000"/>
                <a:ext cx="76200" cy="457200"/>
              </a:xfrm>
              <a:prstGeom prst="straightConnector1">
                <a:avLst/>
              </a:prstGeom>
              <a:noFill/>
              <a:ln cap="flat" cmpd="sng" w="28575">
                <a:solidFill>
                  <a:schemeClr val="dk1"/>
                </a:solidFill>
                <a:prstDash val="solid"/>
                <a:miter lim="8000"/>
                <a:headEnd len="sm" w="sm" type="none"/>
                <a:tailEnd len="sm" w="sm" type="none"/>
              </a:ln>
            </p:spPr>
          </p:cxnSp>
          <p:cxnSp>
            <p:nvCxnSpPr>
              <p:cNvPr id="1013" name="Google Shape;1013;p48"/>
              <p:cNvCxnSpPr/>
              <p:nvPr/>
            </p:nvCxnSpPr>
            <p:spPr>
              <a:xfrm>
                <a:off x="3076575" y="5105400"/>
                <a:ext cx="457200" cy="381000"/>
              </a:xfrm>
              <a:prstGeom prst="straightConnector1">
                <a:avLst/>
              </a:prstGeom>
              <a:noFill/>
              <a:ln cap="flat" cmpd="sng" w="28575">
                <a:solidFill>
                  <a:schemeClr val="dk1"/>
                </a:solidFill>
                <a:prstDash val="solid"/>
                <a:miter lim="8000"/>
                <a:headEnd len="sm" w="sm" type="none"/>
                <a:tailEnd len="sm" w="sm" type="none"/>
              </a:ln>
            </p:spPr>
          </p:cxnSp>
          <p:sp>
            <p:nvSpPr>
              <p:cNvPr id="1014" name="Google Shape;1014;p48"/>
              <p:cNvSpPr/>
              <p:nvPr/>
            </p:nvSpPr>
            <p:spPr>
              <a:xfrm>
                <a:off x="2847975" y="5257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15" name="Google Shape;1015;p48"/>
              <p:cNvSpPr/>
              <p:nvPr/>
            </p:nvSpPr>
            <p:spPr>
              <a:xfrm>
                <a:off x="3228975" y="4876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16" name="Google Shape;1016;p48"/>
              <p:cNvSpPr/>
              <p:nvPr/>
            </p:nvSpPr>
            <p:spPr>
              <a:xfrm>
                <a:off x="3609975" y="51054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17" name="Google Shape;1017;p48"/>
              <p:cNvSpPr/>
              <p:nvPr/>
            </p:nvSpPr>
            <p:spPr>
              <a:xfrm>
                <a:off x="3381375" y="5410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18" name="Google Shape;1018;p48"/>
              <p:cNvSpPr/>
              <p:nvPr/>
            </p:nvSpPr>
            <p:spPr>
              <a:xfrm>
                <a:off x="2847975" y="5029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1019" name="Google Shape;1019;p48"/>
            <p:cNvSpPr/>
            <p:nvPr/>
          </p:nvSpPr>
          <p:spPr>
            <a:xfrm>
              <a:off x="7229475" y="1676400"/>
              <a:ext cx="68262" cy="503237"/>
            </a:xfrm>
            <a:prstGeom prst="downArrow">
              <a:avLst>
                <a:gd fmla="val 50000" name="adj1"/>
                <a:gd fmla="val 50000" name="adj2"/>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020" name="Google Shape;1020;p48"/>
            <p:cNvGrpSpPr/>
            <p:nvPr/>
          </p:nvGrpSpPr>
          <p:grpSpPr>
            <a:xfrm>
              <a:off x="7402512" y="957262"/>
              <a:ext cx="1284288" cy="2017713"/>
              <a:chOff x="7402512" y="957262"/>
              <a:chExt cx="1284288" cy="2017713"/>
            </a:xfrm>
          </p:grpSpPr>
          <p:sp>
            <p:nvSpPr>
              <p:cNvPr id="1021" name="Google Shape;1021;p48"/>
              <p:cNvSpPr/>
              <p:nvPr/>
            </p:nvSpPr>
            <p:spPr>
              <a:xfrm>
                <a:off x="7413625" y="957262"/>
                <a:ext cx="1273175" cy="422275"/>
              </a:xfrm>
              <a:prstGeom prst="parallelogram">
                <a:avLst>
                  <a:gd fmla="val 25000" name="adj"/>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22" name="Google Shape;1022;p48"/>
              <p:cNvSpPr/>
              <p:nvPr/>
            </p:nvSpPr>
            <p:spPr>
              <a:xfrm>
                <a:off x="7413625" y="1754187"/>
                <a:ext cx="1273175" cy="423862"/>
              </a:xfrm>
              <a:prstGeom prst="parallelogram">
                <a:avLst>
                  <a:gd fmla="val 25000" name="adj"/>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23" name="Google Shape;1023;p48"/>
              <p:cNvSpPr/>
              <p:nvPr/>
            </p:nvSpPr>
            <p:spPr>
              <a:xfrm>
                <a:off x="7413625" y="2552700"/>
                <a:ext cx="1273175" cy="422275"/>
              </a:xfrm>
              <a:prstGeom prst="parallelogram">
                <a:avLst>
                  <a:gd fmla="val 25000" name="adj"/>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24" name="Google Shape;1024;p48"/>
              <p:cNvSpPr/>
              <p:nvPr/>
            </p:nvSpPr>
            <p:spPr>
              <a:xfrm>
                <a:off x="8004175" y="963612"/>
                <a:ext cx="101600" cy="234950"/>
              </a:xfrm>
              <a:prstGeom prst="sun">
                <a:avLst>
                  <a:gd fmla="val 8439"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25" name="Google Shape;1025;p48"/>
              <p:cNvSpPr/>
              <p:nvPr/>
            </p:nvSpPr>
            <p:spPr>
              <a:xfrm flipH="1" rot="10800000">
                <a:off x="8186737" y="1089025"/>
                <a:ext cx="203200" cy="234950"/>
              </a:xfrm>
              <a:prstGeom prst="irregularSeal1">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1026" name="Google Shape;1026;p48"/>
              <p:cNvCxnSpPr/>
              <p:nvPr/>
            </p:nvCxnSpPr>
            <p:spPr>
              <a:xfrm flipH="1" rot="10800000">
                <a:off x="7847012" y="1089025"/>
                <a:ext cx="203200" cy="168275"/>
              </a:xfrm>
              <a:prstGeom prst="straightConnector1">
                <a:avLst/>
              </a:prstGeom>
              <a:noFill/>
              <a:ln cap="flat" cmpd="sng" w="19050">
                <a:solidFill>
                  <a:schemeClr val="dk1"/>
                </a:solidFill>
                <a:prstDash val="solid"/>
                <a:miter lim="8000"/>
                <a:headEnd len="sm" w="sm" type="none"/>
                <a:tailEnd len="sm" w="sm" type="none"/>
              </a:ln>
            </p:spPr>
          </p:cxnSp>
          <p:cxnSp>
            <p:nvCxnSpPr>
              <p:cNvPr id="1027" name="Google Shape;1027;p48"/>
              <p:cNvCxnSpPr/>
              <p:nvPr/>
            </p:nvCxnSpPr>
            <p:spPr>
              <a:xfrm flipH="1" rot="10800000">
                <a:off x="7867650" y="1214437"/>
                <a:ext cx="387350" cy="42862"/>
              </a:xfrm>
              <a:prstGeom prst="straightConnector1">
                <a:avLst/>
              </a:prstGeom>
              <a:noFill/>
              <a:ln cap="flat" cmpd="sng" w="19050">
                <a:solidFill>
                  <a:schemeClr val="dk1"/>
                </a:solidFill>
                <a:prstDash val="solid"/>
                <a:miter lim="8000"/>
                <a:headEnd len="sm" w="sm" type="none"/>
                <a:tailEnd len="sm" w="sm" type="none"/>
              </a:ln>
            </p:spPr>
          </p:cxnSp>
          <p:sp>
            <p:nvSpPr>
              <p:cNvPr id="1028" name="Google Shape;1028;p48"/>
              <p:cNvSpPr/>
              <p:nvPr/>
            </p:nvSpPr>
            <p:spPr>
              <a:xfrm flipH="1" rot="10800000">
                <a:off x="7726362" y="1144587"/>
                <a:ext cx="204787" cy="234950"/>
              </a:xfrm>
              <a:prstGeom prst="irregularSeal1">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029" name="Google Shape;1029;p48"/>
              <p:cNvGrpSpPr/>
              <p:nvPr/>
            </p:nvGrpSpPr>
            <p:grpSpPr>
              <a:xfrm>
                <a:off x="7785100" y="2590800"/>
                <a:ext cx="673100" cy="301625"/>
                <a:chOff x="7618412" y="2640012"/>
                <a:chExt cx="673100" cy="301625"/>
              </a:xfrm>
            </p:grpSpPr>
            <p:sp>
              <p:nvSpPr>
                <p:cNvPr id="1030" name="Google Shape;1030;p48"/>
                <p:cNvSpPr/>
                <p:nvPr/>
              </p:nvSpPr>
              <p:spPr>
                <a:xfrm>
                  <a:off x="7800975" y="2765425"/>
                  <a:ext cx="127000" cy="9366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1031" name="Google Shape;1031;p48"/>
                <p:cNvCxnSpPr/>
                <p:nvPr/>
              </p:nvCxnSpPr>
              <p:spPr>
                <a:xfrm flipH="1" rot="10800000">
                  <a:off x="7732712" y="2724150"/>
                  <a:ext cx="114300" cy="166687"/>
                </a:xfrm>
                <a:prstGeom prst="straightConnector1">
                  <a:avLst/>
                </a:prstGeom>
                <a:noFill/>
                <a:ln cap="flat" cmpd="sng" w="19050">
                  <a:solidFill>
                    <a:schemeClr val="dk1"/>
                  </a:solidFill>
                  <a:prstDash val="solid"/>
                  <a:miter lim="8000"/>
                  <a:headEnd len="sm" w="sm" type="none"/>
                  <a:tailEnd len="sm" w="sm" type="none"/>
                </a:ln>
              </p:spPr>
            </p:cxnSp>
            <p:cxnSp>
              <p:nvCxnSpPr>
                <p:cNvPr id="1032" name="Google Shape;1032;p48"/>
                <p:cNvCxnSpPr/>
                <p:nvPr/>
              </p:nvCxnSpPr>
              <p:spPr>
                <a:xfrm flipH="1" rot="10800000">
                  <a:off x="7710487" y="2806700"/>
                  <a:ext cx="157162" cy="84137"/>
                </a:xfrm>
                <a:prstGeom prst="straightConnector1">
                  <a:avLst/>
                </a:prstGeom>
                <a:noFill/>
                <a:ln cap="flat" cmpd="sng" w="19050">
                  <a:solidFill>
                    <a:schemeClr val="dk1"/>
                  </a:solidFill>
                  <a:prstDash val="solid"/>
                  <a:miter lim="8000"/>
                  <a:headEnd len="sm" w="sm" type="none"/>
                  <a:tailEnd len="sm" w="sm" type="none"/>
                </a:ln>
              </p:spPr>
            </p:cxnSp>
            <p:cxnSp>
              <p:nvCxnSpPr>
                <p:cNvPr id="1033" name="Google Shape;1033;p48"/>
                <p:cNvCxnSpPr/>
                <p:nvPr/>
              </p:nvCxnSpPr>
              <p:spPr>
                <a:xfrm>
                  <a:off x="7891462" y="2681287"/>
                  <a:ext cx="136525" cy="209550"/>
                </a:xfrm>
                <a:prstGeom prst="straightConnector1">
                  <a:avLst/>
                </a:prstGeom>
                <a:noFill/>
                <a:ln cap="flat" cmpd="sng" w="19050">
                  <a:solidFill>
                    <a:schemeClr val="dk1"/>
                  </a:solidFill>
                  <a:prstDash val="solid"/>
                  <a:miter lim="8000"/>
                  <a:headEnd len="sm" w="sm" type="none"/>
                  <a:tailEnd len="sm" w="sm" type="none"/>
                </a:ln>
              </p:spPr>
            </p:cxnSp>
            <p:cxnSp>
              <p:nvCxnSpPr>
                <p:cNvPr id="1034" name="Google Shape;1034;p48"/>
                <p:cNvCxnSpPr/>
                <p:nvPr/>
              </p:nvCxnSpPr>
              <p:spPr>
                <a:xfrm flipH="1">
                  <a:off x="7867650" y="2765425"/>
                  <a:ext cx="342900" cy="41275"/>
                </a:xfrm>
                <a:prstGeom prst="straightConnector1">
                  <a:avLst/>
                </a:prstGeom>
                <a:noFill/>
                <a:ln cap="flat" cmpd="sng" w="19050">
                  <a:solidFill>
                    <a:schemeClr val="dk1"/>
                  </a:solidFill>
                  <a:prstDash val="solid"/>
                  <a:miter lim="8000"/>
                  <a:headEnd len="sm" w="sm" type="none"/>
                  <a:tailEnd len="sm" w="sm" type="none"/>
                </a:ln>
              </p:spPr>
            </p:cxnSp>
            <p:sp>
              <p:nvSpPr>
                <p:cNvPr id="1035" name="Google Shape;1035;p48"/>
                <p:cNvSpPr/>
                <p:nvPr/>
              </p:nvSpPr>
              <p:spPr>
                <a:xfrm>
                  <a:off x="7618412" y="2849562"/>
                  <a:ext cx="128587" cy="92075"/>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36" name="Google Shape;1036;p48"/>
                <p:cNvSpPr/>
                <p:nvPr/>
              </p:nvSpPr>
              <p:spPr>
                <a:xfrm>
                  <a:off x="7959725" y="2849562"/>
                  <a:ext cx="127000" cy="92075"/>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37" name="Google Shape;1037;p48"/>
                <p:cNvSpPr/>
                <p:nvPr/>
              </p:nvSpPr>
              <p:spPr>
                <a:xfrm>
                  <a:off x="7800975" y="2640012"/>
                  <a:ext cx="127000" cy="92075"/>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38" name="Google Shape;1038;p48"/>
                <p:cNvSpPr/>
                <p:nvPr/>
              </p:nvSpPr>
              <p:spPr>
                <a:xfrm>
                  <a:off x="8164512" y="2681287"/>
                  <a:ext cx="127000" cy="9366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1039" name="Google Shape;1039;p48"/>
              <p:cNvSpPr/>
              <p:nvPr/>
            </p:nvSpPr>
            <p:spPr>
              <a:xfrm>
                <a:off x="7710487" y="1801812"/>
                <a:ext cx="136525" cy="168275"/>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40" name="Google Shape;1040;p48"/>
              <p:cNvSpPr/>
              <p:nvPr/>
            </p:nvSpPr>
            <p:spPr>
              <a:xfrm>
                <a:off x="7823200" y="1927225"/>
                <a:ext cx="136525" cy="168275"/>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41" name="Google Shape;1041;p48"/>
              <p:cNvSpPr/>
              <p:nvPr/>
            </p:nvSpPr>
            <p:spPr>
              <a:xfrm>
                <a:off x="7981950" y="2011362"/>
                <a:ext cx="136525" cy="168275"/>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42" name="Google Shape;1042;p48"/>
              <p:cNvSpPr/>
              <p:nvPr/>
            </p:nvSpPr>
            <p:spPr>
              <a:xfrm>
                <a:off x="8369300" y="1843087"/>
                <a:ext cx="134937" cy="168275"/>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43" name="Google Shape;1043;p48"/>
              <p:cNvSpPr/>
              <p:nvPr/>
            </p:nvSpPr>
            <p:spPr>
              <a:xfrm>
                <a:off x="8210550" y="1970087"/>
                <a:ext cx="136525" cy="166687"/>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44" name="Google Shape;1044;p48"/>
              <p:cNvSpPr/>
              <p:nvPr/>
            </p:nvSpPr>
            <p:spPr>
              <a:xfrm>
                <a:off x="7959725" y="1801812"/>
                <a:ext cx="136525" cy="168275"/>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45" name="Google Shape;1045;p48"/>
              <p:cNvSpPr/>
              <p:nvPr/>
            </p:nvSpPr>
            <p:spPr>
              <a:xfrm rot="5400000">
                <a:off x="7808912" y="1533525"/>
                <a:ext cx="460375" cy="158750"/>
              </a:xfrm>
              <a:custGeom>
                <a:rect b="b" l="l" r="r" t="t"/>
                <a:pathLst>
                  <a:path extrusionOk="0" h="120000" w="120000">
                    <a:moveTo>
                      <a:pt x="84316" y="0"/>
                    </a:moveTo>
                    <a:lnTo>
                      <a:pt x="84316" y="30355"/>
                    </a:lnTo>
                    <a:lnTo>
                      <a:pt x="18750" y="30355"/>
                    </a:lnTo>
                    <a:lnTo>
                      <a:pt x="18750" y="89644"/>
                    </a:lnTo>
                    <a:lnTo>
                      <a:pt x="84316" y="89644"/>
                    </a:lnTo>
                    <a:lnTo>
                      <a:pt x="84316" y="120000"/>
                    </a:lnTo>
                    <a:lnTo>
                      <a:pt x="120000" y="60000"/>
                    </a:lnTo>
                    <a:lnTo>
                      <a:pt x="84316" y="0"/>
                    </a:lnTo>
                    <a:close/>
                  </a:path>
                  <a:path extrusionOk="0" h="120000" w="120000">
                    <a:moveTo>
                      <a:pt x="7500" y="30355"/>
                    </a:moveTo>
                    <a:lnTo>
                      <a:pt x="7500" y="89644"/>
                    </a:lnTo>
                    <a:lnTo>
                      <a:pt x="15000" y="89644"/>
                    </a:lnTo>
                    <a:lnTo>
                      <a:pt x="15000" y="30355"/>
                    </a:lnTo>
                    <a:lnTo>
                      <a:pt x="7500" y="30355"/>
                    </a:lnTo>
                    <a:close/>
                  </a:path>
                  <a:path extrusionOk="0" h="120000" w="120000">
                    <a:moveTo>
                      <a:pt x="0" y="30355"/>
                    </a:moveTo>
                    <a:lnTo>
                      <a:pt x="0" y="89644"/>
                    </a:lnTo>
                    <a:lnTo>
                      <a:pt x="3750" y="89644"/>
                    </a:lnTo>
                    <a:lnTo>
                      <a:pt x="3750" y="30355"/>
                    </a:lnTo>
                    <a:lnTo>
                      <a:pt x="0" y="30355"/>
                    </a:lnTo>
                    <a:close/>
                  </a:path>
                </a:pathLst>
              </a:custGeom>
              <a:solidFill>
                <a:srgbClr val="FF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46" name="Google Shape;1046;p48"/>
              <p:cNvSpPr/>
              <p:nvPr/>
            </p:nvSpPr>
            <p:spPr>
              <a:xfrm rot="5400000">
                <a:off x="7808912" y="2330450"/>
                <a:ext cx="460375" cy="158750"/>
              </a:xfrm>
              <a:custGeom>
                <a:rect b="b" l="l" r="r" t="t"/>
                <a:pathLst>
                  <a:path extrusionOk="0" h="120000" w="120000">
                    <a:moveTo>
                      <a:pt x="84316" y="0"/>
                    </a:moveTo>
                    <a:lnTo>
                      <a:pt x="84316" y="30355"/>
                    </a:lnTo>
                    <a:lnTo>
                      <a:pt x="18750" y="30355"/>
                    </a:lnTo>
                    <a:lnTo>
                      <a:pt x="18750" y="89644"/>
                    </a:lnTo>
                    <a:lnTo>
                      <a:pt x="84316" y="89644"/>
                    </a:lnTo>
                    <a:lnTo>
                      <a:pt x="84316" y="120000"/>
                    </a:lnTo>
                    <a:lnTo>
                      <a:pt x="120000" y="60000"/>
                    </a:lnTo>
                    <a:lnTo>
                      <a:pt x="84316" y="0"/>
                    </a:lnTo>
                    <a:close/>
                  </a:path>
                  <a:path extrusionOk="0" h="120000" w="120000">
                    <a:moveTo>
                      <a:pt x="7500" y="30355"/>
                    </a:moveTo>
                    <a:lnTo>
                      <a:pt x="7500" y="89644"/>
                    </a:lnTo>
                    <a:lnTo>
                      <a:pt x="15000" y="89644"/>
                    </a:lnTo>
                    <a:lnTo>
                      <a:pt x="15000" y="30355"/>
                    </a:lnTo>
                    <a:lnTo>
                      <a:pt x="7500" y="30355"/>
                    </a:lnTo>
                    <a:close/>
                  </a:path>
                  <a:path extrusionOk="0" h="120000" w="120000">
                    <a:moveTo>
                      <a:pt x="0" y="30355"/>
                    </a:moveTo>
                    <a:lnTo>
                      <a:pt x="0" y="89644"/>
                    </a:lnTo>
                    <a:lnTo>
                      <a:pt x="3750" y="89644"/>
                    </a:lnTo>
                    <a:lnTo>
                      <a:pt x="3750" y="30355"/>
                    </a:lnTo>
                    <a:lnTo>
                      <a:pt x="0" y="30355"/>
                    </a:lnTo>
                    <a:close/>
                  </a:path>
                </a:pathLst>
              </a:custGeom>
              <a:solidFill>
                <a:srgbClr val="FF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47" name="Google Shape;1047;p48"/>
              <p:cNvSpPr/>
              <p:nvPr/>
            </p:nvSpPr>
            <p:spPr>
              <a:xfrm>
                <a:off x="7402512" y="1508125"/>
                <a:ext cx="636587" cy="168275"/>
              </a:xfrm>
              <a:prstGeom prst="notchedRightArrow">
                <a:avLst>
                  <a:gd fmla="val 17262" name="adj1"/>
                  <a:gd fmla="val 5738" name="adj2"/>
                </a:avLst>
              </a:prstGeom>
              <a:solidFill>
                <a:srgbClr val="037C0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48" name="Google Shape;1048;p48"/>
              <p:cNvSpPr/>
              <p:nvPr/>
            </p:nvSpPr>
            <p:spPr>
              <a:xfrm>
                <a:off x="7402512" y="2263775"/>
                <a:ext cx="636587" cy="166687"/>
              </a:xfrm>
              <a:prstGeom prst="notchedRightArrow">
                <a:avLst>
                  <a:gd fmla="val 17262" name="adj1"/>
                  <a:gd fmla="val 5738" name="adj2"/>
                </a:avLst>
              </a:prstGeom>
              <a:solidFill>
                <a:srgbClr val="037C0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1049" name="Google Shape;1049;p48"/>
            <p:cNvSpPr/>
            <p:nvPr/>
          </p:nvSpPr>
          <p:spPr>
            <a:xfrm>
              <a:off x="6834187" y="1885950"/>
              <a:ext cx="363537" cy="125412"/>
            </a:xfrm>
            <a:prstGeom prst="notchedRightArrow">
              <a:avLst>
                <a:gd fmla="val 17262" name="adj1"/>
                <a:gd fmla="val 5738" name="adj2"/>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050" name="Google Shape;1050;p48"/>
            <p:cNvGrpSpPr/>
            <p:nvPr/>
          </p:nvGrpSpPr>
          <p:grpSpPr>
            <a:xfrm>
              <a:off x="6629400" y="1341437"/>
              <a:ext cx="446087" cy="1970087"/>
              <a:chOff x="457201" y="3581400"/>
              <a:chExt cx="546099" cy="2387600"/>
            </a:xfrm>
          </p:grpSpPr>
          <p:sp>
            <p:nvSpPr>
              <p:cNvPr id="1051" name="Google Shape;1051;p48"/>
              <p:cNvSpPr/>
              <p:nvPr/>
            </p:nvSpPr>
            <p:spPr>
              <a:xfrm flipH="1" rot="5400000">
                <a:off x="-583406" y="4622006"/>
                <a:ext cx="2387600" cy="306387"/>
              </a:xfrm>
              <a:prstGeom prst="parallelogram">
                <a:avLst>
                  <a:gd fmla="val 3061" name="adj"/>
                </a:avLst>
              </a:prstGeom>
              <a:solidFill>
                <a:srgbClr val="66FF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52" name="Google Shape;1052;p48"/>
              <p:cNvSpPr/>
              <p:nvPr/>
            </p:nvSpPr>
            <p:spPr>
              <a:xfrm>
                <a:off x="596900" y="4445000"/>
                <a:ext cx="55562" cy="609600"/>
              </a:xfrm>
              <a:prstGeom prst="downArrow">
                <a:avLst>
                  <a:gd fmla="val 50000" name="adj1"/>
                  <a:gd fmla="val 50000" name="adj2"/>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053" name="Google Shape;1053;p48"/>
              <p:cNvGrpSpPr/>
              <p:nvPr/>
            </p:nvGrpSpPr>
            <p:grpSpPr>
              <a:xfrm>
                <a:off x="485775" y="5156200"/>
                <a:ext cx="249237" cy="355600"/>
                <a:chOff x="1371600" y="4495800"/>
                <a:chExt cx="685800" cy="533400"/>
              </a:xfrm>
            </p:grpSpPr>
            <p:cxnSp>
              <p:nvCxnSpPr>
                <p:cNvPr id="1054" name="Google Shape;1054;p48"/>
                <p:cNvCxnSpPr/>
                <p:nvPr/>
              </p:nvCxnSpPr>
              <p:spPr>
                <a:xfrm>
                  <a:off x="1905000" y="4572000"/>
                  <a:ext cx="0" cy="304800"/>
                </a:xfrm>
                <a:prstGeom prst="straightConnector1">
                  <a:avLst/>
                </a:prstGeom>
                <a:noFill/>
                <a:ln cap="flat" cmpd="sng" w="28575">
                  <a:solidFill>
                    <a:schemeClr val="dk1"/>
                  </a:solidFill>
                  <a:prstDash val="solid"/>
                  <a:miter lim="8000"/>
                  <a:headEnd len="sm" w="sm" type="none"/>
                  <a:tailEnd len="sm" w="sm" type="none"/>
                </a:ln>
              </p:spPr>
            </p:cxnSp>
            <p:cxnSp>
              <p:nvCxnSpPr>
                <p:cNvPr id="1055" name="Google Shape;1055;p48"/>
                <p:cNvCxnSpPr/>
                <p:nvPr/>
              </p:nvCxnSpPr>
              <p:spPr>
                <a:xfrm rot="10800000">
                  <a:off x="1524000" y="4800600"/>
                  <a:ext cx="381000" cy="152400"/>
                </a:xfrm>
                <a:prstGeom prst="straightConnector1">
                  <a:avLst/>
                </a:prstGeom>
                <a:noFill/>
                <a:ln cap="flat" cmpd="sng" w="28575">
                  <a:solidFill>
                    <a:schemeClr val="dk1"/>
                  </a:solidFill>
                  <a:prstDash val="solid"/>
                  <a:miter lim="8000"/>
                  <a:headEnd len="sm" w="sm" type="none"/>
                  <a:tailEnd len="sm" w="sm" type="none"/>
                </a:ln>
              </p:spPr>
            </p:cxnSp>
            <p:cxnSp>
              <p:nvCxnSpPr>
                <p:cNvPr id="1056" name="Google Shape;1056;p48"/>
                <p:cNvCxnSpPr/>
                <p:nvPr/>
              </p:nvCxnSpPr>
              <p:spPr>
                <a:xfrm flipH="1" rot="10800000">
                  <a:off x="1524000" y="45720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1057" name="Google Shape;1057;p48"/>
                <p:cNvSpPr/>
                <p:nvPr/>
              </p:nvSpPr>
              <p:spPr>
                <a:xfrm>
                  <a:off x="1371600" y="4648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58" name="Google Shape;1058;p48"/>
                <p:cNvSpPr/>
                <p:nvPr/>
              </p:nvSpPr>
              <p:spPr>
                <a:xfrm>
                  <a:off x="1752600" y="4876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59" name="Google Shape;1059;p48"/>
                <p:cNvSpPr/>
                <p:nvPr/>
              </p:nvSpPr>
              <p:spPr>
                <a:xfrm>
                  <a:off x="1752600" y="4495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1060" name="Google Shape;1060;p48"/>
              <p:cNvSpPr/>
              <p:nvPr/>
            </p:nvSpPr>
            <p:spPr>
              <a:xfrm flipH="1" rot="5400000">
                <a:off x="895350" y="4286250"/>
                <a:ext cx="152400" cy="63500"/>
              </a:xfrm>
              <a:prstGeom prst="parallelogram">
                <a:avLst>
                  <a:gd fmla="val 5036" name="adj"/>
                </a:avLst>
              </a:prstGeom>
              <a:solidFill>
                <a:srgbClr val="CCFF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61" name="Google Shape;1061;p48"/>
              <p:cNvSpPr/>
              <p:nvPr/>
            </p:nvSpPr>
            <p:spPr>
              <a:xfrm>
                <a:off x="679450" y="4343400"/>
                <a:ext cx="250825" cy="406400"/>
              </a:xfrm>
              <a:prstGeom prst="curvedLeftArrow">
                <a:avLst>
                  <a:gd fmla="val 25000" name="adj1"/>
                  <a:gd fmla="val 18386" name="adj2"/>
                  <a:gd fmla="val 25000" name="adj3"/>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062" name="Google Shape;1062;p48"/>
              <p:cNvGrpSpPr/>
              <p:nvPr/>
            </p:nvGrpSpPr>
            <p:grpSpPr>
              <a:xfrm>
                <a:off x="485775" y="4089400"/>
                <a:ext cx="249237" cy="355600"/>
                <a:chOff x="1371600" y="2895600"/>
                <a:chExt cx="685800" cy="533400"/>
              </a:xfrm>
            </p:grpSpPr>
            <p:cxnSp>
              <p:nvCxnSpPr>
                <p:cNvPr id="1063" name="Google Shape;1063;p48"/>
                <p:cNvCxnSpPr/>
                <p:nvPr/>
              </p:nvCxnSpPr>
              <p:spPr>
                <a:xfrm rot="10800000">
                  <a:off x="1524000" y="3200400"/>
                  <a:ext cx="381000" cy="152400"/>
                </a:xfrm>
                <a:prstGeom prst="straightConnector1">
                  <a:avLst/>
                </a:prstGeom>
                <a:noFill/>
                <a:ln cap="flat" cmpd="sng" w="28575">
                  <a:solidFill>
                    <a:schemeClr val="dk1"/>
                  </a:solidFill>
                  <a:prstDash val="solid"/>
                  <a:miter lim="8000"/>
                  <a:headEnd len="sm" w="sm" type="none"/>
                  <a:tailEnd len="sm" w="sm" type="none"/>
                </a:ln>
              </p:spPr>
            </p:cxnSp>
            <p:cxnSp>
              <p:nvCxnSpPr>
                <p:cNvPr id="1064" name="Google Shape;1064;p48"/>
                <p:cNvCxnSpPr/>
                <p:nvPr/>
              </p:nvCxnSpPr>
              <p:spPr>
                <a:xfrm flipH="1" rot="10800000">
                  <a:off x="1524000" y="29718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1065" name="Google Shape;1065;p48"/>
                <p:cNvSpPr/>
                <p:nvPr/>
              </p:nvSpPr>
              <p:spPr>
                <a:xfrm>
                  <a:off x="1371600" y="30480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66" name="Google Shape;1066;p48"/>
                <p:cNvSpPr/>
                <p:nvPr/>
              </p:nvSpPr>
              <p:spPr>
                <a:xfrm>
                  <a:off x="1752600" y="3276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67" name="Google Shape;1067;p48"/>
                <p:cNvSpPr/>
                <p:nvPr/>
              </p:nvSpPr>
              <p:spPr>
                <a:xfrm>
                  <a:off x="1752600" y="2895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grpSp>
      <p:sp>
        <p:nvSpPr>
          <p:cNvPr id="1068" name="Google Shape;1068;p48"/>
          <p:cNvSpPr txBox="1"/>
          <p:nvPr/>
        </p:nvSpPr>
        <p:spPr>
          <a:xfrm>
            <a:off x="7510462" y="4419600"/>
            <a:ext cx="11001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Notation</a:t>
            </a:r>
            <a:endParaRPr/>
          </a:p>
        </p:txBody>
      </p:sp>
      <p:sp>
        <p:nvSpPr>
          <p:cNvPr id="1069" name="Google Shape;1069;p48"/>
          <p:cNvSpPr txBox="1"/>
          <p:nvPr/>
        </p:nvSpPr>
        <p:spPr>
          <a:xfrm>
            <a:off x="6934200" y="4556125"/>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Tools</a:t>
            </a:r>
            <a:endParaRPr/>
          </a:p>
        </p:txBody>
      </p:sp>
      <p:sp>
        <p:nvSpPr>
          <p:cNvPr id="1070" name="Google Shape;1070;p48"/>
          <p:cNvSpPr txBox="1"/>
          <p:nvPr/>
        </p:nvSpPr>
        <p:spPr>
          <a:xfrm>
            <a:off x="5686425" y="4737100"/>
            <a:ext cx="1628775" cy="8255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People </a:t>
            </a:r>
            <a:endParaRPr/>
          </a:p>
          <a:p>
            <a:pPr indent="0" lvl="0" marL="0" marR="0" rtl="0" algn="ctr">
              <a:lnSpc>
                <a:spcPct val="8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Organization </a:t>
            </a:r>
            <a:endParaRPr/>
          </a:p>
          <a:p>
            <a:pPr indent="0" lvl="0" marL="0" marR="0" rtl="0" algn="ctr">
              <a:lnSpc>
                <a:spcPct val="8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&amp; Culture</a:t>
            </a:r>
            <a:endParaRPr/>
          </a:p>
        </p:txBody>
      </p:sp>
      <p:sp>
        <p:nvSpPr>
          <p:cNvPr id="1071" name="Google Shape;1071;p48"/>
          <p:cNvSpPr/>
          <p:nvPr/>
        </p:nvSpPr>
        <p:spPr>
          <a:xfrm rot="5400000">
            <a:off x="6438900" y="4229100"/>
            <a:ext cx="152400" cy="990600"/>
          </a:xfrm>
          <a:prstGeom prst="rightBrace">
            <a:avLst>
              <a:gd fmla="val 8333" name="adj1"/>
              <a:gd fmla="val 50000" name="adj2"/>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72" name="Google Shape;1072;p48"/>
          <p:cNvSpPr/>
          <p:nvPr/>
        </p:nvSpPr>
        <p:spPr>
          <a:xfrm rot="5400000">
            <a:off x="7239000" y="4343400"/>
            <a:ext cx="152400" cy="457200"/>
          </a:xfrm>
          <a:prstGeom prst="rightBrace">
            <a:avLst>
              <a:gd fmla="val 8333" name="adj1"/>
              <a:gd fmla="val 50000" name="adj2"/>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73" name="Google Shape;1073;p48"/>
          <p:cNvSpPr/>
          <p:nvPr/>
        </p:nvSpPr>
        <p:spPr>
          <a:xfrm rot="5400000">
            <a:off x="7772400" y="4038600"/>
            <a:ext cx="152400" cy="762000"/>
          </a:xfrm>
          <a:prstGeom prst="rightBrace">
            <a:avLst>
              <a:gd fmla="val 8333" name="adj1"/>
              <a:gd fmla="val 50000" name="adj2"/>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49"/>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Buy-In: self-determination or crisis</a:t>
            </a:r>
            <a:endParaRPr/>
          </a:p>
        </p:txBody>
      </p:sp>
      <p:sp>
        <p:nvSpPr>
          <p:cNvPr id="1079" name="Google Shape;1079;p49"/>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Expert's buy-in</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Has mental tool box proven complete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Needs full breakdown to create space for alternate tools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Novice's buy-in</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Has mental tool box with space and need for new tools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expert may need crisis to accept new ideas.</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Buy-In through self-determination:</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In methodology workshop, team members name their</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roles, teams, products, standards, milestones, tasks.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...but how do you install an 'M' across projects?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50"/>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Starting point for Crystal:</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 interviews, workshop, feedback</a:t>
            </a:r>
            <a:endParaRPr/>
          </a:p>
        </p:txBody>
      </p:sp>
      <p:sp>
        <p:nvSpPr>
          <p:cNvPr id="1085" name="Google Shape;1085;p50"/>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Build the control system first.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Settle increment size, </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Hold interview &amp; workshop before/after each.</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Preload the system.</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Interview projects to learn key issues, hazards, tricks.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Ask what they did, liked, didn't, would change or keep.</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Identify fears, priorities, success factors, hazards.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Ask the group.</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Let the group influence first increment's methodology.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Use your feedback</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Check mid- and post-increment opinion</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Update your principles, fears, strategies.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51"/>
          <p:cNvSpPr txBox="1"/>
          <p:nvPr/>
        </p:nvSpPr>
        <p:spPr>
          <a:xfrm>
            <a:off x="5029200" y="3162300"/>
            <a:ext cx="2895600" cy="22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091" name="Google Shape;1091;p51"/>
          <p:cNvSpPr txBox="1"/>
          <p:nvPr>
            <p:ph type="title"/>
          </p:nvPr>
        </p:nvSpPr>
        <p:spPr>
          <a:xfrm>
            <a:off x="304800" y="1905000"/>
            <a:ext cx="8305800" cy="2590800"/>
          </a:xfrm>
          <a:prstGeom prst="rect">
            <a:avLst/>
          </a:prstGeom>
          <a:noFill/>
          <a:ln>
            <a:noFill/>
          </a:ln>
        </p:spPr>
        <p:txBody>
          <a:bodyPr anchorCtr="0" anchor="b" bIns="44450" lIns="90475" spcFirstLastPara="1" rIns="90475" wrap="square" tIns="44450">
            <a:noAutofit/>
          </a:bodyPr>
          <a:lstStyle/>
          <a:p>
            <a:pPr indent="0" lvl="0" marL="0" marR="0" rtl="0" algn="ctr">
              <a:lnSpc>
                <a:spcPct val="90000"/>
              </a:lnSpc>
              <a:spcBef>
                <a:spcPts val="0"/>
              </a:spcBef>
              <a:spcAft>
                <a:spcPts val="0"/>
              </a:spcAft>
              <a:buClr>
                <a:schemeClr val="dk1"/>
              </a:buClr>
              <a:buFont typeface="Times New Roman"/>
              <a:buNone/>
            </a:pPr>
            <a:r>
              <a:rPr b="1" i="1" lang="en-US" sz="4400" u="none" cap="none" strike="noStrike">
                <a:solidFill>
                  <a:schemeClr val="dk1"/>
                </a:solidFill>
                <a:latin typeface="Times New Roman"/>
                <a:ea typeface="Times New Roman"/>
                <a:cs typeface="Times New Roman"/>
                <a:sym typeface="Times New Roman"/>
              </a:rPr>
              <a:t>Crystal</a:t>
            </a:r>
            <a:br>
              <a:rPr b="1" i="0" lang="en-US" sz="4400" u="none" cap="none" strike="noStrike">
                <a:solidFill>
                  <a:schemeClr val="dk1"/>
                </a:solidFill>
                <a:latin typeface="Times New Roman"/>
                <a:ea typeface="Times New Roman"/>
                <a:cs typeface="Times New Roman"/>
                <a:sym typeface="Times New Roman"/>
              </a:rPr>
            </a:br>
            <a:r>
              <a:rPr b="1" i="0" lang="en-US" sz="4400" u="none" cap="none" strike="noStrike">
                <a:solidFill>
                  <a:schemeClr val="dk1"/>
                </a:solidFill>
                <a:latin typeface="Times New Roman"/>
                <a:ea typeface="Times New Roman"/>
                <a:cs typeface="Times New Roman"/>
                <a:sym typeface="Times New Roman"/>
              </a:rPr>
              <a:t> Samples </a:t>
            </a:r>
            <a:br>
              <a:rPr b="1" i="0" lang="en-US" sz="4400" u="none" cap="none" strike="noStrike">
                <a:solidFill>
                  <a:schemeClr val="dk1"/>
                </a:solidFill>
                <a:latin typeface="Times New Roman"/>
                <a:ea typeface="Times New Roman"/>
                <a:cs typeface="Times New Roman"/>
                <a:sym typeface="Times New Roman"/>
              </a:rPr>
            </a:br>
            <a:r>
              <a:rPr b="1" i="0" lang="en-US" sz="4400" u="none" cap="none" strike="noStrike">
                <a:solidFill>
                  <a:schemeClr val="dk1"/>
                </a:solidFill>
                <a:latin typeface="Times New Roman"/>
                <a:ea typeface="Times New Roman"/>
                <a:cs typeface="Times New Roman"/>
                <a:sym typeface="Times New Roman"/>
              </a:rPr>
              <a:t>&amp; </a:t>
            </a:r>
            <a:br>
              <a:rPr b="1" i="0" lang="en-US" sz="4400" u="none" cap="none" strike="noStrike">
                <a:solidFill>
                  <a:schemeClr val="dk1"/>
                </a:solidFill>
                <a:latin typeface="Times New Roman"/>
                <a:ea typeface="Times New Roman"/>
                <a:cs typeface="Times New Roman"/>
                <a:sym typeface="Times New Roman"/>
              </a:rPr>
            </a:br>
            <a:r>
              <a:rPr b="1" i="0" lang="en-US" sz="4400" u="none" cap="none" strike="noStrike">
                <a:solidFill>
                  <a:schemeClr val="dk1"/>
                </a:solidFill>
                <a:latin typeface="Times New Roman"/>
                <a:ea typeface="Times New Roman"/>
                <a:cs typeface="Times New Roman"/>
                <a:sym typeface="Times New Roman"/>
              </a:rPr>
              <a:t>Specifics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a:off x="2971800" y="914400"/>
            <a:ext cx="5964237" cy="4494212"/>
          </a:xfrm>
          <a:prstGeom prst="rect">
            <a:avLst/>
          </a:prstGeom>
          <a:solidFill>
            <a:srgbClr val="FFFFFF"/>
          </a:solidFill>
          <a:ln>
            <a:noFill/>
          </a:ln>
        </p:spPr>
      </p:sp>
      <p:sp>
        <p:nvSpPr>
          <p:cNvPr id="73" name="Google Shape;73;p16"/>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a:t>
            </a:r>
            <a:r>
              <a:rPr b="1" i="1" lang="en-US" sz="2800" u="none" cap="none" strike="noStrike">
                <a:solidFill>
                  <a:schemeClr val="dk2"/>
                </a:solidFill>
                <a:latin typeface="Times New Roman"/>
                <a:ea typeface="Times New Roman"/>
                <a:cs typeface="Times New Roman"/>
                <a:sym typeface="Times New Roman"/>
              </a:rPr>
              <a:t>Crystal</a:t>
            </a:r>
            <a:r>
              <a:rPr b="1" i="0" lang="en-US" sz="2800" u="none" cap="none" strike="noStrike">
                <a:solidFill>
                  <a:schemeClr val="dk2"/>
                </a:solidFill>
                <a:latin typeface="Times New Roman"/>
                <a:ea typeface="Times New Roman"/>
                <a:cs typeface="Times New Roman"/>
                <a:sym typeface="Times New Roman"/>
              </a:rPr>
              <a:t> is a family of methodologies.</a:t>
            </a:r>
            <a:r>
              <a:rPr b="1" i="0" lang="en-US" sz="2800" u="none" cap="none" strike="noStrike">
                <a:solidFill>
                  <a:schemeClr val="dk2"/>
                </a:solidFill>
                <a:latin typeface="Arial"/>
                <a:ea typeface="Arial"/>
                <a:cs typeface="Arial"/>
                <a:sym typeface="Arial"/>
              </a:rPr>
              <a:t>”</a:t>
            </a:r>
            <a:br>
              <a:rPr b="1" i="0" lang="en-US" sz="2800" u="none" cap="none" strike="noStrike">
                <a:solidFill>
                  <a:schemeClr val="dk2"/>
                </a:solidFill>
                <a:latin typeface="Times New Roman"/>
                <a:ea typeface="Times New Roman"/>
                <a:cs typeface="Times New Roman"/>
                <a:sym typeface="Times New Roman"/>
              </a:rPr>
            </a:br>
            <a:endParaRPr/>
          </a:p>
        </p:txBody>
      </p:sp>
      <p:sp>
        <p:nvSpPr>
          <p:cNvPr id="74" name="Google Shape;74;p16"/>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Technologies</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change</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techniques.</a:t>
            </a:r>
            <a:endParaRPr/>
          </a:p>
          <a:p>
            <a:pPr indent="-342900" lvl="0" marL="342900" marR="0" rtl="0" algn="l">
              <a:lnSpc>
                <a:spcPct val="100000"/>
              </a:lnSpc>
              <a:spcBef>
                <a:spcPts val="0"/>
              </a:spcBef>
              <a:spcAft>
                <a:spcPts val="0"/>
              </a:spcAft>
              <a:buClr>
                <a:schemeClr val="dk1"/>
              </a:buClr>
              <a:buFont typeface="Times New Roman"/>
              <a:buNone/>
            </a:pPr>
            <a:r>
              <a:t/>
            </a:r>
            <a:endParaRPr b="1" i="0" sz="1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Cultures</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change</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norms.</a:t>
            </a:r>
            <a:endParaRPr/>
          </a:p>
          <a:p>
            <a:pPr indent="-342900" lvl="0" marL="342900" marR="0" rtl="0" algn="l">
              <a:lnSpc>
                <a:spcPct val="100000"/>
              </a:lnSpc>
              <a:spcBef>
                <a:spcPts val="0"/>
              </a:spcBef>
              <a:spcAft>
                <a:spcPts val="0"/>
              </a:spcAft>
              <a:buClr>
                <a:schemeClr val="dk1"/>
              </a:buClr>
              <a:buFont typeface="Times New Roman"/>
              <a:buNone/>
            </a:pPr>
            <a:r>
              <a:t/>
            </a:r>
            <a:endParaRPr b="1" i="0" sz="1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Distances</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change</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communication.</a:t>
            </a:r>
            <a:endParaRPr/>
          </a:p>
          <a:p>
            <a:pPr indent="-342900" lvl="0" marL="342900" marR="0" rtl="0" algn="l">
              <a:lnSpc>
                <a:spcPct val="100000"/>
              </a:lnSpc>
              <a:spcBef>
                <a:spcPts val="0"/>
              </a:spcBef>
              <a:spcAft>
                <a:spcPts val="0"/>
              </a:spcAft>
              <a:buClr>
                <a:schemeClr val="dk1"/>
              </a:buClr>
              <a:buFont typeface="Times New Roman"/>
              <a:buNone/>
            </a:pPr>
            <a:r>
              <a:t/>
            </a:r>
            <a:endParaRPr b="1"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Not even conceivable to have a single, common methodology.</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Every project is slightly different and needs its own.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52"/>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1" lang="en-US" sz="2800" u="none" cap="none" strike="noStrike">
                <a:solidFill>
                  <a:schemeClr val="dk2"/>
                </a:solidFill>
                <a:latin typeface="Times New Roman"/>
                <a:ea typeface="Times New Roman"/>
                <a:cs typeface="Times New Roman"/>
                <a:sym typeface="Times New Roman"/>
              </a:rPr>
              <a:t>Crystal</a:t>
            </a:r>
            <a:r>
              <a:rPr b="1" i="0" lang="en-US" sz="2800" u="none" cap="none" strike="noStrike">
                <a:solidFill>
                  <a:schemeClr val="dk2"/>
                </a:solidFill>
                <a:latin typeface="Times New Roman"/>
                <a:ea typeface="Times New Roman"/>
                <a:cs typeface="Times New Roman"/>
                <a:sym typeface="Times New Roman"/>
              </a:rPr>
              <a:t> family  </a:t>
            </a:r>
            <a:endParaRPr/>
          </a:p>
        </p:txBody>
      </p:sp>
      <p:grpSp>
        <p:nvGrpSpPr>
          <p:cNvPr id="1097" name="Google Shape;1097;p52"/>
          <p:cNvGrpSpPr/>
          <p:nvPr/>
        </p:nvGrpSpPr>
        <p:grpSpPr>
          <a:xfrm>
            <a:off x="4419600" y="4283075"/>
            <a:ext cx="3963987" cy="1733550"/>
            <a:chOff x="2362200" y="4495800"/>
            <a:chExt cx="3963987" cy="1733550"/>
          </a:xfrm>
        </p:grpSpPr>
        <p:cxnSp>
          <p:nvCxnSpPr>
            <p:cNvPr id="1098" name="Google Shape;1098;p52"/>
            <p:cNvCxnSpPr/>
            <p:nvPr/>
          </p:nvCxnSpPr>
          <p:spPr>
            <a:xfrm>
              <a:off x="5119687" y="5380037"/>
              <a:ext cx="309562" cy="0"/>
            </a:xfrm>
            <a:prstGeom prst="straightConnector1">
              <a:avLst/>
            </a:prstGeom>
            <a:noFill/>
            <a:ln cap="flat" cmpd="sng" w="25400">
              <a:solidFill>
                <a:srgbClr val="000000"/>
              </a:solidFill>
              <a:prstDash val="solid"/>
              <a:miter lim="8000"/>
              <a:headEnd len="sm" w="sm" type="none"/>
              <a:tailEnd len="sm" w="sm" type="none"/>
            </a:ln>
          </p:spPr>
        </p:cxnSp>
        <p:cxnSp>
          <p:nvCxnSpPr>
            <p:cNvPr id="1099" name="Google Shape;1099;p52"/>
            <p:cNvCxnSpPr/>
            <p:nvPr/>
          </p:nvCxnSpPr>
          <p:spPr>
            <a:xfrm>
              <a:off x="5119687" y="5380037"/>
              <a:ext cx="290512" cy="633412"/>
            </a:xfrm>
            <a:prstGeom prst="straightConnector1">
              <a:avLst/>
            </a:prstGeom>
            <a:noFill/>
            <a:ln cap="flat" cmpd="sng" w="25400">
              <a:solidFill>
                <a:srgbClr val="000000"/>
              </a:solidFill>
              <a:prstDash val="solid"/>
              <a:miter lim="8000"/>
              <a:headEnd len="sm" w="sm" type="none"/>
              <a:tailEnd len="sm" w="sm" type="none"/>
            </a:ln>
          </p:spPr>
        </p:cxnSp>
        <p:cxnSp>
          <p:nvCxnSpPr>
            <p:cNvPr id="1100" name="Google Shape;1100;p52"/>
            <p:cNvCxnSpPr/>
            <p:nvPr/>
          </p:nvCxnSpPr>
          <p:spPr>
            <a:xfrm>
              <a:off x="3430587" y="5326062"/>
              <a:ext cx="393700" cy="0"/>
            </a:xfrm>
            <a:prstGeom prst="straightConnector1">
              <a:avLst/>
            </a:prstGeom>
            <a:noFill/>
            <a:ln cap="flat" cmpd="sng" w="25400">
              <a:solidFill>
                <a:srgbClr val="000000"/>
              </a:solidFill>
              <a:prstDash val="solid"/>
              <a:miter lim="8000"/>
              <a:headEnd len="sm" w="sm" type="none"/>
              <a:tailEnd len="sm" w="sm" type="none"/>
            </a:ln>
          </p:spPr>
        </p:cxnSp>
        <p:cxnSp>
          <p:nvCxnSpPr>
            <p:cNvPr id="1101" name="Google Shape;1101;p52"/>
            <p:cNvCxnSpPr/>
            <p:nvPr/>
          </p:nvCxnSpPr>
          <p:spPr>
            <a:xfrm flipH="1" rot="10800000">
              <a:off x="3430587" y="4745037"/>
              <a:ext cx="455612" cy="666750"/>
            </a:xfrm>
            <a:prstGeom prst="straightConnector1">
              <a:avLst/>
            </a:prstGeom>
            <a:noFill/>
            <a:ln cap="flat" cmpd="sng" w="25400">
              <a:solidFill>
                <a:srgbClr val="000000"/>
              </a:solidFill>
              <a:prstDash val="solid"/>
              <a:miter lim="8000"/>
              <a:headEnd len="sm" w="sm" type="none"/>
              <a:tailEnd len="sm" w="sm" type="none"/>
            </a:ln>
          </p:spPr>
        </p:cxnSp>
        <p:cxnSp>
          <p:nvCxnSpPr>
            <p:cNvPr id="1102" name="Google Shape;1102;p52"/>
            <p:cNvCxnSpPr/>
            <p:nvPr/>
          </p:nvCxnSpPr>
          <p:spPr>
            <a:xfrm>
              <a:off x="4983162" y="4745037"/>
              <a:ext cx="427037" cy="630237"/>
            </a:xfrm>
            <a:prstGeom prst="straightConnector1">
              <a:avLst/>
            </a:prstGeom>
            <a:noFill/>
            <a:ln cap="flat" cmpd="sng" w="25400">
              <a:solidFill>
                <a:srgbClr val="000000"/>
              </a:solidFill>
              <a:prstDash val="solid"/>
              <a:miter lim="8000"/>
              <a:headEnd len="sm" w="sm" type="none"/>
              <a:tailEnd len="sm" w="sm" type="none"/>
            </a:ln>
          </p:spPr>
        </p:cxnSp>
        <p:cxnSp>
          <p:nvCxnSpPr>
            <p:cNvPr id="1103" name="Google Shape;1103;p52"/>
            <p:cNvCxnSpPr/>
            <p:nvPr/>
          </p:nvCxnSpPr>
          <p:spPr>
            <a:xfrm>
              <a:off x="3106737" y="4991100"/>
              <a:ext cx="0" cy="247650"/>
            </a:xfrm>
            <a:prstGeom prst="straightConnector1">
              <a:avLst/>
            </a:prstGeom>
            <a:noFill/>
            <a:ln cap="flat" cmpd="sng" w="28575">
              <a:solidFill>
                <a:schemeClr val="dk1"/>
              </a:solidFill>
              <a:prstDash val="solid"/>
              <a:miter lim="8000"/>
              <a:headEnd len="sm" w="sm" type="none"/>
              <a:tailEnd len="sm" w="sm" type="none"/>
            </a:ln>
          </p:spPr>
        </p:cxnSp>
        <p:cxnSp>
          <p:nvCxnSpPr>
            <p:cNvPr id="1104" name="Google Shape;1104;p52"/>
            <p:cNvCxnSpPr/>
            <p:nvPr/>
          </p:nvCxnSpPr>
          <p:spPr>
            <a:xfrm>
              <a:off x="4406900" y="4991100"/>
              <a:ext cx="0" cy="247650"/>
            </a:xfrm>
            <a:prstGeom prst="straightConnector1">
              <a:avLst/>
            </a:prstGeom>
            <a:noFill/>
            <a:ln cap="flat" cmpd="sng" w="28575">
              <a:solidFill>
                <a:schemeClr val="dk1"/>
              </a:solidFill>
              <a:prstDash val="solid"/>
              <a:miter lim="8000"/>
              <a:headEnd len="sm" w="sm" type="none"/>
              <a:tailEnd len="sm" w="sm" type="none"/>
            </a:ln>
          </p:spPr>
        </p:cxnSp>
        <p:cxnSp>
          <p:nvCxnSpPr>
            <p:cNvPr id="1105" name="Google Shape;1105;p52"/>
            <p:cNvCxnSpPr/>
            <p:nvPr/>
          </p:nvCxnSpPr>
          <p:spPr>
            <a:xfrm>
              <a:off x="5897562" y="5483225"/>
              <a:ext cx="0" cy="317500"/>
            </a:xfrm>
            <a:prstGeom prst="straightConnector1">
              <a:avLst/>
            </a:prstGeom>
            <a:noFill/>
            <a:ln cap="flat" cmpd="sng" w="28575">
              <a:solidFill>
                <a:schemeClr val="dk1"/>
              </a:solidFill>
              <a:prstDash val="solid"/>
              <a:miter lim="8000"/>
              <a:headEnd len="sm" w="sm" type="none"/>
              <a:tailEnd len="sm" w="sm" type="none"/>
            </a:ln>
          </p:spPr>
        </p:cxnSp>
        <p:sp>
          <p:nvSpPr>
            <p:cNvPr id="1106" name="Google Shape;1106;p52"/>
            <p:cNvSpPr txBox="1"/>
            <p:nvPr/>
          </p:nvSpPr>
          <p:spPr>
            <a:xfrm>
              <a:off x="3879850" y="4632325"/>
              <a:ext cx="1206500" cy="406400"/>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Activities</a:t>
              </a:r>
              <a:endParaRPr/>
            </a:p>
          </p:txBody>
        </p:sp>
        <p:sp>
          <p:nvSpPr>
            <p:cNvPr id="1107" name="Google Shape;1107;p52"/>
            <p:cNvSpPr txBox="1"/>
            <p:nvPr/>
          </p:nvSpPr>
          <p:spPr>
            <a:xfrm>
              <a:off x="3819525" y="5226050"/>
              <a:ext cx="1435100" cy="406400"/>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Techniques</a:t>
              </a:r>
              <a:endParaRPr/>
            </a:p>
          </p:txBody>
        </p:sp>
        <p:sp>
          <p:nvSpPr>
            <p:cNvPr id="1108" name="Google Shape;1108;p52"/>
            <p:cNvSpPr txBox="1"/>
            <p:nvPr/>
          </p:nvSpPr>
          <p:spPr>
            <a:xfrm>
              <a:off x="5391150" y="5737225"/>
              <a:ext cx="784225" cy="406400"/>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Skills</a:t>
              </a:r>
              <a:endParaRPr/>
            </a:p>
          </p:txBody>
        </p:sp>
        <p:sp>
          <p:nvSpPr>
            <p:cNvPr id="1109" name="Google Shape;1109;p52"/>
            <p:cNvSpPr txBox="1"/>
            <p:nvPr/>
          </p:nvSpPr>
          <p:spPr>
            <a:xfrm>
              <a:off x="5391150" y="5226050"/>
              <a:ext cx="785812" cy="406400"/>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Roles</a:t>
              </a:r>
              <a:endParaRPr/>
            </a:p>
          </p:txBody>
        </p:sp>
        <p:sp>
          <p:nvSpPr>
            <p:cNvPr id="1110" name="Google Shape;1110;p52"/>
            <p:cNvSpPr txBox="1"/>
            <p:nvPr/>
          </p:nvSpPr>
          <p:spPr>
            <a:xfrm>
              <a:off x="2492375" y="4632325"/>
              <a:ext cx="1009650" cy="406400"/>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Quality</a:t>
              </a:r>
              <a:endParaRPr/>
            </a:p>
          </p:txBody>
        </p:sp>
        <p:sp>
          <p:nvSpPr>
            <p:cNvPr id="1111" name="Google Shape;1111;p52"/>
            <p:cNvSpPr txBox="1"/>
            <p:nvPr/>
          </p:nvSpPr>
          <p:spPr>
            <a:xfrm>
              <a:off x="2490787" y="5226050"/>
              <a:ext cx="1166812" cy="406400"/>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Products</a:t>
              </a:r>
              <a:endParaRPr/>
            </a:p>
          </p:txBody>
        </p:sp>
        <p:sp>
          <p:nvSpPr>
            <p:cNvPr id="1112" name="Google Shape;1112;p52"/>
            <p:cNvSpPr txBox="1"/>
            <p:nvPr/>
          </p:nvSpPr>
          <p:spPr>
            <a:xfrm>
              <a:off x="2362200" y="4495800"/>
              <a:ext cx="3963987" cy="173355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13" name="Google Shape;1113;p52"/>
            <p:cNvSpPr txBox="1"/>
            <p:nvPr/>
          </p:nvSpPr>
          <p:spPr>
            <a:xfrm>
              <a:off x="5335587" y="4619625"/>
              <a:ext cx="912812" cy="406400"/>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Teams</a:t>
              </a:r>
              <a:endParaRPr/>
            </a:p>
          </p:txBody>
        </p:sp>
        <p:cxnSp>
          <p:nvCxnSpPr>
            <p:cNvPr id="1114" name="Google Shape;1114;p52"/>
            <p:cNvCxnSpPr/>
            <p:nvPr/>
          </p:nvCxnSpPr>
          <p:spPr>
            <a:xfrm>
              <a:off x="5026025" y="4805362"/>
              <a:ext cx="309562" cy="0"/>
            </a:xfrm>
            <a:prstGeom prst="straightConnector1">
              <a:avLst/>
            </a:prstGeom>
            <a:noFill/>
            <a:ln cap="flat" cmpd="sng" w="25400">
              <a:solidFill>
                <a:srgbClr val="000000"/>
              </a:solidFill>
              <a:prstDash val="solid"/>
              <a:miter lim="8000"/>
              <a:headEnd len="sm" w="sm" type="none"/>
              <a:tailEnd len="sm" w="sm" type="none"/>
            </a:ln>
          </p:spPr>
        </p:cxnSp>
        <p:cxnSp>
          <p:nvCxnSpPr>
            <p:cNvPr id="1115" name="Google Shape;1115;p52"/>
            <p:cNvCxnSpPr/>
            <p:nvPr/>
          </p:nvCxnSpPr>
          <p:spPr>
            <a:xfrm>
              <a:off x="4406900" y="5610225"/>
              <a:ext cx="0" cy="247650"/>
            </a:xfrm>
            <a:prstGeom prst="straightConnector1">
              <a:avLst/>
            </a:prstGeom>
            <a:noFill/>
            <a:ln cap="flat" cmpd="sng" w="28575">
              <a:solidFill>
                <a:schemeClr val="dk1"/>
              </a:solidFill>
              <a:prstDash val="solid"/>
              <a:miter lim="8000"/>
              <a:headEnd len="sm" w="sm" type="none"/>
              <a:tailEnd len="sm" w="sm" type="none"/>
            </a:ln>
          </p:spPr>
        </p:cxnSp>
        <p:cxnSp>
          <p:nvCxnSpPr>
            <p:cNvPr id="1116" name="Google Shape;1116;p52"/>
            <p:cNvCxnSpPr/>
            <p:nvPr/>
          </p:nvCxnSpPr>
          <p:spPr>
            <a:xfrm>
              <a:off x="3106737" y="5610225"/>
              <a:ext cx="0" cy="247650"/>
            </a:xfrm>
            <a:prstGeom prst="straightConnector1">
              <a:avLst/>
            </a:prstGeom>
            <a:noFill/>
            <a:ln cap="flat" cmpd="sng" w="28575">
              <a:solidFill>
                <a:schemeClr val="dk1"/>
              </a:solidFill>
              <a:prstDash val="solid"/>
              <a:miter lim="8000"/>
              <a:headEnd len="sm" w="sm" type="none"/>
              <a:tailEnd len="sm" w="sm" type="none"/>
            </a:ln>
          </p:spPr>
        </p:cxnSp>
        <p:sp>
          <p:nvSpPr>
            <p:cNvPr id="1117" name="Google Shape;1117;p52"/>
            <p:cNvSpPr txBox="1"/>
            <p:nvPr/>
          </p:nvSpPr>
          <p:spPr>
            <a:xfrm>
              <a:off x="2487612" y="5734050"/>
              <a:ext cx="1308100" cy="406400"/>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Standards</a:t>
              </a:r>
              <a:endParaRPr/>
            </a:p>
          </p:txBody>
        </p:sp>
      </p:grpSp>
      <p:sp>
        <p:nvSpPr>
          <p:cNvPr id="1118" name="Google Shape;1118;p52"/>
          <p:cNvSpPr txBox="1"/>
          <p:nvPr/>
        </p:nvSpPr>
        <p:spPr>
          <a:xfrm>
            <a:off x="609600" y="1371600"/>
            <a:ext cx="2378075" cy="16621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Crystal</a:t>
            </a:r>
            <a:r>
              <a:rPr b="1" i="1" lang="en-US" sz="2400" u="none">
                <a:solidFill>
                  <a:schemeClr val="dk1"/>
                </a:solidFill>
                <a:latin typeface="Times New Roman"/>
                <a:ea typeface="Times New Roman"/>
                <a:cs typeface="Times New Roman"/>
                <a:sym typeface="Times New Roman"/>
              </a:rPr>
              <a:t> (Clear)</a:t>
            </a:r>
            <a:endParaRPr/>
          </a:p>
          <a:p>
            <a:pPr indent="0" lvl="0" marL="0" marR="0" rtl="0" algn="l">
              <a:lnSpc>
                <a:spcPct val="9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Crystal</a:t>
            </a:r>
            <a:r>
              <a:rPr b="1" i="1" lang="en-US" sz="2400" u="none">
                <a:solidFill>
                  <a:schemeClr val="dk1"/>
                </a:solidFill>
                <a:latin typeface="Times New Roman"/>
                <a:ea typeface="Times New Roman"/>
                <a:cs typeface="Times New Roman"/>
                <a:sym typeface="Times New Roman"/>
              </a:rPr>
              <a:t> (Yellow)</a:t>
            </a:r>
            <a:endParaRPr/>
          </a:p>
          <a:p>
            <a:pPr indent="0" lvl="0" marL="0" marR="0" rtl="0" algn="l">
              <a:lnSpc>
                <a:spcPct val="9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Crystal</a:t>
            </a:r>
            <a:r>
              <a:rPr b="1" i="1" lang="en-US" sz="2400" u="none">
                <a:solidFill>
                  <a:schemeClr val="dk1"/>
                </a:solidFill>
                <a:latin typeface="Times New Roman"/>
                <a:ea typeface="Times New Roman"/>
                <a:cs typeface="Times New Roman"/>
                <a:sym typeface="Times New Roman"/>
              </a:rPr>
              <a:t> (Orange)</a:t>
            </a:r>
            <a:endParaRPr/>
          </a:p>
          <a:p>
            <a:pPr indent="0" lvl="0" marL="0" marR="0" rtl="0" algn="l">
              <a:lnSpc>
                <a:spcPct val="8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Crystal</a:t>
            </a:r>
            <a:r>
              <a:rPr b="1" i="1" lang="en-US" sz="2400" u="none">
                <a:solidFill>
                  <a:schemeClr val="dk1"/>
                </a:solidFill>
                <a:latin typeface="Times New Roman"/>
                <a:ea typeface="Times New Roman"/>
                <a:cs typeface="Times New Roman"/>
                <a:sym typeface="Times New Roman"/>
              </a:rPr>
              <a:t> (Red)</a:t>
            </a:r>
            <a:endParaRPr/>
          </a:p>
          <a:p>
            <a:pPr indent="0" lvl="0" marL="0" marR="0" rtl="0" algn="l">
              <a:lnSpc>
                <a:spcPct val="80000"/>
              </a:lnSpc>
              <a:spcBef>
                <a:spcPts val="0"/>
              </a:spcBef>
              <a:spcAft>
                <a:spcPts val="0"/>
              </a:spcAft>
              <a:buClr>
                <a:schemeClr val="dk1"/>
              </a:buClr>
              <a:buFont typeface="Times New Roman"/>
              <a:buNone/>
            </a:pPr>
            <a:r>
              <a:rPr b="1" i="1" lang="en-US" sz="2400" u="none">
                <a:solidFill>
                  <a:schemeClr val="dk1"/>
                </a:solidFill>
                <a:latin typeface="Times New Roman"/>
                <a:ea typeface="Times New Roman"/>
                <a:cs typeface="Times New Roman"/>
                <a:sym typeface="Times New Roman"/>
              </a:rPr>
              <a:t>	...</a:t>
            </a:r>
            <a:endParaRPr/>
          </a:p>
        </p:txBody>
      </p:sp>
      <p:sp>
        <p:nvSpPr>
          <p:cNvPr id="1119" name="Google Shape;1119;p52"/>
          <p:cNvSpPr txBox="1"/>
          <p:nvPr/>
        </p:nvSpPr>
        <p:spPr>
          <a:xfrm>
            <a:off x="466725" y="3692525"/>
            <a:ext cx="3235325" cy="2174875"/>
          </a:xfrm>
          <a:prstGeom prst="rect">
            <a:avLst/>
          </a:prstGeom>
          <a:gradFill>
            <a:gsLst>
              <a:gs pos="0">
                <a:schemeClr val="accent1"/>
              </a:gs>
              <a:gs pos="100000">
                <a:schemeClr val="lt1"/>
              </a:gs>
            </a:gsLst>
            <a:lin ang="8100000" scaled="0"/>
          </a:gra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upward diagonal" id="1120" name="Google Shape;1120;p52"/>
          <p:cNvSpPr/>
          <p:nvPr/>
        </p:nvSpPr>
        <p:spPr>
          <a:xfrm>
            <a:off x="2943225" y="3630612"/>
            <a:ext cx="792162" cy="2454275"/>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21" name="Google Shape;1121;p52"/>
          <p:cNvSpPr txBox="1"/>
          <p:nvPr/>
        </p:nvSpPr>
        <p:spPr>
          <a:xfrm>
            <a:off x="3119437" y="5813425"/>
            <a:ext cx="511175" cy="28733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Times New Roman"/>
              <a:buNone/>
            </a:pPr>
            <a:r>
              <a:rPr b="1" i="1" lang="en-US" sz="1600" u="none">
                <a:solidFill>
                  <a:schemeClr val="dk1"/>
                </a:solidFill>
                <a:latin typeface="Times New Roman"/>
                <a:ea typeface="Times New Roman"/>
                <a:cs typeface="Times New Roman"/>
                <a:sym typeface="Times New Roman"/>
              </a:rPr>
              <a:t>Red</a:t>
            </a:r>
            <a:endParaRPr/>
          </a:p>
        </p:txBody>
      </p:sp>
      <p:sp>
        <p:nvSpPr>
          <p:cNvPr descr="Wide upward diagonal" id="1122" name="Google Shape;1122;p52"/>
          <p:cNvSpPr/>
          <p:nvPr/>
        </p:nvSpPr>
        <p:spPr>
          <a:xfrm>
            <a:off x="2098675" y="3630612"/>
            <a:ext cx="819150" cy="2514600"/>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upward diagonal" id="1123" name="Google Shape;1123;p52"/>
          <p:cNvSpPr/>
          <p:nvPr/>
        </p:nvSpPr>
        <p:spPr>
          <a:xfrm>
            <a:off x="1277937" y="3630612"/>
            <a:ext cx="820737" cy="2576512"/>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upward diagonal" id="1124" name="Google Shape;1124;p52"/>
          <p:cNvSpPr/>
          <p:nvPr/>
        </p:nvSpPr>
        <p:spPr>
          <a:xfrm>
            <a:off x="458787" y="4367212"/>
            <a:ext cx="819150" cy="1901825"/>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125" name="Google Shape;1125;p52"/>
          <p:cNvGrpSpPr/>
          <p:nvPr/>
        </p:nvGrpSpPr>
        <p:grpSpPr>
          <a:xfrm>
            <a:off x="458787" y="3063875"/>
            <a:ext cx="3505200" cy="2806701"/>
            <a:chOff x="2473325" y="512762"/>
            <a:chExt cx="7040562" cy="5075238"/>
          </a:xfrm>
        </p:grpSpPr>
        <p:cxnSp>
          <p:nvCxnSpPr>
            <p:cNvPr id="1126" name="Google Shape;1126;p52"/>
            <p:cNvCxnSpPr/>
            <p:nvPr/>
          </p:nvCxnSpPr>
          <p:spPr>
            <a:xfrm>
              <a:off x="2474912" y="512762"/>
              <a:ext cx="0" cy="5075237"/>
            </a:xfrm>
            <a:prstGeom prst="straightConnector1">
              <a:avLst/>
            </a:prstGeom>
            <a:noFill/>
            <a:ln cap="flat" cmpd="sng" w="12700">
              <a:solidFill>
                <a:schemeClr val="dk1"/>
              </a:solidFill>
              <a:prstDash val="solid"/>
              <a:miter lim="8000"/>
              <a:headEnd len="sm" w="sm" type="stealth"/>
              <a:tailEnd len="sm" w="sm" type="none"/>
            </a:ln>
          </p:spPr>
        </p:cxnSp>
        <p:cxnSp>
          <p:nvCxnSpPr>
            <p:cNvPr id="1127" name="Google Shape;1127;p52"/>
            <p:cNvCxnSpPr/>
            <p:nvPr/>
          </p:nvCxnSpPr>
          <p:spPr>
            <a:xfrm rot="10800000">
              <a:off x="2473325" y="5588000"/>
              <a:ext cx="7040562" cy="0"/>
            </a:xfrm>
            <a:prstGeom prst="straightConnector1">
              <a:avLst/>
            </a:prstGeom>
            <a:noFill/>
            <a:ln cap="flat" cmpd="sng" w="12700">
              <a:solidFill>
                <a:schemeClr val="dk1"/>
              </a:solidFill>
              <a:prstDash val="solid"/>
              <a:miter lim="8000"/>
              <a:headEnd len="sm" w="sm" type="stealth"/>
              <a:tailEnd len="sm" w="sm" type="none"/>
            </a:ln>
          </p:spPr>
        </p:cxnSp>
      </p:grpSp>
      <p:sp>
        <p:nvSpPr>
          <p:cNvPr id="1128" name="Google Shape;1128;p52"/>
          <p:cNvSpPr txBox="1"/>
          <p:nvPr/>
        </p:nvSpPr>
        <p:spPr>
          <a:xfrm>
            <a:off x="466725" y="3686175"/>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29" name="Google Shape;1129;p52"/>
          <p:cNvSpPr txBox="1"/>
          <p:nvPr/>
        </p:nvSpPr>
        <p:spPr>
          <a:xfrm>
            <a:off x="466725" y="4414837"/>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30" name="Google Shape;1130;p52"/>
          <p:cNvSpPr txBox="1"/>
          <p:nvPr/>
        </p:nvSpPr>
        <p:spPr>
          <a:xfrm>
            <a:off x="466725" y="5145087"/>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31" name="Google Shape;1131;p52"/>
          <p:cNvSpPr txBox="1"/>
          <p:nvPr/>
        </p:nvSpPr>
        <p:spPr>
          <a:xfrm>
            <a:off x="1279525" y="3686175"/>
            <a:ext cx="800100"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32" name="Google Shape;1132;p52"/>
          <p:cNvSpPr txBox="1"/>
          <p:nvPr/>
        </p:nvSpPr>
        <p:spPr>
          <a:xfrm>
            <a:off x="1279525" y="4414837"/>
            <a:ext cx="800100"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33" name="Google Shape;1133;p52"/>
          <p:cNvSpPr txBox="1"/>
          <p:nvPr/>
        </p:nvSpPr>
        <p:spPr>
          <a:xfrm>
            <a:off x="1279525" y="5145087"/>
            <a:ext cx="800100"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34" name="Google Shape;1134;p52"/>
          <p:cNvSpPr txBox="1"/>
          <p:nvPr/>
        </p:nvSpPr>
        <p:spPr>
          <a:xfrm>
            <a:off x="2092325" y="3686175"/>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35" name="Google Shape;1135;p52"/>
          <p:cNvSpPr txBox="1"/>
          <p:nvPr/>
        </p:nvSpPr>
        <p:spPr>
          <a:xfrm>
            <a:off x="2092325" y="4414837"/>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36" name="Google Shape;1136;p52"/>
          <p:cNvSpPr txBox="1"/>
          <p:nvPr/>
        </p:nvSpPr>
        <p:spPr>
          <a:xfrm>
            <a:off x="2092325" y="5145087"/>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37" name="Google Shape;1137;p52"/>
          <p:cNvSpPr txBox="1"/>
          <p:nvPr/>
        </p:nvSpPr>
        <p:spPr>
          <a:xfrm>
            <a:off x="2903537" y="3686175"/>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38" name="Google Shape;1138;p52"/>
          <p:cNvSpPr txBox="1"/>
          <p:nvPr/>
        </p:nvSpPr>
        <p:spPr>
          <a:xfrm>
            <a:off x="2903537" y="4414837"/>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39" name="Google Shape;1139;p52"/>
          <p:cNvSpPr txBox="1"/>
          <p:nvPr/>
        </p:nvSpPr>
        <p:spPr>
          <a:xfrm>
            <a:off x="2903537" y="5145087"/>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40" name="Google Shape;1140;p52"/>
          <p:cNvSpPr txBox="1"/>
          <p:nvPr/>
        </p:nvSpPr>
        <p:spPr>
          <a:xfrm>
            <a:off x="476250" y="5568950"/>
            <a:ext cx="4873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C6</a:t>
            </a:r>
            <a:endParaRPr/>
          </a:p>
        </p:txBody>
      </p:sp>
      <p:sp>
        <p:nvSpPr>
          <p:cNvPr id="1141" name="Google Shape;1141;p52"/>
          <p:cNvSpPr txBox="1"/>
          <p:nvPr/>
        </p:nvSpPr>
        <p:spPr>
          <a:xfrm>
            <a:off x="1233487" y="5568950"/>
            <a:ext cx="5953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C20</a:t>
            </a:r>
            <a:endParaRPr/>
          </a:p>
        </p:txBody>
      </p:sp>
      <p:sp>
        <p:nvSpPr>
          <p:cNvPr id="1142" name="Google Shape;1142;p52"/>
          <p:cNvSpPr txBox="1"/>
          <p:nvPr/>
        </p:nvSpPr>
        <p:spPr>
          <a:xfrm>
            <a:off x="2049462" y="5568950"/>
            <a:ext cx="5953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C40</a:t>
            </a:r>
            <a:endParaRPr/>
          </a:p>
        </p:txBody>
      </p:sp>
      <p:sp>
        <p:nvSpPr>
          <p:cNvPr id="1143" name="Google Shape;1143;p52"/>
          <p:cNvSpPr txBox="1"/>
          <p:nvPr/>
        </p:nvSpPr>
        <p:spPr>
          <a:xfrm>
            <a:off x="2806700" y="5568950"/>
            <a:ext cx="7032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C80</a:t>
            </a:r>
            <a:endParaRPr/>
          </a:p>
        </p:txBody>
      </p:sp>
      <p:sp>
        <p:nvSpPr>
          <p:cNvPr id="1144" name="Google Shape;1144;p52"/>
          <p:cNvSpPr txBox="1"/>
          <p:nvPr/>
        </p:nvSpPr>
        <p:spPr>
          <a:xfrm>
            <a:off x="466725" y="4835525"/>
            <a:ext cx="49847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D6</a:t>
            </a:r>
            <a:endParaRPr/>
          </a:p>
        </p:txBody>
      </p:sp>
      <p:sp>
        <p:nvSpPr>
          <p:cNvPr id="1145" name="Google Shape;1145;p52"/>
          <p:cNvSpPr txBox="1"/>
          <p:nvPr/>
        </p:nvSpPr>
        <p:spPr>
          <a:xfrm>
            <a:off x="1227137" y="4835525"/>
            <a:ext cx="60642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D20</a:t>
            </a:r>
            <a:endParaRPr/>
          </a:p>
        </p:txBody>
      </p:sp>
      <p:sp>
        <p:nvSpPr>
          <p:cNvPr id="1146" name="Google Shape;1146;p52"/>
          <p:cNvSpPr txBox="1"/>
          <p:nvPr/>
        </p:nvSpPr>
        <p:spPr>
          <a:xfrm>
            <a:off x="2038350" y="4835525"/>
            <a:ext cx="60642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D40</a:t>
            </a:r>
            <a:endParaRPr/>
          </a:p>
        </p:txBody>
      </p:sp>
      <p:sp>
        <p:nvSpPr>
          <p:cNvPr id="1147" name="Google Shape;1147;p52"/>
          <p:cNvSpPr txBox="1"/>
          <p:nvPr/>
        </p:nvSpPr>
        <p:spPr>
          <a:xfrm>
            <a:off x="2800350" y="4835525"/>
            <a:ext cx="71437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D80</a:t>
            </a:r>
            <a:endParaRPr/>
          </a:p>
        </p:txBody>
      </p:sp>
      <p:sp>
        <p:nvSpPr>
          <p:cNvPr id="1148" name="Google Shape;1148;p52"/>
          <p:cNvSpPr txBox="1"/>
          <p:nvPr/>
        </p:nvSpPr>
        <p:spPr>
          <a:xfrm>
            <a:off x="482600" y="4105275"/>
            <a:ext cx="4746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E6</a:t>
            </a:r>
            <a:endParaRPr/>
          </a:p>
        </p:txBody>
      </p:sp>
      <p:sp>
        <p:nvSpPr>
          <p:cNvPr id="1149" name="Google Shape;1149;p52"/>
          <p:cNvSpPr txBox="1"/>
          <p:nvPr/>
        </p:nvSpPr>
        <p:spPr>
          <a:xfrm>
            <a:off x="1241425" y="4105275"/>
            <a:ext cx="5826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E20</a:t>
            </a:r>
            <a:endParaRPr/>
          </a:p>
        </p:txBody>
      </p:sp>
      <p:sp>
        <p:nvSpPr>
          <p:cNvPr id="1150" name="Google Shape;1150;p52"/>
          <p:cNvSpPr txBox="1"/>
          <p:nvPr/>
        </p:nvSpPr>
        <p:spPr>
          <a:xfrm>
            <a:off x="2051050" y="4105275"/>
            <a:ext cx="5826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E40</a:t>
            </a:r>
            <a:endParaRPr/>
          </a:p>
        </p:txBody>
      </p:sp>
      <p:sp>
        <p:nvSpPr>
          <p:cNvPr id="1151" name="Google Shape;1151;p52"/>
          <p:cNvSpPr txBox="1"/>
          <p:nvPr/>
        </p:nvSpPr>
        <p:spPr>
          <a:xfrm>
            <a:off x="2806700" y="4105275"/>
            <a:ext cx="6905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E80</a:t>
            </a:r>
            <a:endParaRPr/>
          </a:p>
        </p:txBody>
      </p:sp>
      <p:sp>
        <p:nvSpPr>
          <p:cNvPr id="1152" name="Google Shape;1152;p52"/>
          <p:cNvSpPr txBox="1"/>
          <p:nvPr/>
        </p:nvSpPr>
        <p:spPr>
          <a:xfrm>
            <a:off x="457200" y="5927725"/>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Clear</a:t>
            </a:r>
            <a:endParaRPr/>
          </a:p>
        </p:txBody>
      </p:sp>
      <p:sp>
        <p:nvSpPr>
          <p:cNvPr id="1153" name="Google Shape;1153;p52"/>
          <p:cNvSpPr txBox="1"/>
          <p:nvPr/>
        </p:nvSpPr>
        <p:spPr>
          <a:xfrm>
            <a:off x="1244600" y="5851525"/>
            <a:ext cx="88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Yellow</a:t>
            </a:r>
            <a:endParaRPr/>
          </a:p>
        </p:txBody>
      </p:sp>
      <p:sp>
        <p:nvSpPr>
          <p:cNvPr id="1154" name="Google Shape;1154;p52"/>
          <p:cNvSpPr txBox="1"/>
          <p:nvPr/>
        </p:nvSpPr>
        <p:spPr>
          <a:xfrm>
            <a:off x="1981200" y="5807075"/>
            <a:ext cx="97472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Orange</a:t>
            </a:r>
            <a:endParaRPr/>
          </a:p>
        </p:txBody>
      </p:sp>
      <p:grpSp>
        <p:nvGrpSpPr>
          <p:cNvPr id="1155" name="Google Shape;1155;p52"/>
          <p:cNvGrpSpPr/>
          <p:nvPr/>
        </p:nvGrpSpPr>
        <p:grpSpPr>
          <a:xfrm>
            <a:off x="457200" y="3216275"/>
            <a:ext cx="3262312" cy="482600"/>
            <a:chOff x="5257800" y="609600"/>
            <a:chExt cx="3333750" cy="947737"/>
          </a:xfrm>
        </p:grpSpPr>
        <p:sp>
          <p:nvSpPr>
            <p:cNvPr id="1156" name="Google Shape;1156;p52"/>
            <p:cNvSpPr txBox="1"/>
            <p:nvPr/>
          </p:nvSpPr>
          <p:spPr>
            <a:xfrm>
              <a:off x="52578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57" name="Google Shape;1157;p52"/>
            <p:cNvSpPr txBox="1"/>
            <p:nvPr/>
          </p:nvSpPr>
          <p:spPr>
            <a:xfrm>
              <a:off x="60960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58" name="Google Shape;1158;p52"/>
            <p:cNvSpPr txBox="1"/>
            <p:nvPr/>
          </p:nvSpPr>
          <p:spPr>
            <a:xfrm>
              <a:off x="69342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59" name="Google Shape;1159;p52"/>
            <p:cNvSpPr txBox="1"/>
            <p:nvPr/>
          </p:nvSpPr>
          <p:spPr>
            <a:xfrm>
              <a:off x="77724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60" name="Google Shape;1160;p52"/>
            <p:cNvSpPr txBox="1"/>
            <p:nvPr/>
          </p:nvSpPr>
          <p:spPr>
            <a:xfrm>
              <a:off x="5316537" y="914400"/>
              <a:ext cx="484187"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L6</a:t>
              </a:r>
              <a:endParaRPr/>
            </a:p>
          </p:txBody>
        </p:sp>
        <p:sp>
          <p:nvSpPr>
            <p:cNvPr id="1161" name="Google Shape;1161;p52"/>
            <p:cNvSpPr txBox="1"/>
            <p:nvPr/>
          </p:nvSpPr>
          <p:spPr>
            <a:xfrm>
              <a:off x="6091237" y="914400"/>
              <a:ext cx="595312"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L20</a:t>
              </a:r>
              <a:endParaRPr/>
            </a:p>
          </p:txBody>
        </p:sp>
        <p:sp>
          <p:nvSpPr>
            <p:cNvPr id="1162" name="Google Shape;1162;p52"/>
            <p:cNvSpPr txBox="1"/>
            <p:nvPr/>
          </p:nvSpPr>
          <p:spPr>
            <a:xfrm>
              <a:off x="6921500" y="914400"/>
              <a:ext cx="596900"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L40</a:t>
              </a:r>
              <a:endParaRPr/>
            </a:p>
          </p:txBody>
        </p:sp>
        <p:sp>
          <p:nvSpPr>
            <p:cNvPr id="1163" name="Google Shape;1163;p52"/>
            <p:cNvSpPr txBox="1"/>
            <p:nvPr/>
          </p:nvSpPr>
          <p:spPr>
            <a:xfrm>
              <a:off x="7691437" y="914400"/>
              <a:ext cx="704850"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L80</a:t>
              </a:r>
              <a:endParaRPr/>
            </a:p>
          </p:txBody>
        </p:sp>
      </p:grpSp>
      <p:grpSp>
        <p:nvGrpSpPr>
          <p:cNvPr id="1164" name="Google Shape;1164;p52"/>
          <p:cNvGrpSpPr/>
          <p:nvPr/>
        </p:nvGrpSpPr>
        <p:grpSpPr>
          <a:xfrm>
            <a:off x="3310009" y="837478"/>
            <a:ext cx="5273603" cy="3353521"/>
            <a:chOff x="1711396" y="1088303"/>
            <a:chExt cx="5273603" cy="3353521"/>
          </a:xfrm>
        </p:grpSpPr>
        <p:sp>
          <p:nvSpPr>
            <p:cNvPr id="1165" name="Google Shape;1165;p52"/>
            <p:cNvSpPr txBox="1"/>
            <p:nvPr/>
          </p:nvSpPr>
          <p:spPr>
            <a:xfrm>
              <a:off x="1751012" y="1143000"/>
              <a:ext cx="5183187" cy="3205162"/>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66" name="Google Shape;1166;p52"/>
            <p:cNvSpPr txBox="1"/>
            <p:nvPr/>
          </p:nvSpPr>
          <p:spPr>
            <a:xfrm rot="-2700000">
              <a:off x="1677987" y="1492250"/>
              <a:ext cx="1331912" cy="457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1" lang="en-US" sz="2400" u="none">
                  <a:solidFill>
                    <a:schemeClr val="dk1"/>
                  </a:solidFill>
                  <a:latin typeface="Times New Roman"/>
                  <a:ea typeface="Times New Roman"/>
                  <a:cs typeface="Times New Roman"/>
                  <a:sym typeface="Times New Roman"/>
                </a:rPr>
                <a:t>Activities</a:t>
              </a:r>
              <a:endParaRPr/>
            </a:p>
          </p:txBody>
        </p:sp>
        <p:sp>
          <p:nvSpPr>
            <p:cNvPr id="1167" name="Google Shape;1167;p52"/>
            <p:cNvSpPr/>
            <p:nvPr/>
          </p:nvSpPr>
          <p:spPr>
            <a:xfrm>
              <a:off x="2343150" y="1289050"/>
              <a:ext cx="4516437" cy="2549525"/>
            </a:xfrm>
            <a:prstGeom prst="cube">
              <a:avLst>
                <a:gd fmla="val 5767" name="adj"/>
              </a:avLst>
            </a:prstGeom>
            <a:solidFill>
              <a:srgbClr val="C0FEF9"/>
            </a:solid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168" name="Google Shape;1168;p52"/>
            <p:cNvGrpSpPr/>
            <p:nvPr/>
          </p:nvGrpSpPr>
          <p:grpSpPr>
            <a:xfrm>
              <a:off x="2573337" y="3749675"/>
              <a:ext cx="4411662" cy="692149"/>
              <a:chOff x="1150937" y="4022725"/>
              <a:chExt cx="4540250" cy="723899"/>
            </a:xfrm>
          </p:grpSpPr>
          <p:sp>
            <p:nvSpPr>
              <p:cNvPr id="1169" name="Google Shape;1169;p52"/>
              <p:cNvSpPr txBox="1"/>
              <p:nvPr/>
            </p:nvSpPr>
            <p:spPr>
              <a:xfrm>
                <a:off x="1150937" y="4022725"/>
                <a:ext cx="4540250" cy="4143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setup   requirements  design  code  test </a:t>
                </a:r>
                <a:endParaRPr/>
              </a:p>
            </p:txBody>
          </p:sp>
          <p:sp>
            <p:nvSpPr>
              <p:cNvPr id="1170" name="Google Shape;1170;p52"/>
              <p:cNvSpPr txBox="1"/>
              <p:nvPr/>
            </p:nvSpPr>
            <p:spPr>
              <a:xfrm>
                <a:off x="1677987" y="4268787"/>
                <a:ext cx="2352675" cy="4778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1" lang="en-US" sz="2400" u="none">
                    <a:solidFill>
                      <a:schemeClr val="dk1"/>
                    </a:solidFill>
                    <a:latin typeface="Times New Roman"/>
                    <a:ea typeface="Times New Roman"/>
                    <a:cs typeface="Times New Roman"/>
                    <a:sym typeface="Times New Roman"/>
                  </a:rPr>
                  <a:t>Project Lifecycle</a:t>
                </a:r>
                <a:endParaRPr/>
              </a:p>
            </p:txBody>
          </p:sp>
        </p:grpSp>
        <p:sp>
          <p:nvSpPr>
            <p:cNvPr id="1171" name="Google Shape;1171;p52"/>
            <p:cNvSpPr txBox="1"/>
            <p:nvPr/>
          </p:nvSpPr>
          <p:spPr>
            <a:xfrm>
              <a:off x="2349500" y="1881187"/>
              <a:ext cx="2565400" cy="2047875"/>
            </a:xfrm>
            <a:prstGeom prst="rect">
              <a:avLst/>
            </a:prstGeom>
            <a:noFill/>
            <a:ln>
              <a:noFill/>
            </a:ln>
          </p:spPr>
          <p:txBody>
            <a:bodyPr anchorCtr="0" anchor="t" bIns="46025" lIns="92075" spcFirstLastPara="1" rIns="92075" wrap="square" tIns="46025">
              <a:noAutofit/>
            </a:bodyPr>
            <a:lstStyle/>
            <a:p>
              <a:pPr indent="0" lvl="0" marL="0" marR="0" rtl="0" algn="l">
                <a:lnSpc>
                  <a:spcPct val="8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sponsor</a:t>
              </a:r>
              <a:endParaRPr/>
            </a:p>
            <a:p>
              <a:pPr indent="0" lvl="0" marL="0" marR="0" rtl="0" algn="l">
                <a:lnSpc>
                  <a:spcPct val="8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coordinator</a:t>
              </a:r>
              <a:endParaRPr/>
            </a:p>
            <a:p>
              <a:pPr indent="0" lvl="0" marL="0" marR="0" rtl="0" algn="l">
                <a:lnSpc>
                  <a:spcPct val="8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business expert</a:t>
              </a:r>
              <a:endParaRPr/>
            </a:p>
            <a:p>
              <a:pPr indent="0" lvl="0" marL="0" marR="0" rtl="0" algn="l">
                <a:lnSpc>
                  <a:spcPct val="8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user</a:t>
              </a:r>
              <a:endParaRPr/>
            </a:p>
            <a:p>
              <a:pPr indent="0" lvl="0" marL="0" marR="0" rtl="0" algn="l">
                <a:lnSpc>
                  <a:spcPct val="8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lead designer</a:t>
              </a:r>
              <a:endParaRPr/>
            </a:p>
            <a:p>
              <a:pPr indent="0" lvl="0" marL="0" marR="0" rtl="0" algn="l">
                <a:lnSpc>
                  <a:spcPct val="8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designer/programmer</a:t>
              </a:r>
              <a:endParaRPr/>
            </a:p>
            <a:p>
              <a:pPr indent="0" lvl="0" marL="0" marR="0" rtl="0" algn="l">
                <a:lnSpc>
                  <a:spcPct val="8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tester</a:t>
              </a:r>
              <a:endParaRPr/>
            </a:p>
            <a:p>
              <a:pPr indent="0" lvl="0" marL="0" marR="0" rtl="0" algn="l">
                <a:lnSpc>
                  <a:spcPct val="8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writer</a:t>
              </a:r>
              <a:endParaRPr/>
            </a:p>
          </p:txBody>
        </p:sp>
        <p:sp>
          <p:nvSpPr>
            <p:cNvPr id="1172" name="Google Shape;1172;p52"/>
            <p:cNvSpPr txBox="1"/>
            <p:nvPr/>
          </p:nvSpPr>
          <p:spPr>
            <a:xfrm rot="-5400000">
              <a:off x="1740693" y="2362993"/>
              <a:ext cx="877887" cy="457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1" lang="en-US" sz="2400" u="none">
                  <a:solidFill>
                    <a:schemeClr val="dk1"/>
                  </a:solidFill>
                  <a:latin typeface="Times New Roman"/>
                  <a:ea typeface="Times New Roman"/>
                  <a:cs typeface="Times New Roman"/>
                  <a:sym typeface="Times New Roman"/>
                </a:rPr>
                <a:t>Roles</a:t>
              </a:r>
              <a:endParaRPr/>
            </a:p>
          </p:txBody>
        </p:sp>
        <p:sp>
          <p:nvSpPr>
            <p:cNvPr id="1173" name="Google Shape;1173;p52"/>
            <p:cNvSpPr txBox="1"/>
            <p:nvPr/>
          </p:nvSpPr>
          <p:spPr>
            <a:xfrm>
              <a:off x="2838450" y="1216025"/>
              <a:ext cx="2233612" cy="396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project monitoring</a:t>
              </a:r>
              <a:endParaRPr/>
            </a:p>
          </p:txBody>
        </p:sp>
        <p:sp>
          <p:nvSpPr>
            <p:cNvPr id="1174" name="Google Shape;1174;p52"/>
            <p:cNvSpPr txBox="1"/>
            <p:nvPr/>
          </p:nvSpPr>
          <p:spPr>
            <a:xfrm>
              <a:off x="2565400" y="1492250"/>
              <a:ext cx="2840037" cy="396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000" u="none">
                  <a:solidFill>
                    <a:srgbClr val="000000"/>
                  </a:solidFill>
                  <a:latin typeface="Times New Roman"/>
                  <a:ea typeface="Times New Roman"/>
                  <a:cs typeface="Times New Roman"/>
                  <a:sym typeface="Times New Roman"/>
                </a:rPr>
                <a:t>application development</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53"/>
          <p:cNvSpPr txBox="1"/>
          <p:nvPr/>
        </p:nvSpPr>
        <p:spPr>
          <a:xfrm>
            <a:off x="304800" y="1428750"/>
            <a:ext cx="8251825" cy="4759325"/>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chemeClr val="dk1"/>
              </a:buClr>
              <a:buFont typeface="Times New Roman"/>
              <a:buNone/>
            </a:pPr>
            <a:r>
              <a:rPr b="1" i="1" lang="en-US" sz="2400" u="none">
                <a:solidFill>
                  <a:schemeClr val="dk1"/>
                </a:solidFill>
                <a:latin typeface="Times New Roman"/>
                <a:ea typeface="Times New Roman"/>
                <a:cs typeface="Times New Roman"/>
                <a:sym typeface="Times New Roman"/>
              </a:rPr>
              <a:t>Common philosophy</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85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   Strong on communications,</a:t>
            </a:r>
            <a:endParaRPr/>
          </a:p>
          <a:p>
            <a:pPr indent="0" lvl="0" marL="0" marR="0" rtl="0" algn="l">
              <a:lnSpc>
                <a:spcPct val="85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   Light on deliverables.</a:t>
            </a:r>
            <a:endParaRPr/>
          </a:p>
          <a:p>
            <a:pPr indent="0" lvl="0" marL="0" marR="0" rtl="0" algn="l">
              <a:lnSpc>
                <a:spcPct val="85000"/>
              </a:lnSpc>
              <a:spcBef>
                <a:spcPts val="0"/>
              </a:spcBef>
              <a:spcAft>
                <a:spcPts val="0"/>
              </a:spcAft>
              <a:buClr>
                <a:schemeClr val="dk1"/>
              </a:buClr>
              <a:buFont typeface="Times New Roman"/>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85000"/>
              </a:lnSpc>
              <a:spcBef>
                <a:spcPts val="0"/>
              </a:spcBef>
              <a:spcAft>
                <a:spcPts val="0"/>
              </a:spcAft>
              <a:buClr>
                <a:schemeClr val="dk1"/>
              </a:buClr>
              <a:buFont typeface="Times New Roman"/>
              <a:buNone/>
            </a:pPr>
            <a:r>
              <a:t/>
            </a:r>
            <a:endParaRPr b="1" i="0" sz="1200" u="none">
              <a:solidFill>
                <a:schemeClr val="dk1"/>
              </a:solidFill>
              <a:latin typeface="Times New Roman"/>
              <a:ea typeface="Times New Roman"/>
              <a:cs typeface="Times New Roman"/>
              <a:sym typeface="Times New Roman"/>
            </a:endParaRPr>
          </a:p>
          <a:p>
            <a:pPr indent="0" lvl="0" marL="0" marR="0" rtl="0" algn="l">
              <a:lnSpc>
                <a:spcPct val="85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"Sw dev't is a cooperative game, </a:t>
            </a:r>
            <a:endParaRPr/>
          </a:p>
          <a:p>
            <a:pPr indent="0" lvl="0" marL="0" marR="0" rtl="0" algn="l">
              <a:lnSpc>
                <a:spcPct val="85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    which uses markers </a:t>
            </a:r>
            <a:endParaRPr/>
          </a:p>
          <a:p>
            <a:pPr indent="0" lvl="0" marL="0" marR="0" rtl="0" algn="l">
              <a:lnSpc>
                <a:spcPct val="85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	that remind and incite.</a:t>
            </a:r>
            <a:r>
              <a:rPr b="1" i="0" lang="en-US" sz="2400" u="none">
                <a:solidFill>
                  <a:schemeClr val="dk1"/>
                </a:solidFill>
                <a:latin typeface="Arial"/>
                <a:ea typeface="Arial"/>
                <a:cs typeface="Arial"/>
                <a:sym typeface="Arial"/>
              </a:rPr>
              <a:t>”</a:t>
            </a:r>
            <a:endParaRPr/>
          </a:p>
          <a:p>
            <a:pPr indent="0" lvl="0" marL="0" marR="0" rtl="0" algn="l">
              <a:lnSpc>
                <a:spcPct val="85000"/>
              </a:lnSpc>
              <a:spcBef>
                <a:spcPts val="0"/>
              </a:spcBef>
              <a:spcAft>
                <a:spcPts val="0"/>
              </a:spcAft>
              <a:buClr>
                <a:schemeClr val="dk1"/>
              </a:buClr>
              <a:buFont typeface="Times New Roman"/>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85000"/>
              </a:lnSpc>
              <a:spcBef>
                <a:spcPts val="0"/>
              </a:spcBef>
              <a:spcAft>
                <a:spcPts val="0"/>
              </a:spcAft>
              <a:buClr>
                <a:schemeClr val="dk1"/>
              </a:buClr>
              <a:buFont typeface="Times New Roman"/>
              <a:buNone/>
            </a:pPr>
            <a:r>
              <a:t/>
            </a:r>
            <a:endParaRPr b="1" i="0" sz="1200" u="none">
              <a:solidFill>
                <a:schemeClr val="dk1"/>
              </a:solidFill>
              <a:latin typeface="Times New Roman"/>
              <a:ea typeface="Times New Roman"/>
              <a:cs typeface="Times New Roman"/>
              <a:sym typeface="Times New Roman"/>
            </a:endParaRPr>
          </a:p>
          <a:p>
            <a:pPr indent="0" lvl="0" marL="0" marR="0" rtl="0" algn="l">
              <a:lnSpc>
                <a:spcPct val="85000"/>
              </a:lnSpc>
              <a:spcBef>
                <a:spcPts val="0"/>
              </a:spcBef>
              <a:spcAft>
                <a:spcPts val="0"/>
              </a:spcAft>
              <a:buClr>
                <a:schemeClr val="dk1"/>
              </a:buClr>
              <a:buFont typeface="Times New Roman"/>
              <a:buNone/>
            </a:pPr>
            <a:r>
              <a:rPr b="1" i="1" lang="en-US" sz="2400" u="none">
                <a:solidFill>
                  <a:schemeClr val="dk1"/>
                </a:solidFill>
                <a:latin typeface="Times New Roman"/>
                <a:ea typeface="Times New Roman"/>
                <a:cs typeface="Times New Roman"/>
                <a:sym typeface="Times New Roman"/>
              </a:rPr>
              <a:t>Principles</a:t>
            </a:r>
            <a:r>
              <a:rPr b="1" i="0" lang="en-US" sz="2400" u="none">
                <a:solidFill>
                  <a:schemeClr val="dk1"/>
                </a:solidFill>
                <a:latin typeface="Times New Roman"/>
                <a:ea typeface="Times New Roman"/>
                <a:cs typeface="Times New Roman"/>
                <a:sym typeface="Times New Roman"/>
              </a:rPr>
              <a:t>:</a:t>
            </a:r>
            <a:endParaRPr/>
          </a:p>
          <a:p>
            <a:pPr indent="0" lvl="1" marL="457200" marR="0" rtl="0" algn="l">
              <a:lnSpc>
                <a:spcPct val="85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Fewer intermediate products are needed with :</a:t>
            </a:r>
            <a:endParaRPr/>
          </a:p>
          <a:p>
            <a:pPr indent="0" lvl="1" marL="457200" marR="0" rtl="0" algn="l">
              <a:lnSpc>
                <a:spcPct val="85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Short, rich, informal communications paths</a:t>
            </a:r>
            <a:endParaRPr/>
          </a:p>
          <a:p>
            <a:pPr indent="0" lvl="1" marL="457200" marR="0" rtl="0" algn="l">
              <a:lnSpc>
                <a:spcPct val="85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Frequent delivery.</a:t>
            </a:r>
            <a:endParaRPr/>
          </a:p>
          <a:p>
            <a:pPr indent="0" lvl="1" marL="457200" marR="0" rtl="0" algn="l">
              <a:lnSpc>
                <a:spcPct val="85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Use people's natural strengths (talking, looking around)</a:t>
            </a:r>
            <a:endParaRPr/>
          </a:p>
          <a:p>
            <a:pPr indent="0" lvl="1" marL="457200" marR="0" rtl="0" algn="l">
              <a:lnSpc>
                <a:spcPct val="85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beware natural weaknesses (careless, low on discipline)</a:t>
            </a:r>
            <a:endParaRPr/>
          </a:p>
        </p:txBody>
      </p:sp>
      <p:sp>
        <p:nvSpPr>
          <p:cNvPr id="1180" name="Google Shape;1180;p53"/>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80000"/>
              </a:lnSpc>
              <a:spcBef>
                <a:spcPts val="0"/>
              </a:spcBef>
              <a:spcAft>
                <a:spcPts val="0"/>
              </a:spcAft>
              <a:buClr>
                <a:schemeClr val="dk2"/>
              </a:buClr>
              <a:buFont typeface="Times New Roman"/>
              <a:buNone/>
            </a:pPr>
            <a:r>
              <a:rPr b="1" i="1" lang="en-US" sz="3200" u="none" cap="none" strike="noStrike">
                <a:solidFill>
                  <a:schemeClr val="dk2"/>
                </a:solidFill>
                <a:latin typeface="Times New Roman"/>
                <a:ea typeface="Times New Roman"/>
                <a:cs typeface="Times New Roman"/>
                <a:sym typeface="Times New Roman"/>
              </a:rPr>
              <a:t>Crystal</a:t>
            </a:r>
            <a:r>
              <a:rPr b="1" i="0" lang="en-US" sz="2800" u="none" cap="none" strike="noStrike">
                <a:solidFill>
                  <a:schemeClr val="dk2"/>
                </a:solidFill>
                <a:latin typeface="Times New Roman"/>
                <a:ea typeface="Times New Roman"/>
                <a:cs typeface="Times New Roman"/>
                <a:sym typeface="Times New Roman"/>
              </a:rPr>
              <a:t>  family of </a:t>
            </a:r>
            <a:r>
              <a:rPr b="1" i="1" lang="en-US" sz="2800" u="none" cap="none" strike="noStrike">
                <a:solidFill>
                  <a:schemeClr val="dk2"/>
                </a:solidFill>
                <a:latin typeface="Times New Roman"/>
                <a:ea typeface="Times New Roman"/>
                <a:cs typeface="Times New Roman"/>
                <a:sym typeface="Times New Roman"/>
              </a:rPr>
              <a:t>Agile</a:t>
            </a:r>
            <a:r>
              <a:rPr b="1" i="0" lang="en-US" sz="2800" u="none" cap="none" strike="noStrike">
                <a:solidFill>
                  <a:schemeClr val="dk2"/>
                </a:solidFill>
                <a:latin typeface="Times New Roman"/>
                <a:ea typeface="Times New Roman"/>
                <a:cs typeface="Times New Roman"/>
                <a:sym typeface="Times New Roman"/>
              </a:rPr>
              <a:t> methodologies</a:t>
            </a:r>
            <a:br>
              <a:rPr b="1" i="0" lang="en-US" sz="2800" u="none" cap="none" strike="noStrike">
                <a:solidFill>
                  <a:schemeClr val="dk2"/>
                </a:solidFill>
                <a:latin typeface="Times New Roman"/>
                <a:ea typeface="Times New Roman"/>
                <a:cs typeface="Times New Roman"/>
                <a:sym typeface="Times New Roman"/>
              </a:rPr>
            </a:br>
            <a:r>
              <a:rPr b="1" i="0" lang="en-US" sz="2400" u="none" cap="none" strike="noStrike">
                <a:solidFill>
                  <a:schemeClr val="dk2"/>
                </a:solidFill>
                <a:latin typeface="Times New Roman"/>
                <a:ea typeface="Times New Roman"/>
                <a:cs typeface="Times New Roman"/>
                <a:sym typeface="Times New Roman"/>
              </a:rPr>
              <a:t>	Prioritized for Productivity &amp; Tolerance</a:t>
            </a:r>
            <a:endParaRPr/>
          </a:p>
        </p:txBody>
      </p:sp>
      <p:grpSp>
        <p:nvGrpSpPr>
          <p:cNvPr id="1181" name="Google Shape;1181;p53"/>
          <p:cNvGrpSpPr/>
          <p:nvPr/>
        </p:nvGrpSpPr>
        <p:grpSpPr>
          <a:xfrm>
            <a:off x="5334000" y="1295400"/>
            <a:ext cx="3506787" cy="3260725"/>
            <a:chOff x="5334000" y="1447800"/>
            <a:chExt cx="3506787" cy="3260725"/>
          </a:xfrm>
        </p:grpSpPr>
        <p:sp>
          <p:nvSpPr>
            <p:cNvPr id="1182" name="Google Shape;1182;p53"/>
            <p:cNvSpPr txBox="1"/>
            <p:nvPr/>
          </p:nvSpPr>
          <p:spPr>
            <a:xfrm>
              <a:off x="5343525" y="2076450"/>
              <a:ext cx="3235325" cy="2174875"/>
            </a:xfrm>
            <a:prstGeom prst="rect">
              <a:avLst/>
            </a:prstGeom>
            <a:gradFill>
              <a:gsLst>
                <a:gs pos="0">
                  <a:schemeClr val="accent1"/>
                </a:gs>
                <a:gs pos="100000">
                  <a:schemeClr val="lt1"/>
                </a:gs>
              </a:gsLst>
              <a:lin ang="8100000" scaled="0"/>
            </a:gra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upward diagonal" id="1183" name="Google Shape;1183;p53"/>
            <p:cNvSpPr/>
            <p:nvPr/>
          </p:nvSpPr>
          <p:spPr>
            <a:xfrm>
              <a:off x="7820025" y="2014537"/>
              <a:ext cx="792162" cy="2454275"/>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84" name="Google Shape;1184;p53"/>
            <p:cNvSpPr txBox="1"/>
            <p:nvPr/>
          </p:nvSpPr>
          <p:spPr>
            <a:xfrm>
              <a:off x="7996237" y="4197350"/>
              <a:ext cx="511175" cy="28733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Times New Roman"/>
                <a:buNone/>
              </a:pPr>
              <a:r>
                <a:rPr b="1" i="1" lang="en-US" sz="1600" u="none">
                  <a:solidFill>
                    <a:schemeClr val="dk1"/>
                  </a:solidFill>
                  <a:latin typeface="Times New Roman"/>
                  <a:ea typeface="Times New Roman"/>
                  <a:cs typeface="Times New Roman"/>
                  <a:sym typeface="Times New Roman"/>
                </a:rPr>
                <a:t>Red</a:t>
              </a:r>
              <a:endParaRPr/>
            </a:p>
          </p:txBody>
        </p:sp>
        <p:sp>
          <p:nvSpPr>
            <p:cNvPr descr="Wide upward diagonal" id="1185" name="Google Shape;1185;p53"/>
            <p:cNvSpPr/>
            <p:nvPr/>
          </p:nvSpPr>
          <p:spPr>
            <a:xfrm>
              <a:off x="6975475" y="2014537"/>
              <a:ext cx="819150" cy="2514600"/>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upward diagonal" id="1186" name="Google Shape;1186;p53"/>
            <p:cNvSpPr/>
            <p:nvPr/>
          </p:nvSpPr>
          <p:spPr>
            <a:xfrm>
              <a:off x="6154737" y="2014537"/>
              <a:ext cx="820737" cy="2576512"/>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upward diagonal" id="1187" name="Google Shape;1187;p53"/>
            <p:cNvSpPr/>
            <p:nvPr/>
          </p:nvSpPr>
          <p:spPr>
            <a:xfrm>
              <a:off x="5335587" y="2751137"/>
              <a:ext cx="819150" cy="1901825"/>
            </a:xfrm>
            <a:prstGeom prst="roundRect">
              <a:avLst>
                <a:gd fmla="val 16667" name="adj"/>
              </a:avLst>
            </a:prstGeom>
            <a:solidFill>
              <a:srgbClr val="FF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188" name="Google Shape;1188;p53"/>
            <p:cNvGrpSpPr/>
            <p:nvPr/>
          </p:nvGrpSpPr>
          <p:grpSpPr>
            <a:xfrm>
              <a:off x="5335587" y="1447800"/>
              <a:ext cx="3505200" cy="2806701"/>
              <a:chOff x="2473325" y="512762"/>
              <a:chExt cx="7040562" cy="5075238"/>
            </a:xfrm>
          </p:grpSpPr>
          <p:cxnSp>
            <p:nvCxnSpPr>
              <p:cNvPr id="1189" name="Google Shape;1189;p53"/>
              <p:cNvCxnSpPr/>
              <p:nvPr/>
            </p:nvCxnSpPr>
            <p:spPr>
              <a:xfrm>
                <a:off x="2474912" y="512762"/>
                <a:ext cx="0" cy="5075237"/>
              </a:xfrm>
              <a:prstGeom prst="straightConnector1">
                <a:avLst/>
              </a:prstGeom>
              <a:noFill/>
              <a:ln cap="flat" cmpd="sng" w="12700">
                <a:solidFill>
                  <a:schemeClr val="dk1"/>
                </a:solidFill>
                <a:prstDash val="solid"/>
                <a:miter lim="8000"/>
                <a:headEnd len="sm" w="sm" type="stealth"/>
                <a:tailEnd len="sm" w="sm" type="none"/>
              </a:ln>
            </p:spPr>
          </p:cxnSp>
          <p:cxnSp>
            <p:nvCxnSpPr>
              <p:cNvPr id="1190" name="Google Shape;1190;p53"/>
              <p:cNvCxnSpPr/>
              <p:nvPr/>
            </p:nvCxnSpPr>
            <p:spPr>
              <a:xfrm rot="10800000">
                <a:off x="2473325" y="5588000"/>
                <a:ext cx="7040562" cy="0"/>
              </a:xfrm>
              <a:prstGeom prst="straightConnector1">
                <a:avLst/>
              </a:prstGeom>
              <a:noFill/>
              <a:ln cap="flat" cmpd="sng" w="12700">
                <a:solidFill>
                  <a:schemeClr val="dk1"/>
                </a:solidFill>
                <a:prstDash val="solid"/>
                <a:miter lim="8000"/>
                <a:headEnd len="sm" w="sm" type="stealth"/>
                <a:tailEnd len="sm" w="sm" type="none"/>
              </a:ln>
            </p:spPr>
          </p:cxnSp>
        </p:grpSp>
        <p:sp>
          <p:nvSpPr>
            <p:cNvPr id="1191" name="Google Shape;1191;p53"/>
            <p:cNvSpPr txBox="1"/>
            <p:nvPr/>
          </p:nvSpPr>
          <p:spPr>
            <a:xfrm>
              <a:off x="5343525" y="2070100"/>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92" name="Google Shape;1192;p53"/>
            <p:cNvSpPr txBox="1"/>
            <p:nvPr/>
          </p:nvSpPr>
          <p:spPr>
            <a:xfrm>
              <a:off x="5343525" y="279876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93" name="Google Shape;1193;p53"/>
            <p:cNvSpPr txBox="1"/>
            <p:nvPr/>
          </p:nvSpPr>
          <p:spPr>
            <a:xfrm>
              <a:off x="5343525" y="352901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94" name="Google Shape;1194;p53"/>
            <p:cNvSpPr txBox="1"/>
            <p:nvPr/>
          </p:nvSpPr>
          <p:spPr>
            <a:xfrm>
              <a:off x="6156325" y="2070100"/>
              <a:ext cx="800100"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95" name="Google Shape;1195;p53"/>
            <p:cNvSpPr txBox="1"/>
            <p:nvPr/>
          </p:nvSpPr>
          <p:spPr>
            <a:xfrm>
              <a:off x="6156325" y="2798762"/>
              <a:ext cx="800100"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96" name="Google Shape;1196;p53"/>
            <p:cNvSpPr txBox="1"/>
            <p:nvPr/>
          </p:nvSpPr>
          <p:spPr>
            <a:xfrm>
              <a:off x="6156325" y="3529012"/>
              <a:ext cx="800100"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97" name="Google Shape;1197;p53"/>
            <p:cNvSpPr txBox="1"/>
            <p:nvPr/>
          </p:nvSpPr>
          <p:spPr>
            <a:xfrm>
              <a:off x="6969125" y="2070100"/>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98" name="Google Shape;1198;p53"/>
            <p:cNvSpPr txBox="1"/>
            <p:nvPr/>
          </p:nvSpPr>
          <p:spPr>
            <a:xfrm>
              <a:off x="6969125" y="279876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199" name="Google Shape;1199;p53"/>
            <p:cNvSpPr txBox="1"/>
            <p:nvPr/>
          </p:nvSpPr>
          <p:spPr>
            <a:xfrm>
              <a:off x="6969125" y="352901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00" name="Google Shape;1200;p53"/>
            <p:cNvSpPr txBox="1"/>
            <p:nvPr/>
          </p:nvSpPr>
          <p:spPr>
            <a:xfrm>
              <a:off x="7780337" y="2070100"/>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01" name="Google Shape;1201;p53"/>
            <p:cNvSpPr txBox="1"/>
            <p:nvPr/>
          </p:nvSpPr>
          <p:spPr>
            <a:xfrm>
              <a:off x="7780337" y="279876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02" name="Google Shape;1202;p53"/>
            <p:cNvSpPr txBox="1"/>
            <p:nvPr/>
          </p:nvSpPr>
          <p:spPr>
            <a:xfrm>
              <a:off x="7780337" y="3529012"/>
              <a:ext cx="801687" cy="72231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03" name="Google Shape;1203;p53"/>
            <p:cNvSpPr txBox="1"/>
            <p:nvPr/>
          </p:nvSpPr>
          <p:spPr>
            <a:xfrm>
              <a:off x="5353050" y="3952875"/>
              <a:ext cx="4873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C6</a:t>
              </a:r>
              <a:endParaRPr/>
            </a:p>
          </p:txBody>
        </p:sp>
        <p:sp>
          <p:nvSpPr>
            <p:cNvPr id="1204" name="Google Shape;1204;p53"/>
            <p:cNvSpPr txBox="1"/>
            <p:nvPr/>
          </p:nvSpPr>
          <p:spPr>
            <a:xfrm>
              <a:off x="6110287" y="3952875"/>
              <a:ext cx="5953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C20</a:t>
              </a:r>
              <a:endParaRPr/>
            </a:p>
          </p:txBody>
        </p:sp>
        <p:sp>
          <p:nvSpPr>
            <p:cNvPr id="1205" name="Google Shape;1205;p53"/>
            <p:cNvSpPr txBox="1"/>
            <p:nvPr/>
          </p:nvSpPr>
          <p:spPr>
            <a:xfrm>
              <a:off x="6926262" y="3952875"/>
              <a:ext cx="5953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C40</a:t>
              </a:r>
              <a:endParaRPr/>
            </a:p>
          </p:txBody>
        </p:sp>
        <p:sp>
          <p:nvSpPr>
            <p:cNvPr id="1206" name="Google Shape;1206;p53"/>
            <p:cNvSpPr txBox="1"/>
            <p:nvPr/>
          </p:nvSpPr>
          <p:spPr>
            <a:xfrm>
              <a:off x="7683500" y="3952875"/>
              <a:ext cx="7032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C80</a:t>
              </a:r>
              <a:endParaRPr/>
            </a:p>
          </p:txBody>
        </p:sp>
        <p:sp>
          <p:nvSpPr>
            <p:cNvPr id="1207" name="Google Shape;1207;p53"/>
            <p:cNvSpPr txBox="1"/>
            <p:nvPr/>
          </p:nvSpPr>
          <p:spPr>
            <a:xfrm>
              <a:off x="5343525" y="3219450"/>
              <a:ext cx="49847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D6</a:t>
              </a:r>
              <a:endParaRPr/>
            </a:p>
          </p:txBody>
        </p:sp>
        <p:sp>
          <p:nvSpPr>
            <p:cNvPr id="1208" name="Google Shape;1208;p53"/>
            <p:cNvSpPr txBox="1"/>
            <p:nvPr/>
          </p:nvSpPr>
          <p:spPr>
            <a:xfrm>
              <a:off x="6103937" y="3219450"/>
              <a:ext cx="60642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D20</a:t>
              </a:r>
              <a:endParaRPr/>
            </a:p>
          </p:txBody>
        </p:sp>
        <p:sp>
          <p:nvSpPr>
            <p:cNvPr id="1209" name="Google Shape;1209;p53"/>
            <p:cNvSpPr txBox="1"/>
            <p:nvPr/>
          </p:nvSpPr>
          <p:spPr>
            <a:xfrm>
              <a:off x="6915150" y="3219450"/>
              <a:ext cx="60642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D40</a:t>
              </a:r>
              <a:endParaRPr/>
            </a:p>
          </p:txBody>
        </p:sp>
        <p:sp>
          <p:nvSpPr>
            <p:cNvPr id="1210" name="Google Shape;1210;p53"/>
            <p:cNvSpPr txBox="1"/>
            <p:nvPr/>
          </p:nvSpPr>
          <p:spPr>
            <a:xfrm>
              <a:off x="7677150" y="3219450"/>
              <a:ext cx="714375"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D80</a:t>
              </a:r>
              <a:endParaRPr/>
            </a:p>
          </p:txBody>
        </p:sp>
        <p:sp>
          <p:nvSpPr>
            <p:cNvPr id="1211" name="Google Shape;1211;p53"/>
            <p:cNvSpPr txBox="1"/>
            <p:nvPr/>
          </p:nvSpPr>
          <p:spPr>
            <a:xfrm>
              <a:off x="5359400" y="2489200"/>
              <a:ext cx="4746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E6</a:t>
              </a:r>
              <a:endParaRPr/>
            </a:p>
          </p:txBody>
        </p:sp>
        <p:sp>
          <p:nvSpPr>
            <p:cNvPr id="1212" name="Google Shape;1212;p53"/>
            <p:cNvSpPr txBox="1"/>
            <p:nvPr/>
          </p:nvSpPr>
          <p:spPr>
            <a:xfrm>
              <a:off x="6118225" y="2489200"/>
              <a:ext cx="5826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E20</a:t>
              </a:r>
              <a:endParaRPr/>
            </a:p>
          </p:txBody>
        </p:sp>
        <p:sp>
          <p:nvSpPr>
            <p:cNvPr id="1213" name="Google Shape;1213;p53"/>
            <p:cNvSpPr txBox="1"/>
            <p:nvPr/>
          </p:nvSpPr>
          <p:spPr>
            <a:xfrm>
              <a:off x="6927850" y="2489200"/>
              <a:ext cx="58261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E40</a:t>
              </a:r>
              <a:endParaRPr/>
            </a:p>
          </p:txBody>
        </p:sp>
        <p:sp>
          <p:nvSpPr>
            <p:cNvPr id="1214" name="Google Shape;1214;p53"/>
            <p:cNvSpPr txBox="1"/>
            <p:nvPr/>
          </p:nvSpPr>
          <p:spPr>
            <a:xfrm>
              <a:off x="7683500" y="2489200"/>
              <a:ext cx="690562" cy="3270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E80</a:t>
              </a:r>
              <a:endParaRPr/>
            </a:p>
          </p:txBody>
        </p:sp>
        <p:sp>
          <p:nvSpPr>
            <p:cNvPr id="1215" name="Google Shape;1215;p53"/>
            <p:cNvSpPr txBox="1"/>
            <p:nvPr/>
          </p:nvSpPr>
          <p:spPr>
            <a:xfrm>
              <a:off x="5334000" y="431165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Clear</a:t>
              </a:r>
              <a:endParaRPr/>
            </a:p>
          </p:txBody>
        </p:sp>
        <p:sp>
          <p:nvSpPr>
            <p:cNvPr id="1216" name="Google Shape;1216;p53"/>
            <p:cNvSpPr txBox="1"/>
            <p:nvPr/>
          </p:nvSpPr>
          <p:spPr>
            <a:xfrm>
              <a:off x="6121400" y="4251325"/>
              <a:ext cx="88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Yellow</a:t>
              </a:r>
              <a:endParaRPr/>
            </a:p>
          </p:txBody>
        </p:sp>
        <p:sp>
          <p:nvSpPr>
            <p:cNvPr id="1217" name="Google Shape;1217;p53"/>
            <p:cNvSpPr txBox="1"/>
            <p:nvPr/>
          </p:nvSpPr>
          <p:spPr>
            <a:xfrm>
              <a:off x="6858000" y="4175125"/>
              <a:ext cx="97472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Orange</a:t>
              </a:r>
              <a:endParaRPr/>
            </a:p>
          </p:txBody>
        </p:sp>
        <p:grpSp>
          <p:nvGrpSpPr>
            <p:cNvPr id="1218" name="Google Shape;1218;p53"/>
            <p:cNvGrpSpPr/>
            <p:nvPr/>
          </p:nvGrpSpPr>
          <p:grpSpPr>
            <a:xfrm>
              <a:off x="5334000" y="1600200"/>
              <a:ext cx="3262312" cy="482600"/>
              <a:chOff x="5257800" y="609600"/>
              <a:chExt cx="3333750" cy="947737"/>
            </a:xfrm>
          </p:grpSpPr>
          <p:sp>
            <p:nvSpPr>
              <p:cNvPr id="1219" name="Google Shape;1219;p53"/>
              <p:cNvSpPr txBox="1"/>
              <p:nvPr/>
            </p:nvSpPr>
            <p:spPr>
              <a:xfrm>
                <a:off x="52578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20" name="Google Shape;1220;p53"/>
              <p:cNvSpPr txBox="1"/>
              <p:nvPr/>
            </p:nvSpPr>
            <p:spPr>
              <a:xfrm>
                <a:off x="60960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21" name="Google Shape;1221;p53"/>
              <p:cNvSpPr txBox="1"/>
              <p:nvPr/>
            </p:nvSpPr>
            <p:spPr>
              <a:xfrm>
                <a:off x="69342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22" name="Google Shape;1222;p53"/>
              <p:cNvSpPr txBox="1"/>
              <p:nvPr/>
            </p:nvSpPr>
            <p:spPr>
              <a:xfrm>
                <a:off x="7772400" y="609600"/>
                <a:ext cx="819150" cy="89693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23" name="Google Shape;1223;p53"/>
              <p:cNvSpPr txBox="1"/>
              <p:nvPr/>
            </p:nvSpPr>
            <p:spPr>
              <a:xfrm>
                <a:off x="5316537" y="914400"/>
                <a:ext cx="484187"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L6</a:t>
                </a:r>
                <a:endParaRPr/>
              </a:p>
            </p:txBody>
          </p:sp>
          <p:sp>
            <p:nvSpPr>
              <p:cNvPr id="1224" name="Google Shape;1224;p53"/>
              <p:cNvSpPr txBox="1"/>
              <p:nvPr/>
            </p:nvSpPr>
            <p:spPr>
              <a:xfrm>
                <a:off x="6091237" y="914400"/>
                <a:ext cx="595312"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L20</a:t>
                </a:r>
                <a:endParaRPr/>
              </a:p>
            </p:txBody>
          </p:sp>
          <p:sp>
            <p:nvSpPr>
              <p:cNvPr id="1225" name="Google Shape;1225;p53"/>
              <p:cNvSpPr txBox="1"/>
              <p:nvPr/>
            </p:nvSpPr>
            <p:spPr>
              <a:xfrm>
                <a:off x="6921500" y="914400"/>
                <a:ext cx="596900"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L40</a:t>
                </a:r>
                <a:endParaRPr/>
              </a:p>
            </p:txBody>
          </p:sp>
          <p:sp>
            <p:nvSpPr>
              <p:cNvPr id="1226" name="Google Shape;1226;p53"/>
              <p:cNvSpPr txBox="1"/>
              <p:nvPr/>
            </p:nvSpPr>
            <p:spPr>
              <a:xfrm>
                <a:off x="7691437" y="914400"/>
                <a:ext cx="704850" cy="642937"/>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L80</a:t>
                </a:r>
                <a:endParaRPr/>
              </a:p>
            </p:txBody>
          </p:sp>
        </p:gr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54"/>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Crystal separates -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improve individual skills </a:t>
            </a:r>
            <a:r>
              <a:rPr b="1" i="1" lang="en-US" sz="2800" u="none" cap="none" strike="noStrike">
                <a:solidFill>
                  <a:schemeClr val="dk2"/>
                </a:solidFill>
                <a:latin typeface="Times New Roman"/>
                <a:ea typeface="Times New Roman"/>
                <a:cs typeface="Times New Roman"/>
                <a:sym typeface="Times New Roman"/>
              </a:rPr>
              <a:t>AND</a:t>
            </a:r>
            <a:r>
              <a:rPr b="1" i="0" lang="en-US" sz="2800" u="none" cap="none" strike="noStrike">
                <a:solidFill>
                  <a:schemeClr val="dk2"/>
                </a:solidFill>
                <a:latin typeface="Times New Roman"/>
                <a:ea typeface="Times New Roman"/>
                <a:cs typeface="Times New Roman"/>
                <a:sym typeface="Times New Roman"/>
              </a:rPr>
              <a:t> improve team.</a:t>
            </a:r>
            <a:endParaRPr/>
          </a:p>
        </p:txBody>
      </p:sp>
      <p:sp>
        <p:nvSpPr>
          <p:cNvPr id="1232" name="Google Shape;1232;p54"/>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Individual track:</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Becoming a better &lt;designer, manager, tester, …&gt;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Qualities &amp; Standards for &lt;use cases, OO designs, …&gt;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Techniques for &lt;facilitating, getting use cases,, scheduling, resolving conflicts&gt;</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Team track:</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Big-M methodology for &lt;6 people, 15 people, 40, …&gt;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Techniques for &lt;improving collaboration, …&gt;</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Non-jealous methodology set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Improve people, and improve team</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Whichever you need next, whatever you can manage.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55"/>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Orange</a:t>
            </a:r>
            <a:r>
              <a:rPr b="1" i="0" lang="en-US" sz="2800" u="none" cap="none" strike="noStrike">
                <a:solidFill>
                  <a:schemeClr val="dk2"/>
                </a:solidFill>
                <a:latin typeface="Times New Roman"/>
                <a:ea typeface="Times New Roman"/>
                <a:cs typeface="Times New Roman"/>
                <a:sym typeface="Times New Roman"/>
              </a:rPr>
              <a:t> : scope</a:t>
            </a:r>
            <a:endParaRPr/>
          </a:p>
        </p:txBody>
      </p:sp>
      <p:sp>
        <p:nvSpPr>
          <p:cNvPr id="1238" name="Google Shape;1238;p55"/>
          <p:cNvSpPr txBox="1"/>
          <p:nvPr>
            <p:ph idx="1" type="body"/>
          </p:nvPr>
        </p:nvSpPr>
        <p:spPr>
          <a:xfrm>
            <a:off x="381000" y="1295400"/>
            <a:ext cx="57912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For D40 projects: </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Up to 40 people, same building</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Loss of discretionary moneys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	(May extend to E50)</a:t>
            </a:r>
            <a:endParaRPr/>
          </a:p>
          <a:p>
            <a:pPr indent="-342900" lvl="0" marL="342900" marR="0" rtl="0" algn="l">
              <a:lnSpc>
                <a:spcPct val="90000"/>
              </a:lnSpc>
              <a:spcBef>
                <a:spcPts val="0"/>
              </a:spcBef>
              <a:spcAft>
                <a:spcPts val="0"/>
              </a:spcAft>
              <a:buClr>
                <a:schemeClr val="dk1"/>
              </a:buClr>
              <a:buFont typeface="Times New Roman"/>
              <a:buNone/>
            </a:pPr>
            <a:r>
              <a:t/>
            </a:r>
            <a:endParaRPr b="1" i="0" sz="1400" u="none" cap="none" strike="noStrike">
              <a:solidFill>
                <a:schemeClr val="dk1"/>
              </a:solidFill>
              <a:latin typeface="Times New Roman"/>
              <a:ea typeface="Times New Roman"/>
              <a:cs typeface="Times New Roman"/>
              <a:sym typeface="Times New Roman"/>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Not for very large projects </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(insufficient subteaming)</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Not for life-critical projects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(insufficient verification)</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r">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r>
              <a:rPr b="1" i="1" lang="en-US" sz="1800" u="none" cap="none" strike="noStrike">
                <a:solidFill>
                  <a:schemeClr val="dk1"/>
                </a:solidFill>
                <a:latin typeface="Times New Roman"/>
                <a:ea typeface="Times New Roman"/>
                <a:cs typeface="Times New Roman"/>
                <a:sym typeface="Times New Roman"/>
              </a:rPr>
              <a:t>Described in </a:t>
            </a:r>
            <a:r>
              <a:rPr b="1" i="1" lang="en-US" sz="1800" u="sng" cap="none" strike="noStrike">
                <a:solidFill>
                  <a:schemeClr val="dk1"/>
                </a:solidFill>
                <a:latin typeface="Times New Roman"/>
                <a:ea typeface="Times New Roman"/>
                <a:cs typeface="Times New Roman"/>
                <a:sym typeface="Times New Roman"/>
              </a:rPr>
              <a:t>Surviving OO Projects</a:t>
            </a:r>
            <a:r>
              <a:rPr b="1" i="1" lang="en-US" sz="1800" u="none" cap="none" strike="noStrike">
                <a:solidFill>
                  <a:schemeClr val="dk1"/>
                </a:solidFill>
                <a:latin typeface="Times New Roman"/>
                <a:ea typeface="Times New Roman"/>
                <a:cs typeface="Times New Roman"/>
                <a:sym typeface="Times New Roman"/>
              </a:rPr>
              <a:t>, </a:t>
            </a:r>
            <a:br>
              <a:rPr b="1" i="1" lang="en-US" sz="1800" u="none" cap="none" strike="noStrike">
                <a:solidFill>
                  <a:schemeClr val="dk1"/>
                </a:solidFill>
                <a:latin typeface="Times New Roman"/>
                <a:ea typeface="Times New Roman"/>
                <a:cs typeface="Times New Roman"/>
                <a:sym typeface="Times New Roman"/>
              </a:rPr>
            </a:br>
            <a:r>
              <a:rPr b="1" i="1" lang="en-US" sz="1800" u="none" cap="none" strike="noStrike">
                <a:solidFill>
                  <a:schemeClr val="dk1"/>
                </a:solidFill>
                <a:latin typeface="Times New Roman"/>
                <a:ea typeface="Times New Roman"/>
                <a:cs typeface="Times New Roman"/>
                <a:sym typeface="Times New Roman"/>
              </a:rPr>
              <a:t>Cockburn, 1998, pp. 77-93)</a:t>
            </a:r>
            <a:endParaRPr/>
          </a:p>
        </p:txBody>
      </p:sp>
      <p:grpSp>
        <p:nvGrpSpPr>
          <p:cNvPr id="1239" name="Google Shape;1239;p55"/>
          <p:cNvGrpSpPr/>
          <p:nvPr/>
        </p:nvGrpSpPr>
        <p:grpSpPr>
          <a:xfrm>
            <a:off x="6477000" y="381000"/>
            <a:ext cx="2209799" cy="2416175"/>
            <a:chOff x="6172200" y="1143000"/>
            <a:chExt cx="2362199" cy="2897187"/>
          </a:xfrm>
        </p:grpSpPr>
        <p:sp>
          <p:nvSpPr>
            <p:cNvPr id="1240" name="Google Shape;1240;p55"/>
            <p:cNvSpPr txBox="1"/>
            <p:nvPr/>
          </p:nvSpPr>
          <p:spPr>
            <a:xfrm>
              <a:off x="6934200" y="3352800"/>
              <a:ext cx="950912"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000" u="none">
                  <a:solidFill>
                    <a:schemeClr val="dk1"/>
                  </a:solidFill>
                  <a:latin typeface="Times New Roman"/>
                  <a:ea typeface="Times New Roman"/>
                  <a:cs typeface="Times New Roman"/>
                  <a:sym typeface="Times New Roman"/>
                </a:rPr>
                <a:t>Amber</a:t>
              </a:r>
              <a:endParaRPr/>
            </a:p>
          </p:txBody>
        </p:sp>
        <p:grpSp>
          <p:nvGrpSpPr>
            <p:cNvPr id="1241" name="Google Shape;1241;p55"/>
            <p:cNvGrpSpPr/>
            <p:nvPr/>
          </p:nvGrpSpPr>
          <p:grpSpPr>
            <a:xfrm>
              <a:off x="6173787" y="1143000"/>
              <a:ext cx="2360612" cy="2806701"/>
              <a:chOff x="2473325" y="512762"/>
              <a:chExt cx="7040562" cy="5075238"/>
            </a:xfrm>
          </p:grpSpPr>
          <p:cxnSp>
            <p:nvCxnSpPr>
              <p:cNvPr id="1242" name="Google Shape;1242;p55"/>
              <p:cNvCxnSpPr/>
              <p:nvPr/>
            </p:nvCxnSpPr>
            <p:spPr>
              <a:xfrm>
                <a:off x="2474912" y="512762"/>
                <a:ext cx="0" cy="5075237"/>
              </a:xfrm>
              <a:prstGeom prst="straightConnector1">
                <a:avLst/>
              </a:prstGeom>
              <a:noFill/>
              <a:ln cap="flat" cmpd="sng" w="12700">
                <a:solidFill>
                  <a:schemeClr val="dk1"/>
                </a:solidFill>
                <a:prstDash val="solid"/>
                <a:miter lim="8000"/>
                <a:headEnd len="sm" w="sm" type="stealth"/>
                <a:tailEnd len="sm" w="sm" type="none"/>
              </a:ln>
            </p:spPr>
          </p:cxnSp>
          <p:cxnSp>
            <p:nvCxnSpPr>
              <p:cNvPr id="1243" name="Google Shape;1243;p55"/>
              <p:cNvCxnSpPr/>
              <p:nvPr/>
            </p:nvCxnSpPr>
            <p:spPr>
              <a:xfrm rot="10800000">
                <a:off x="2473325" y="5588000"/>
                <a:ext cx="7040562" cy="0"/>
              </a:xfrm>
              <a:prstGeom prst="straightConnector1">
                <a:avLst/>
              </a:prstGeom>
              <a:noFill/>
              <a:ln cap="flat" cmpd="sng" w="12700">
                <a:solidFill>
                  <a:schemeClr val="dk1"/>
                </a:solidFill>
                <a:prstDash val="solid"/>
                <a:miter lim="8000"/>
                <a:headEnd len="sm" w="sm" type="stealth"/>
                <a:tailEnd len="sm" w="sm" type="none"/>
              </a:ln>
            </p:spPr>
          </p:cxnSp>
        </p:grpSp>
        <p:sp>
          <p:nvSpPr>
            <p:cNvPr id="1244" name="Google Shape;1244;p55"/>
            <p:cNvSpPr txBox="1"/>
            <p:nvPr/>
          </p:nvSpPr>
          <p:spPr>
            <a:xfrm>
              <a:off x="6178550" y="1765300"/>
              <a:ext cx="539750" cy="72231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45" name="Google Shape;1245;p55"/>
            <p:cNvSpPr txBox="1"/>
            <p:nvPr/>
          </p:nvSpPr>
          <p:spPr>
            <a:xfrm>
              <a:off x="6178550" y="2493962"/>
              <a:ext cx="539750" cy="72231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46" name="Google Shape;1246;p55"/>
            <p:cNvSpPr txBox="1"/>
            <p:nvPr/>
          </p:nvSpPr>
          <p:spPr>
            <a:xfrm>
              <a:off x="6178550" y="3224212"/>
              <a:ext cx="539750" cy="72231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47" name="Google Shape;1247;p55"/>
            <p:cNvSpPr txBox="1"/>
            <p:nvPr/>
          </p:nvSpPr>
          <p:spPr>
            <a:xfrm>
              <a:off x="6726237" y="1765300"/>
              <a:ext cx="539750" cy="72231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48" name="Google Shape;1248;p55"/>
            <p:cNvSpPr txBox="1"/>
            <p:nvPr/>
          </p:nvSpPr>
          <p:spPr>
            <a:xfrm>
              <a:off x="6726237" y="2493962"/>
              <a:ext cx="539750" cy="72231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49" name="Google Shape;1249;p55"/>
            <p:cNvSpPr txBox="1"/>
            <p:nvPr/>
          </p:nvSpPr>
          <p:spPr>
            <a:xfrm>
              <a:off x="6726237" y="3224212"/>
              <a:ext cx="539750" cy="72231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upward diagonal" id="1250" name="Google Shape;1250;p55"/>
            <p:cNvSpPr txBox="1"/>
            <p:nvPr/>
          </p:nvSpPr>
          <p:spPr>
            <a:xfrm>
              <a:off x="7273925" y="1765300"/>
              <a:ext cx="539750" cy="722312"/>
            </a:xfrm>
            <a:prstGeom prst="rect">
              <a:avLst/>
            </a:prstGeom>
            <a:solidFill>
              <a:srgbClr val="FFFF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51" name="Google Shape;1251;p55"/>
            <p:cNvSpPr txBox="1"/>
            <p:nvPr/>
          </p:nvSpPr>
          <p:spPr>
            <a:xfrm>
              <a:off x="7273925" y="2493962"/>
              <a:ext cx="539750" cy="722312"/>
            </a:xfrm>
            <a:prstGeom prst="rect">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52" name="Google Shape;1252;p55"/>
            <p:cNvSpPr txBox="1"/>
            <p:nvPr/>
          </p:nvSpPr>
          <p:spPr>
            <a:xfrm>
              <a:off x="7273925" y="3224212"/>
              <a:ext cx="539750" cy="722312"/>
            </a:xfrm>
            <a:prstGeom prst="rect">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53" name="Google Shape;1253;p55"/>
            <p:cNvSpPr txBox="1"/>
            <p:nvPr/>
          </p:nvSpPr>
          <p:spPr>
            <a:xfrm>
              <a:off x="7820025" y="1765300"/>
              <a:ext cx="539750" cy="72231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54" name="Google Shape;1254;p55"/>
            <p:cNvSpPr txBox="1"/>
            <p:nvPr/>
          </p:nvSpPr>
          <p:spPr>
            <a:xfrm>
              <a:off x="7820025" y="2493962"/>
              <a:ext cx="539750" cy="72231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55" name="Google Shape;1255;p55"/>
            <p:cNvSpPr txBox="1"/>
            <p:nvPr/>
          </p:nvSpPr>
          <p:spPr>
            <a:xfrm>
              <a:off x="7820025" y="3224212"/>
              <a:ext cx="539750" cy="72231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56" name="Google Shape;1256;p55"/>
            <p:cNvSpPr txBox="1"/>
            <p:nvPr/>
          </p:nvSpPr>
          <p:spPr>
            <a:xfrm>
              <a:off x="6183312" y="3648075"/>
              <a:ext cx="522287"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C6</a:t>
              </a:r>
              <a:endParaRPr/>
            </a:p>
          </p:txBody>
        </p:sp>
        <p:sp>
          <p:nvSpPr>
            <p:cNvPr id="1257" name="Google Shape;1257;p55"/>
            <p:cNvSpPr txBox="1"/>
            <p:nvPr/>
          </p:nvSpPr>
          <p:spPr>
            <a:xfrm>
              <a:off x="6696075" y="3648075"/>
              <a:ext cx="636587"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C20</a:t>
              </a:r>
              <a:endParaRPr/>
            </a:p>
          </p:txBody>
        </p:sp>
        <p:sp>
          <p:nvSpPr>
            <p:cNvPr id="1258" name="Google Shape;1258;p55"/>
            <p:cNvSpPr txBox="1"/>
            <p:nvPr/>
          </p:nvSpPr>
          <p:spPr>
            <a:xfrm>
              <a:off x="7243762" y="3648075"/>
              <a:ext cx="635000"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C40</a:t>
              </a:r>
              <a:endParaRPr/>
            </a:p>
          </p:txBody>
        </p:sp>
        <p:sp>
          <p:nvSpPr>
            <p:cNvPr id="1259" name="Google Shape;1259;p55"/>
            <p:cNvSpPr txBox="1"/>
            <p:nvPr/>
          </p:nvSpPr>
          <p:spPr>
            <a:xfrm>
              <a:off x="7756525" y="3648075"/>
              <a:ext cx="752475"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C80</a:t>
              </a:r>
              <a:endParaRPr/>
            </a:p>
          </p:txBody>
        </p:sp>
        <p:sp>
          <p:nvSpPr>
            <p:cNvPr id="1260" name="Google Shape;1260;p55"/>
            <p:cNvSpPr txBox="1"/>
            <p:nvPr/>
          </p:nvSpPr>
          <p:spPr>
            <a:xfrm>
              <a:off x="6176962" y="2914650"/>
              <a:ext cx="533400"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D6</a:t>
              </a:r>
              <a:endParaRPr/>
            </a:p>
          </p:txBody>
        </p:sp>
        <p:sp>
          <p:nvSpPr>
            <p:cNvPr id="1261" name="Google Shape;1261;p55"/>
            <p:cNvSpPr txBox="1"/>
            <p:nvPr/>
          </p:nvSpPr>
          <p:spPr>
            <a:xfrm>
              <a:off x="6691312" y="2914650"/>
              <a:ext cx="647700"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D20</a:t>
              </a:r>
              <a:endParaRPr/>
            </a:p>
          </p:txBody>
        </p:sp>
        <p:sp>
          <p:nvSpPr>
            <p:cNvPr id="1262" name="Google Shape;1262;p55"/>
            <p:cNvSpPr txBox="1"/>
            <p:nvPr/>
          </p:nvSpPr>
          <p:spPr>
            <a:xfrm>
              <a:off x="7237412" y="2914650"/>
              <a:ext cx="649287"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D40</a:t>
              </a:r>
              <a:endParaRPr/>
            </a:p>
          </p:txBody>
        </p:sp>
        <p:sp>
          <p:nvSpPr>
            <p:cNvPr id="1263" name="Google Shape;1263;p55"/>
            <p:cNvSpPr txBox="1"/>
            <p:nvPr/>
          </p:nvSpPr>
          <p:spPr>
            <a:xfrm>
              <a:off x="7751762" y="2914650"/>
              <a:ext cx="763587"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D80</a:t>
              </a:r>
              <a:endParaRPr/>
            </a:p>
          </p:txBody>
        </p:sp>
        <p:sp>
          <p:nvSpPr>
            <p:cNvPr id="1264" name="Google Shape;1264;p55"/>
            <p:cNvSpPr txBox="1"/>
            <p:nvPr/>
          </p:nvSpPr>
          <p:spPr>
            <a:xfrm>
              <a:off x="6189662" y="2184400"/>
              <a:ext cx="506412"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E6</a:t>
              </a:r>
              <a:endParaRPr/>
            </a:p>
          </p:txBody>
        </p:sp>
        <p:sp>
          <p:nvSpPr>
            <p:cNvPr id="1265" name="Google Shape;1265;p55"/>
            <p:cNvSpPr txBox="1"/>
            <p:nvPr/>
          </p:nvSpPr>
          <p:spPr>
            <a:xfrm>
              <a:off x="6702425" y="2184400"/>
              <a:ext cx="622300"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E20</a:t>
              </a:r>
              <a:endParaRPr/>
            </a:p>
          </p:txBody>
        </p:sp>
        <p:sp>
          <p:nvSpPr>
            <p:cNvPr id="1266" name="Google Shape;1266;p55"/>
            <p:cNvSpPr txBox="1"/>
            <p:nvPr/>
          </p:nvSpPr>
          <p:spPr>
            <a:xfrm>
              <a:off x="7243762" y="2184400"/>
              <a:ext cx="622300"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E40</a:t>
              </a:r>
              <a:endParaRPr/>
            </a:p>
          </p:txBody>
        </p:sp>
        <p:sp>
          <p:nvSpPr>
            <p:cNvPr id="1267" name="Google Shape;1267;p55"/>
            <p:cNvSpPr txBox="1"/>
            <p:nvPr/>
          </p:nvSpPr>
          <p:spPr>
            <a:xfrm>
              <a:off x="7756525" y="2184400"/>
              <a:ext cx="738187"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E80</a:t>
              </a:r>
              <a:endParaRPr/>
            </a:p>
          </p:txBody>
        </p:sp>
        <p:sp>
          <p:nvSpPr>
            <p:cNvPr id="1268" name="Google Shape;1268;p55"/>
            <p:cNvSpPr txBox="1"/>
            <p:nvPr/>
          </p:nvSpPr>
          <p:spPr>
            <a:xfrm>
              <a:off x="6172200" y="1295400"/>
              <a:ext cx="565150" cy="4572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69" name="Google Shape;1269;p55"/>
            <p:cNvSpPr txBox="1"/>
            <p:nvPr/>
          </p:nvSpPr>
          <p:spPr>
            <a:xfrm>
              <a:off x="6737350" y="1295400"/>
              <a:ext cx="528637" cy="4572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70" name="Google Shape;1270;p55"/>
            <p:cNvSpPr txBox="1"/>
            <p:nvPr/>
          </p:nvSpPr>
          <p:spPr>
            <a:xfrm>
              <a:off x="7277100" y="1295400"/>
              <a:ext cx="539750" cy="4572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71" name="Google Shape;1271;p55"/>
            <p:cNvSpPr txBox="1"/>
            <p:nvPr/>
          </p:nvSpPr>
          <p:spPr>
            <a:xfrm>
              <a:off x="7815262" y="1295400"/>
              <a:ext cx="539750" cy="4572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72" name="Google Shape;1272;p55"/>
            <p:cNvSpPr txBox="1"/>
            <p:nvPr/>
          </p:nvSpPr>
          <p:spPr>
            <a:xfrm>
              <a:off x="6210300" y="1450975"/>
              <a:ext cx="506412"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L6</a:t>
              </a:r>
              <a:endParaRPr/>
            </a:p>
          </p:txBody>
        </p:sp>
        <p:sp>
          <p:nvSpPr>
            <p:cNvPr id="1273" name="Google Shape;1273;p55"/>
            <p:cNvSpPr txBox="1"/>
            <p:nvPr/>
          </p:nvSpPr>
          <p:spPr>
            <a:xfrm>
              <a:off x="6721475" y="1450975"/>
              <a:ext cx="623887"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L20</a:t>
              </a:r>
              <a:endParaRPr/>
            </a:p>
          </p:txBody>
        </p:sp>
        <p:sp>
          <p:nvSpPr>
            <p:cNvPr id="1274" name="Google Shape;1274;p55"/>
            <p:cNvSpPr txBox="1"/>
            <p:nvPr/>
          </p:nvSpPr>
          <p:spPr>
            <a:xfrm>
              <a:off x="7269162" y="1450975"/>
              <a:ext cx="622300"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L40</a:t>
              </a:r>
              <a:endParaRPr/>
            </a:p>
          </p:txBody>
        </p:sp>
        <p:sp>
          <p:nvSpPr>
            <p:cNvPr id="1275" name="Google Shape;1275;p55"/>
            <p:cNvSpPr txBox="1"/>
            <p:nvPr/>
          </p:nvSpPr>
          <p:spPr>
            <a:xfrm>
              <a:off x="7775575" y="1450975"/>
              <a:ext cx="738187" cy="392112"/>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  L80</a:t>
              </a:r>
              <a:endParaRPr/>
            </a:p>
          </p:txBody>
        </p:sp>
      </p:grpSp>
      <p:sp>
        <p:nvSpPr>
          <p:cNvPr id="1276" name="Google Shape;1276;p55"/>
          <p:cNvSpPr/>
          <p:nvPr/>
        </p:nvSpPr>
        <p:spPr>
          <a:xfrm>
            <a:off x="6473825" y="3505200"/>
            <a:ext cx="2136775" cy="2686050"/>
          </a:xfrm>
          <a:prstGeom prst="rect">
            <a:avLst/>
          </a:prstGeom>
          <a:solidFill>
            <a:srgbClr val="FFFFFF"/>
          </a:solidFill>
          <a:ln>
            <a:noFill/>
          </a:ln>
        </p:spPr>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56"/>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Orange</a:t>
            </a:r>
            <a:r>
              <a:rPr b="1" i="0" lang="en-US" sz="2800" u="none" cap="none" strike="noStrike">
                <a:solidFill>
                  <a:schemeClr val="dk2"/>
                </a:solidFill>
                <a:latin typeface="Times New Roman"/>
                <a:ea typeface="Times New Roman"/>
                <a:cs typeface="Times New Roman"/>
                <a:sym typeface="Times New Roman"/>
              </a:rPr>
              <a:t> : roles &amp; teams</a:t>
            </a:r>
            <a:endParaRPr/>
          </a:p>
        </p:txBody>
      </p:sp>
      <p:sp>
        <p:nvSpPr>
          <p:cNvPr id="1282" name="Google Shape;1282;p56"/>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Roles: Sponsor, Business expert, Usage expert, Technical facilitator, Business analyst/designer, Project Manager, Architect, Lead designer/programmer, Designer/programmer, Design Mentor, Reuse Point, Writer, Tester, UI designer.</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Teams: System planning, Project monitoring, Architecture, Technology, Functions, Infrastructure, External test.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57"/>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Orange</a:t>
            </a:r>
            <a:r>
              <a:rPr b="1" i="0" lang="en-US" sz="2800" u="none" cap="none" strike="noStrike">
                <a:solidFill>
                  <a:schemeClr val="dk2"/>
                </a:solidFill>
                <a:latin typeface="Times New Roman"/>
                <a:ea typeface="Times New Roman"/>
                <a:cs typeface="Times New Roman"/>
                <a:sym typeface="Times New Roman"/>
              </a:rPr>
              <a:t> : standards</a:t>
            </a:r>
            <a:endParaRPr/>
          </a:p>
        </p:txBody>
      </p:sp>
      <p:sp>
        <p:nvSpPr>
          <p:cNvPr id="1288" name="Google Shape;1288;p57"/>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Policy: </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Delivery increments every 3 </a:t>
            </a:r>
            <a:r>
              <a:rPr b="1" i="0" lang="en-US" sz="2200" u="sng" cap="none" strike="noStrike">
                <a:solidFill>
                  <a:schemeClr val="dk1"/>
                </a:solidFill>
                <a:latin typeface="Times New Roman"/>
                <a:ea typeface="Times New Roman"/>
                <a:cs typeface="Times New Roman"/>
                <a:sym typeface="Times New Roman"/>
              </a:rPr>
              <a:t>+</a:t>
            </a:r>
            <a:r>
              <a:rPr b="1" i="0" lang="en-US" sz="2200" u="none" cap="none" strike="noStrike">
                <a:solidFill>
                  <a:schemeClr val="dk1"/>
                </a:solidFill>
                <a:latin typeface="Times New Roman"/>
                <a:ea typeface="Times New Roman"/>
                <a:cs typeface="Times New Roman"/>
                <a:sym typeface="Times New Roman"/>
              </a:rPr>
              <a:t> 1 months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Tracking by milestones, not by work products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Mandatory regression testing of application function</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Direct user involvement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Ownership model for work products</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2 user viewings per release   </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Use cases completed down to failure cases</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Single, common object (not analysis &amp; design models)</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Downstream activities start as soon as upstream is "stable enough to review"</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Local standards (set and maintained by team):</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Work product templates, Coding style, UI style</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Regression test framework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58"/>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Orange</a:t>
            </a:r>
            <a:r>
              <a:rPr b="1" i="0" lang="en-US" sz="2800" u="none" cap="none" strike="noStrike">
                <a:solidFill>
                  <a:schemeClr val="dk2"/>
                </a:solidFill>
                <a:latin typeface="Times New Roman"/>
                <a:ea typeface="Times New Roman"/>
                <a:cs typeface="Times New Roman"/>
                <a:sym typeface="Times New Roman"/>
              </a:rPr>
              <a:t> : products</a:t>
            </a:r>
            <a:endParaRPr/>
          </a:p>
        </p:txBody>
      </p:sp>
      <p:sp>
        <p:nvSpPr>
          <p:cNvPr id="1294" name="Google Shape;1294;p58"/>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Ownership assignment is negotiable, </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Every product has an owner.</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Requirements doc</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Release sequence,  schedule, status report</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UI design doc</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Common object model</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Inter-team specs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Usage manual</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Code</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Test cases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59"/>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Orange</a:t>
            </a:r>
            <a:r>
              <a:rPr b="1" i="0" lang="en-US" sz="2800" u="none" cap="none" strike="noStrike">
                <a:solidFill>
                  <a:schemeClr val="dk2"/>
                </a:solidFill>
                <a:latin typeface="Times New Roman"/>
                <a:ea typeface="Times New Roman"/>
                <a:cs typeface="Times New Roman"/>
                <a:sym typeface="Times New Roman"/>
              </a:rPr>
              <a:t> : tolerance</a:t>
            </a:r>
            <a:endParaRPr/>
          </a:p>
        </p:txBody>
      </p:sp>
      <p:sp>
        <p:nvSpPr>
          <p:cNvPr id="1300" name="Google Shape;1300;p59"/>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Policy standards are mandatory, but equivalent substitution are permitted (e.g. "Scrum")</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Full tolerance on techniques: any technique allowed</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&gt;Recommended techniques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Semantic modeling, RDD, facilitated sessions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Tolerance on work products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Minor deviation from templates permitted</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Few alternatives to intermediate products accepted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60"/>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Orange</a:t>
            </a:r>
            <a:r>
              <a:rPr b="1" i="0" lang="en-US" sz="2800" u="none" cap="none" strike="noStrike">
                <a:solidFill>
                  <a:schemeClr val="dk2"/>
                </a:solidFill>
                <a:latin typeface="Times New Roman"/>
                <a:ea typeface="Times New Roman"/>
                <a:cs typeface="Times New Roman"/>
                <a:sym typeface="Times New Roman"/>
              </a:rPr>
              <a:t> : activities &amp; milestones</a:t>
            </a:r>
            <a:endParaRPr/>
          </a:p>
        </p:txBody>
      </p:sp>
      <p:sp>
        <p:nvSpPr>
          <p:cNvPr id="1306" name="Google Shape;1306;p60"/>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90000"/>
              </a:lnSpc>
              <a:spcBef>
                <a:spcPts val="0"/>
              </a:spcBef>
              <a:spcAft>
                <a:spcPts val="0"/>
              </a:spcAft>
              <a:buClr>
                <a:schemeClr val="dk1"/>
              </a:buClr>
              <a:buFont typeface="Times New Roman"/>
              <a:buNone/>
            </a:pPr>
            <a:r>
              <a:rPr b="1" i="0" lang="en-US" sz="2400" u="sng" cap="none" strike="noStrike">
                <a:solidFill>
                  <a:schemeClr val="dk1"/>
                </a:solidFill>
                <a:latin typeface="Times New Roman"/>
                <a:ea typeface="Times New Roman"/>
                <a:cs typeface="Times New Roman"/>
                <a:sym typeface="Times New Roman"/>
              </a:rPr>
              <a:t>Workshop</a:t>
            </a:r>
            <a:r>
              <a:rPr b="1" i="0" lang="en-US" sz="24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Mid- &amp; post-increment methodology review</a:t>
            </a:r>
            <a:endParaRPr/>
          </a:p>
          <a:p>
            <a:pPr indent="-342900" lvl="0" marL="342900" marR="0" rtl="0" algn="l">
              <a:lnSpc>
                <a:spcPct val="90000"/>
              </a:lnSpc>
              <a:spcBef>
                <a:spcPts val="0"/>
              </a:spcBef>
              <a:spcAft>
                <a:spcPts val="0"/>
              </a:spcAft>
              <a:buClr>
                <a:schemeClr val="dk1"/>
              </a:buClr>
              <a:buFont typeface="Times New Roman"/>
              <a:buNone/>
            </a:pPr>
            <a:r>
              <a:rPr b="1" i="0" lang="en-US" sz="2400" u="sng" cap="none" strike="noStrike">
                <a:solidFill>
                  <a:schemeClr val="dk1"/>
                </a:solidFill>
                <a:latin typeface="Times New Roman"/>
                <a:ea typeface="Times New Roman"/>
                <a:cs typeface="Times New Roman"/>
                <a:sym typeface="Times New Roman"/>
              </a:rPr>
              <a:t>Publish</a:t>
            </a:r>
            <a:r>
              <a:rPr b="1" i="0" lang="en-US" sz="24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Each work product, </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Iteration &amp; increment deliveries</a:t>
            </a:r>
            <a:endParaRPr/>
          </a:p>
          <a:p>
            <a:pPr indent="-342900" lvl="0" marL="342900" marR="0" rtl="0" algn="l">
              <a:lnSpc>
                <a:spcPct val="90000"/>
              </a:lnSpc>
              <a:spcBef>
                <a:spcPts val="0"/>
              </a:spcBef>
              <a:spcAft>
                <a:spcPts val="0"/>
              </a:spcAft>
              <a:buClr>
                <a:schemeClr val="dk1"/>
              </a:buClr>
              <a:buFont typeface="Times New Roman"/>
              <a:buNone/>
            </a:pPr>
            <a:r>
              <a:rPr b="1" i="0" lang="en-US" sz="2400" u="sng" cap="none" strike="noStrike">
                <a:solidFill>
                  <a:schemeClr val="dk1"/>
                </a:solidFill>
                <a:latin typeface="Times New Roman"/>
                <a:ea typeface="Times New Roman"/>
                <a:cs typeface="Times New Roman"/>
                <a:sym typeface="Times New Roman"/>
              </a:rPr>
              <a:t>Review</a:t>
            </a:r>
            <a:r>
              <a:rPr b="1" i="0" lang="en-US" sz="24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Each work product, Iteration deliveries, Test cases, Final delivery</a:t>
            </a:r>
            <a:endParaRPr/>
          </a:p>
          <a:p>
            <a:pPr indent="-342900" lvl="0" marL="342900" marR="0" rtl="0" algn="l">
              <a:lnSpc>
                <a:spcPct val="90000"/>
              </a:lnSpc>
              <a:spcBef>
                <a:spcPts val="0"/>
              </a:spcBef>
              <a:spcAft>
                <a:spcPts val="0"/>
              </a:spcAft>
              <a:buClr>
                <a:schemeClr val="dk1"/>
              </a:buClr>
              <a:buFont typeface="Times New Roman"/>
              <a:buNone/>
            </a:pPr>
            <a:r>
              <a:rPr b="1" i="0" lang="en-US" sz="2400" u="sng" cap="none" strike="noStrike">
                <a:solidFill>
                  <a:schemeClr val="dk1"/>
                </a:solidFill>
                <a:latin typeface="Times New Roman"/>
                <a:ea typeface="Times New Roman"/>
                <a:cs typeface="Times New Roman"/>
                <a:sym typeface="Times New Roman"/>
              </a:rPr>
              <a:t>Declare</a:t>
            </a:r>
            <a:r>
              <a:rPr b="1" i="0" lang="en-US" sz="24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Each work product stable enough to review,</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Application correct enough to deliver.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grpSp>
        <p:nvGrpSpPr>
          <p:cNvPr id="1311" name="Google Shape;1311;p61"/>
          <p:cNvGrpSpPr/>
          <p:nvPr/>
        </p:nvGrpSpPr>
        <p:grpSpPr>
          <a:xfrm>
            <a:off x="6858000" y="762000"/>
            <a:ext cx="1219200" cy="2127250"/>
            <a:chOff x="7010400" y="762000"/>
            <a:chExt cx="1524000" cy="2706687"/>
          </a:xfrm>
        </p:grpSpPr>
        <p:sp>
          <p:nvSpPr>
            <p:cNvPr descr="Wide downward diagonal" id="1312" name="Google Shape;1312;p61"/>
            <p:cNvSpPr txBox="1"/>
            <p:nvPr/>
          </p:nvSpPr>
          <p:spPr>
            <a:xfrm>
              <a:off x="7010400" y="987425"/>
              <a:ext cx="630237" cy="781050"/>
            </a:xfrm>
            <a:prstGeom prst="rect">
              <a:avLst/>
            </a:prstGeom>
            <a:solidFill>
              <a:srgbClr val="FFFF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313" name="Google Shape;1313;p61"/>
            <p:cNvSpPr txBox="1"/>
            <p:nvPr/>
          </p:nvSpPr>
          <p:spPr>
            <a:xfrm>
              <a:off x="7010400" y="1778000"/>
              <a:ext cx="630237" cy="781050"/>
            </a:xfrm>
            <a:prstGeom prst="rect">
              <a:avLst/>
            </a:prstGeom>
            <a:solidFill>
              <a:srgbClr val="FFFF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downward diagonal" id="1314" name="Google Shape;1314;p61"/>
            <p:cNvSpPr txBox="1"/>
            <p:nvPr/>
          </p:nvSpPr>
          <p:spPr>
            <a:xfrm>
              <a:off x="7010400" y="2566987"/>
              <a:ext cx="630237" cy="782637"/>
            </a:xfrm>
            <a:prstGeom prst="rect">
              <a:avLst/>
            </a:prstGeom>
            <a:solidFill>
              <a:srgbClr val="FFFF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315" name="Google Shape;1315;p61"/>
            <p:cNvSpPr txBox="1"/>
            <p:nvPr/>
          </p:nvSpPr>
          <p:spPr>
            <a:xfrm>
              <a:off x="7648575" y="987425"/>
              <a:ext cx="628650" cy="78105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downward diagonal" id="1316" name="Google Shape;1316;p61"/>
            <p:cNvSpPr txBox="1"/>
            <p:nvPr/>
          </p:nvSpPr>
          <p:spPr>
            <a:xfrm>
              <a:off x="7648575" y="1778000"/>
              <a:ext cx="628650" cy="781050"/>
            </a:xfrm>
            <a:prstGeom prst="rect">
              <a:avLst/>
            </a:prstGeom>
            <a:solidFill>
              <a:srgbClr val="FFFF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descr="Wide downward diagonal" id="1317" name="Google Shape;1317;p61"/>
            <p:cNvSpPr txBox="1"/>
            <p:nvPr/>
          </p:nvSpPr>
          <p:spPr>
            <a:xfrm>
              <a:off x="7648575" y="2566987"/>
              <a:ext cx="628650" cy="782637"/>
            </a:xfrm>
            <a:prstGeom prst="rect">
              <a:avLst/>
            </a:prstGeom>
            <a:solidFill>
              <a:srgbClr val="FFFF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318" name="Google Shape;1318;p61"/>
            <p:cNvSpPr txBox="1"/>
            <p:nvPr/>
          </p:nvSpPr>
          <p:spPr>
            <a:xfrm>
              <a:off x="7018337" y="3028950"/>
              <a:ext cx="609600" cy="4159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C6</a:t>
              </a:r>
              <a:endParaRPr/>
            </a:p>
          </p:txBody>
        </p:sp>
        <p:sp>
          <p:nvSpPr>
            <p:cNvPr id="1319" name="Google Shape;1319;p61"/>
            <p:cNvSpPr txBox="1"/>
            <p:nvPr/>
          </p:nvSpPr>
          <p:spPr>
            <a:xfrm>
              <a:off x="7589837" y="3052762"/>
              <a:ext cx="744537" cy="4159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C10</a:t>
              </a:r>
              <a:endParaRPr/>
            </a:p>
          </p:txBody>
        </p:sp>
        <p:sp>
          <p:nvSpPr>
            <p:cNvPr id="1320" name="Google Shape;1320;p61"/>
            <p:cNvSpPr txBox="1"/>
            <p:nvPr/>
          </p:nvSpPr>
          <p:spPr>
            <a:xfrm>
              <a:off x="7010400" y="2232025"/>
              <a:ext cx="623887" cy="4159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D6</a:t>
              </a:r>
              <a:endParaRPr/>
            </a:p>
          </p:txBody>
        </p:sp>
        <p:sp>
          <p:nvSpPr>
            <p:cNvPr id="1321" name="Google Shape;1321;p61"/>
            <p:cNvSpPr txBox="1"/>
            <p:nvPr/>
          </p:nvSpPr>
          <p:spPr>
            <a:xfrm>
              <a:off x="7586662" y="2232025"/>
              <a:ext cx="757237" cy="4159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D10</a:t>
              </a:r>
              <a:endParaRPr/>
            </a:p>
          </p:txBody>
        </p:sp>
        <p:sp>
          <p:nvSpPr>
            <p:cNvPr id="1322" name="Google Shape;1322;p61"/>
            <p:cNvSpPr txBox="1"/>
            <p:nvPr/>
          </p:nvSpPr>
          <p:spPr>
            <a:xfrm>
              <a:off x="7023100" y="1443037"/>
              <a:ext cx="592137" cy="4159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E6</a:t>
              </a:r>
              <a:endParaRPr/>
            </a:p>
          </p:txBody>
        </p:sp>
        <p:sp>
          <p:nvSpPr>
            <p:cNvPr id="1323" name="Google Shape;1323;p61"/>
            <p:cNvSpPr txBox="1"/>
            <p:nvPr/>
          </p:nvSpPr>
          <p:spPr>
            <a:xfrm>
              <a:off x="7594600" y="1443037"/>
              <a:ext cx="727075" cy="415925"/>
            </a:xfrm>
            <a:prstGeom prst="rect">
              <a:avLst/>
            </a:prstGeom>
            <a:noFill/>
            <a:ln>
              <a:noFill/>
            </a:ln>
          </p:spPr>
          <p:txBody>
            <a:bodyPr anchorCtr="0" anchor="t" bIns="60325" lIns="117475" spcFirstLastPara="1" rIns="117475" wrap="square" tIns="60325">
              <a:noAutofit/>
            </a:bodyPr>
            <a:lstStyle/>
            <a:p>
              <a:pPr indent="0" lvl="0" marL="0" marR="0" rtl="0" algn="l">
                <a:lnSpc>
                  <a:spcPct val="80000"/>
                </a:lnSpc>
                <a:spcBef>
                  <a:spcPts val="0"/>
                </a:spcBef>
                <a:spcAft>
                  <a:spcPts val="0"/>
                </a:spcAft>
                <a:buClr>
                  <a:schemeClr val="dk1"/>
                </a:buClr>
                <a:buFont typeface="Times New Roman"/>
                <a:buNone/>
              </a:pPr>
              <a:r>
                <a:rPr b="0" i="0" lang="en-US" sz="1700" u="none">
                  <a:solidFill>
                    <a:schemeClr val="dk1"/>
                  </a:solidFill>
                  <a:latin typeface="Times New Roman"/>
                  <a:ea typeface="Times New Roman"/>
                  <a:cs typeface="Times New Roman"/>
                  <a:sym typeface="Times New Roman"/>
                </a:rPr>
                <a:t>E10</a:t>
              </a:r>
              <a:endParaRPr/>
            </a:p>
          </p:txBody>
        </p:sp>
        <p:grpSp>
          <p:nvGrpSpPr>
            <p:cNvPr id="1324" name="Google Shape;1324;p61"/>
            <p:cNvGrpSpPr/>
            <p:nvPr/>
          </p:nvGrpSpPr>
          <p:grpSpPr>
            <a:xfrm>
              <a:off x="7010400" y="762000"/>
              <a:ext cx="1524000" cy="2590800"/>
              <a:chOff x="2473325" y="512762"/>
              <a:chExt cx="7040562" cy="5075238"/>
            </a:xfrm>
          </p:grpSpPr>
          <p:cxnSp>
            <p:nvCxnSpPr>
              <p:cNvPr id="1325" name="Google Shape;1325;p61"/>
              <p:cNvCxnSpPr/>
              <p:nvPr/>
            </p:nvCxnSpPr>
            <p:spPr>
              <a:xfrm>
                <a:off x="2474912" y="512762"/>
                <a:ext cx="0" cy="5075237"/>
              </a:xfrm>
              <a:prstGeom prst="straightConnector1">
                <a:avLst/>
              </a:prstGeom>
              <a:noFill/>
              <a:ln cap="flat" cmpd="sng" w="12700">
                <a:solidFill>
                  <a:schemeClr val="dk1"/>
                </a:solidFill>
                <a:prstDash val="solid"/>
                <a:miter lim="8000"/>
                <a:headEnd len="med" w="med" type="triangle"/>
                <a:tailEnd len="sm" w="sm" type="none"/>
              </a:ln>
            </p:spPr>
          </p:cxnSp>
          <p:cxnSp>
            <p:nvCxnSpPr>
              <p:cNvPr id="1326" name="Google Shape;1326;p61"/>
              <p:cNvCxnSpPr/>
              <p:nvPr/>
            </p:nvCxnSpPr>
            <p:spPr>
              <a:xfrm rot="10800000">
                <a:off x="2473325" y="5588000"/>
                <a:ext cx="7040562" cy="0"/>
              </a:xfrm>
              <a:prstGeom prst="straightConnector1">
                <a:avLst/>
              </a:prstGeom>
              <a:noFill/>
              <a:ln cap="flat" cmpd="sng" w="12700">
                <a:solidFill>
                  <a:schemeClr val="dk1"/>
                </a:solidFill>
                <a:prstDash val="solid"/>
                <a:miter lim="8000"/>
                <a:headEnd len="med" w="med" type="triangle"/>
                <a:tailEnd len="sm" w="sm" type="none"/>
              </a:ln>
            </p:spPr>
          </p:cxnSp>
        </p:grpSp>
      </p:grpSp>
      <p:sp>
        <p:nvSpPr>
          <p:cNvPr id="1327" name="Google Shape;1327;p61"/>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Clear</a:t>
            </a:r>
            <a:r>
              <a:rPr b="1" i="0" lang="en-US" sz="2800" u="none" cap="none" strike="noStrike">
                <a:solidFill>
                  <a:schemeClr val="dk2"/>
                </a:solidFill>
                <a:latin typeface="Times New Roman"/>
                <a:ea typeface="Times New Roman"/>
                <a:cs typeface="Times New Roman"/>
                <a:sym typeface="Times New Roman"/>
              </a:rPr>
              <a:t> : scope</a:t>
            </a:r>
            <a:endParaRPr/>
          </a:p>
        </p:txBody>
      </p:sp>
      <p:sp>
        <p:nvSpPr>
          <p:cNvPr id="1328" name="Google Shape;1328;p61"/>
          <p:cNvSpPr txBox="1"/>
          <p:nvPr>
            <p:ph idx="1" type="body"/>
          </p:nvPr>
        </p:nvSpPr>
        <p:spPr>
          <a:xfrm>
            <a:off x="381000" y="1447800"/>
            <a:ext cx="59436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For D6 projects: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3-6 people, close or in same room</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Loss of discretionary moneys </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(may extend to: E8 project)</a:t>
            </a:r>
            <a:endParaRPr/>
          </a:p>
          <a:p>
            <a:pPr indent="-342900" lvl="0" marL="342900" marR="0" rtl="0" algn="l">
              <a:lnSpc>
                <a:spcPct val="9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Not for large projects </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(insufficient group coordination)</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Not for life-critical projects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(insufficient verification)</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t>
            </a:r>
            <a:r>
              <a:rPr b="1" i="1" lang="en-US" sz="1800" u="none" cap="none" strike="noStrike">
                <a:solidFill>
                  <a:schemeClr val="dk1"/>
                </a:solidFill>
                <a:latin typeface="Times New Roman"/>
                <a:ea typeface="Times New Roman"/>
                <a:cs typeface="Times New Roman"/>
                <a:sym typeface="Times New Roman"/>
              </a:rPr>
              <a:t>Described in </a:t>
            </a:r>
            <a:r>
              <a:rPr b="1" i="1" lang="en-US" sz="1800" u="sng" cap="none" strike="noStrike">
                <a:solidFill>
                  <a:schemeClr val="dk1"/>
                </a:solidFill>
                <a:latin typeface="Times New Roman"/>
                <a:ea typeface="Times New Roman"/>
                <a:cs typeface="Times New Roman"/>
                <a:sym typeface="Times New Roman"/>
              </a:rPr>
              <a:t>Crystal Clear</a:t>
            </a:r>
            <a:r>
              <a:rPr b="1" i="1" lang="en-US" sz="1800" u="none" cap="none" strike="noStrike">
                <a:solidFill>
                  <a:schemeClr val="dk1"/>
                </a:solidFill>
                <a:latin typeface="Times New Roman"/>
                <a:ea typeface="Times New Roman"/>
                <a:cs typeface="Times New Roman"/>
                <a:sym typeface="Times New Roman"/>
              </a:rPr>
              <a:t>, Cockburn, 2002</a:t>
            </a:r>
            <a:endParaRPr/>
          </a:p>
          <a:p>
            <a:pPr indent="-342900" lvl="0" marL="342900" marR="0" rtl="0" algn="l">
              <a:lnSpc>
                <a:spcPct val="100000"/>
              </a:lnSpc>
              <a:spcBef>
                <a:spcPts val="0"/>
              </a:spcBef>
              <a:spcAft>
                <a:spcPts val="0"/>
              </a:spcAft>
              <a:buClr>
                <a:schemeClr val="dk1"/>
              </a:buClr>
              <a:buFont typeface="Times New Roman"/>
              <a:buNone/>
            </a:pPr>
            <a:r>
              <a:rPr b="1" i="1" lang="en-US" sz="1800" u="none" cap="none" strike="noStrike">
                <a:solidFill>
                  <a:schemeClr val="dk1"/>
                </a:solidFill>
                <a:latin typeface="Times New Roman"/>
                <a:ea typeface="Times New Roman"/>
                <a:cs typeface="Times New Roman"/>
                <a:sym typeface="Times New Roman"/>
              </a:rPr>
              <a:t>also in </a:t>
            </a:r>
            <a:r>
              <a:rPr b="1" i="1" lang="en-US" sz="1800" u="sng" cap="none" strike="noStrike">
                <a:solidFill>
                  <a:schemeClr val="dk1"/>
                </a:solidFill>
                <a:latin typeface="Times New Roman"/>
                <a:ea typeface="Times New Roman"/>
                <a:cs typeface="Times New Roman"/>
                <a:sym typeface="Times New Roman"/>
              </a:rPr>
              <a:t>Agile Software Development</a:t>
            </a:r>
            <a:r>
              <a:rPr b="1" i="1" lang="en-US" sz="1800" u="none" cap="none" strike="noStrike">
                <a:solidFill>
                  <a:schemeClr val="dk1"/>
                </a:solidFill>
                <a:latin typeface="Times New Roman"/>
                <a:ea typeface="Times New Roman"/>
                <a:cs typeface="Times New Roman"/>
                <a:sym typeface="Times New Roman"/>
              </a:rPr>
              <a:t>, Cockburn 2001</a:t>
            </a:r>
            <a:r>
              <a:rPr b="1" i="0" lang="en-US" sz="1800" u="none" cap="none" strike="noStrike">
                <a:solidFill>
                  <a:schemeClr val="dk1"/>
                </a:solidFill>
                <a:latin typeface="Times New Roman"/>
                <a:ea typeface="Times New Roman"/>
                <a:cs typeface="Times New Roman"/>
                <a:sym typeface="Times New Roman"/>
              </a:rPr>
              <a:t>)</a:t>
            </a:r>
            <a:endParaRPr/>
          </a:p>
        </p:txBody>
      </p:sp>
      <p:sp>
        <p:nvSpPr>
          <p:cNvPr id="1329" name="Google Shape;1329;p61"/>
          <p:cNvSpPr/>
          <p:nvPr/>
        </p:nvSpPr>
        <p:spPr>
          <a:xfrm>
            <a:off x="6781800" y="4038600"/>
            <a:ext cx="1714500" cy="2152650"/>
          </a:xfrm>
          <a:prstGeom prst="rect">
            <a:avLst/>
          </a:prstGeom>
          <a:solidFill>
            <a:srgbClr val="FFFFFF"/>
          </a:solid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905000" y="2230437"/>
            <a:ext cx="5105400" cy="741362"/>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Font typeface="Times New Roman"/>
              <a:buNone/>
            </a:pPr>
            <a:r>
              <a:rPr b="1" i="0" lang="en-US" sz="4400" u="none" cap="none" strike="noStrike">
                <a:solidFill>
                  <a:schemeClr val="dk1"/>
                </a:solidFill>
                <a:latin typeface="Times New Roman"/>
                <a:ea typeface="Times New Roman"/>
                <a:cs typeface="Times New Roman"/>
                <a:sym typeface="Times New Roman"/>
              </a:rPr>
              <a:t>Supershort</a:t>
            </a:r>
            <a:br>
              <a:rPr b="1" i="0" lang="en-US" sz="4400" u="none" cap="none" strike="noStrike">
                <a:solidFill>
                  <a:schemeClr val="dk1"/>
                </a:solidFill>
                <a:latin typeface="Times New Roman"/>
                <a:ea typeface="Times New Roman"/>
                <a:cs typeface="Times New Roman"/>
                <a:sym typeface="Times New Roman"/>
              </a:rPr>
            </a:br>
            <a:r>
              <a:rPr b="1" i="0" lang="en-US" sz="4400" u="none" cap="none" strike="noStrike">
                <a:solidFill>
                  <a:schemeClr val="dk1"/>
                </a:solidFill>
                <a:latin typeface="Times New Roman"/>
                <a:ea typeface="Times New Roman"/>
                <a:cs typeface="Times New Roman"/>
                <a:sym typeface="Times New Roman"/>
              </a:rPr>
              <a:t>Methodology Tutorial</a:t>
            </a:r>
            <a:endParaRPr/>
          </a:p>
        </p:txBody>
      </p:sp>
      <p:sp>
        <p:nvSpPr>
          <p:cNvPr id="80" name="Google Shape;80;p17"/>
          <p:cNvSpPr txBox="1"/>
          <p:nvPr/>
        </p:nvSpPr>
        <p:spPr>
          <a:xfrm>
            <a:off x="5029200" y="3162300"/>
            <a:ext cx="2895600" cy="22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81" name="Google Shape;81;p17"/>
          <p:cNvGrpSpPr/>
          <p:nvPr/>
        </p:nvGrpSpPr>
        <p:grpSpPr>
          <a:xfrm>
            <a:off x="5486400" y="4191000"/>
            <a:ext cx="2971800" cy="2133600"/>
            <a:chOff x="381000" y="1752600"/>
            <a:chExt cx="2971800" cy="2133600"/>
          </a:xfrm>
        </p:grpSpPr>
        <p:sp>
          <p:nvSpPr>
            <p:cNvPr id="82" name="Google Shape;82;p17"/>
            <p:cNvSpPr/>
            <p:nvPr/>
          </p:nvSpPr>
          <p:spPr>
            <a:xfrm>
              <a:off x="381000" y="1752600"/>
              <a:ext cx="2971800" cy="2133600"/>
            </a:xfrm>
            <a:prstGeom prst="ellipse">
              <a:avLst/>
            </a:prstGeom>
            <a:solidFill>
              <a:srgbClr val="FFFF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3" name="Google Shape;83;p17"/>
            <p:cNvSpPr txBox="1"/>
            <p:nvPr/>
          </p:nvSpPr>
          <p:spPr>
            <a:xfrm>
              <a:off x="1624012" y="2057400"/>
              <a:ext cx="635000"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4" name="Google Shape;84;p17"/>
            <p:cNvSpPr txBox="1"/>
            <p:nvPr/>
          </p:nvSpPr>
          <p:spPr>
            <a:xfrm>
              <a:off x="1624012" y="2779712"/>
              <a:ext cx="722312" cy="223837"/>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5" name="Google Shape;85;p17"/>
            <p:cNvSpPr txBox="1"/>
            <p:nvPr/>
          </p:nvSpPr>
          <p:spPr>
            <a:xfrm>
              <a:off x="1624012" y="3519487"/>
              <a:ext cx="679450"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6" name="Google Shape;86;p17"/>
            <p:cNvSpPr txBox="1"/>
            <p:nvPr/>
          </p:nvSpPr>
          <p:spPr>
            <a:xfrm>
              <a:off x="2538412" y="3519487"/>
              <a:ext cx="633412"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7" name="Google Shape;87;p17"/>
            <p:cNvSpPr txBox="1"/>
            <p:nvPr/>
          </p:nvSpPr>
          <p:spPr>
            <a:xfrm>
              <a:off x="2538412" y="2779712"/>
              <a:ext cx="400050" cy="223837"/>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8" name="Google Shape;88;p17"/>
            <p:cNvSpPr txBox="1"/>
            <p:nvPr/>
          </p:nvSpPr>
          <p:spPr>
            <a:xfrm>
              <a:off x="712787" y="3519487"/>
              <a:ext cx="631825"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89" name="Google Shape;89;p17"/>
            <p:cNvSpPr txBox="1"/>
            <p:nvPr/>
          </p:nvSpPr>
          <p:spPr>
            <a:xfrm>
              <a:off x="609600" y="2779712"/>
              <a:ext cx="735012" cy="223837"/>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90" name="Google Shape;90;p17"/>
            <p:cNvSpPr txBox="1"/>
            <p:nvPr/>
          </p:nvSpPr>
          <p:spPr>
            <a:xfrm>
              <a:off x="709612" y="2057400"/>
              <a:ext cx="633412"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91" name="Google Shape;91;p17"/>
            <p:cNvSpPr txBox="1"/>
            <p:nvPr/>
          </p:nvSpPr>
          <p:spPr>
            <a:xfrm>
              <a:off x="2435225" y="2057400"/>
              <a:ext cx="608012" cy="222250"/>
            </a:xfrm>
            <a:prstGeom prst="rect">
              <a:avLst/>
            </a:prstGeom>
            <a:solidFill>
              <a:schemeClr val="lt1"/>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92" name="Google Shape;92;p17"/>
            <p:cNvSpPr txBox="1"/>
            <p:nvPr/>
          </p:nvSpPr>
          <p:spPr>
            <a:xfrm>
              <a:off x="1663700" y="2084387"/>
              <a:ext cx="509587"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Activities</a:t>
              </a:r>
              <a:endParaRPr/>
            </a:p>
          </p:txBody>
        </p:sp>
        <p:sp>
          <p:nvSpPr>
            <p:cNvPr id="93" name="Google Shape;93;p17"/>
            <p:cNvSpPr txBox="1"/>
            <p:nvPr/>
          </p:nvSpPr>
          <p:spPr>
            <a:xfrm>
              <a:off x="1628775" y="2808287"/>
              <a:ext cx="6191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Techniques</a:t>
              </a:r>
              <a:endParaRPr/>
            </a:p>
          </p:txBody>
        </p:sp>
        <p:sp>
          <p:nvSpPr>
            <p:cNvPr id="94" name="Google Shape;94;p17"/>
            <p:cNvSpPr txBox="1"/>
            <p:nvPr/>
          </p:nvSpPr>
          <p:spPr>
            <a:xfrm>
              <a:off x="1628775" y="3548062"/>
              <a:ext cx="2952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Tools</a:t>
              </a:r>
              <a:endParaRPr/>
            </a:p>
          </p:txBody>
        </p:sp>
        <p:sp>
          <p:nvSpPr>
            <p:cNvPr id="95" name="Google Shape;95;p17"/>
            <p:cNvSpPr txBox="1"/>
            <p:nvPr/>
          </p:nvSpPr>
          <p:spPr>
            <a:xfrm>
              <a:off x="2540000" y="3548062"/>
              <a:ext cx="293687"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Skills</a:t>
              </a:r>
              <a:endParaRPr/>
            </a:p>
          </p:txBody>
        </p:sp>
        <p:sp>
          <p:nvSpPr>
            <p:cNvPr id="96" name="Google Shape;96;p17"/>
            <p:cNvSpPr txBox="1"/>
            <p:nvPr/>
          </p:nvSpPr>
          <p:spPr>
            <a:xfrm>
              <a:off x="2540000" y="2808287"/>
              <a:ext cx="296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Roles</a:t>
              </a:r>
              <a:endParaRPr/>
            </a:p>
          </p:txBody>
        </p:sp>
        <p:sp>
          <p:nvSpPr>
            <p:cNvPr id="97" name="Google Shape;97;p17"/>
            <p:cNvSpPr txBox="1"/>
            <p:nvPr/>
          </p:nvSpPr>
          <p:spPr>
            <a:xfrm>
              <a:off x="715962" y="3548062"/>
              <a:ext cx="5556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Standards</a:t>
              </a:r>
              <a:endParaRPr/>
            </a:p>
          </p:txBody>
        </p:sp>
        <p:sp>
          <p:nvSpPr>
            <p:cNvPr id="98" name="Google Shape;98;p17"/>
            <p:cNvSpPr txBox="1"/>
            <p:nvPr/>
          </p:nvSpPr>
          <p:spPr>
            <a:xfrm>
              <a:off x="2576512" y="2084387"/>
              <a:ext cx="3603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Teams</a:t>
              </a:r>
              <a:endParaRPr/>
            </a:p>
          </p:txBody>
        </p:sp>
        <p:sp>
          <p:nvSpPr>
            <p:cNvPr id="99" name="Google Shape;99;p17"/>
            <p:cNvSpPr txBox="1"/>
            <p:nvPr/>
          </p:nvSpPr>
          <p:spPr>
            <a:xfrm>
              <a:off x="611187" y="2808287"/>
              <a:ext cx="51911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 Products</a:t>
              </a:r>
              <a:endParaRPr/>
            </a:p>
          </p:txBody>
        </p:sp>
        <p:cxnSp>
          <p:nvCxnSpPr>
            <p:cNvPr id="100" name="Google Shape;100;p17"/>
            <p:cNvCxnSpPr/>
            <p:nvPr/>
          </p:nvCxnSpPr>
          <p:spPr>
            <a:xfrm>
              <a:off x="1924050" y="2279650"/>
              <a:ext cx="1587" cy="522287"/>
            </a:xfrm>
            <a:prstGeom prst="straightConnector1">
              <a:avLst/>
            </a:prstGeom>
            <a:noFill/>
            <a:ln cap="flat" cmpd="sng" w="9525">
              <a:solidFill>
                <a:srgbClr val="000000"/>
              </a:solidFill>
              <a:prstDash val="solid"/>
              <a:miter lim="8000"/>
              <a:headEnd len="sm" w="sm" type="none"/>
              <a:tailEnd len="sm" w="sm" type="none"/>
            </a:ln>
          </p:spPr>
        </p:cxnSp>
        <p:cxnSp>
          <p:nvCxnSpPr>
            <p:cNvPr id="101" name="Google Shape;101;p17"/>
            <p:cNvCxnSpPr/>
            <p:nvPr/>
          </p:nvCxnSpPr>
          <p:spPr>
            <a:xfrm>
              <a:off x="2346325" y="2898775"/>
              <a:ext cx="182562" cy="1587"/>
            </a:xfrm>
            <a:prstGeom prst="straightConnector1">
              <a:avLst/>
            </a:prstGeom>
            <a:noFill/>
            <a:ln cap="flat" cmpd="sng" w="9525">
              <a:solidFill>
                <a:srgbClr val="000000"/>
              </a:solidFill>
              <a:prstDash val="solid"/>
              <a:miter lim="8000"/>
              <a:headEnd len="sm" w="sm" type="none"/>
              <a:tailEnd len="sm" w="sm" type="none"/>
            </a:ln>
          </p:spPr>
        </p:cxnSp>
        <p:cxnSp>
          <p:nvCxnSpPr>
            <p:cNvPr id="102" name="Google Shape;102;p17"/>
            <p:cNvCxnSpPr/>
            <p:nvPr/>
          </p:nvCxnSpPr>
          <p:spPr>
            <a:xfrm>
              <a:off x="2303462" y="3635375"/>
              <a:ext cx="214312" cy="1587"/>
            </a:xfrm>
            <a:prstGeom prst="straightConnector1">
              <a:avLst/>
            </a:prstGeom>
            <a:noFill/>
            <a:ln cap="flat" cmpd="sng" w="9525">
              <a:solidFill>
                <a:srgbClr val="000000"/>
              </a:solidFill>
              <a:prstDash val="solid"/>
              <a:miter lim="8000"/>
              <a:headEnd len="sm" w="sm" type="none"/>
              <a:tailEnd len="sm" w="sm" type="none"/>
            </a:ln>
          </p:spPr>
        </p:cxnSp>
        <p:cxnSp>
          <p:nvCxnSpPr>
            <p:cNvPr id="103" name="Google Shape;103;p17"/>
            <p:cNvCxnSpPr/>
            <p:nvPr/>
          </p:nvCxnSpPr>
          <p:spPr>
            <a:xfrm>
              <a:off x="2346325" y="2898775"/>
              <a:ext cx="176212" cy="730250"/>
            </a:xfrm>
            <a:prstGeom prst="straightConnector1">
              <a:avLst/>
            </a:prstGeom>
            <a:noFill/>
            <a:ln cap="flat" cmpd="sng" w="9525">
              <a:solidFill>
                <a:srgbClr val="000000"/>
              </a:solidFill>
              <a:prstDash val="solid"/>
              <a:miter lim="8000"/>
              <a:headEnd len="sm" w="sm" type="none"/>
              <a:tailEnd len="sm" w="sm" type="none"/>
            </a:ln>
          </p:spPr>
        </p:cxnSp>
        <p:grpSp>
          <p:nvGrpSpPr>
            <p:cNvPr id="104" name="Google Shape;104;p17"/>
            <p:cNvGrpSpPr/>
            <p:nvPr/>
          </p:nvGrpSpPr>
          <p:grpSpPr>
            <a:xfrm>
              <a:off x="1365250" y="2860675"/>
              <a:ext cx="261937" cy="769937"/>
              <a:chOff x="4132262" y="3465512"/>
              <a:chExt cx="261937" cy="769937"/>
            </a:xfrm>
          </p:grpSpPr>
          <p:cxnSp>
            <p:nvCxnSpPr>
              <p:cNvPr id="105" name="Google Shape;105;p17"/>
              <p:cNvCxnSpPr/>
              <p:nvPr/>
            </p:nvCxnSpPr>
            <p:spPr>
              <a:xfrm>
                <a:off x="4132262" y="3465512"/>
                <a:ext cx="261937" cy="1587"/>
              </a:xfrm>
              <a:prstGeom prst="straightConnector1">
                <a:avLst/>
              </a:prstGeom>
              <a:noFill/>
              <a:ln cap="flat" cmpd="sng" w="9525">
                <a:solidFill>
                  <a:srgbClr val="000000"/>
                </a:solidFill>
                <a:prstDash val="solid"/>
                <a:miter lim="8000"/>
                <a:headEnd len="sm" w="sm" type="none"/>
                <a:tailEnd len="sm" w="sm" type="none"/>
              </a:ln>
            </p:spPr>
          </p:cxnSp>
          <p:cxnSp>
            <p:nvCxnSpPr>
              <p:cNvPr id="106" name="Google Shape;106;p17"/>
              <p:cNvCxnSpPr/>
              <p:nvPr/>
            </p:nvCxnSpPr>
            <p:spPr>
              <a:xfrm>
                <a:off x="4132262" y="4233862"/>
                <a:ext cx="261937" cy="1587"/>
              </a:xfrm>
              <a:prstGeom prst="straightConnector1">
                <a:avLst/>
              </a:prstGeom>
              <a:noFill/>
              <a:ln cap="flat" cmpd="sng" w="9525">
                <a:solidFill>
                  <a:srgbClr val="000000"/>
                </a:solidFill>
                <a:prstDash val="solid"/>
                <a:miter lim="8000"/>
                <a:headEnd len="sm" w="sm" type="none"/>
                <a:tailEnd len="sm" w="sm" type="none"/>
              </a:ln>
            </p:spPr>
          </p:cxnSp>
          <p:cxnSp>
            <p:nvCxnSpPr>
              <p:cNvPr id="107" name="Google Shape;107;p17"/>
              <p:cNvCxnSpPr/>
              <p:nvPr/>
            </p:nvCxnSpPr>
            <p:spPr>
              <a:xfrm flipH="1" rot="10800000">
                <a:off x="4132262" y="3465512"/>
                <a:ext cx="257175" cy="768350"/>
              </a:xfrm>
              <a:prstGeom prst="straightConnector1">
                <a:avLst/>
              </a:prstGeom>
              <a:noFill/>
              <a:ln cap="flat" cmpd="sng" w="9525">
                <a:solidFill>
                  <a:srgbClr val="000000"/>
                </a:solidFill>
                <a:prstDash val="solid"/>
                <a:miter lim="8000"/>
                <a:headEnd len="sm" w="sm" type="none"/>
                <a:tailEnd len="sm" w="sm" type="none"/>
              </a:ln>
            </p:spPr>
          </p:cxnSp>
        </p:grpSp>
        <p:grpSp>
          <p:nvGrpSpPr>
            <p:cNvPr id="108" name="Google Shape;108;p17"/>
            <p:cNvGrpSpPr/>
            <p:nvPr/>
          </p:nvGrpSpPr>
          <p:grpSpPr>
            <a:xfrm>
              <a:off x="1011237" y="2979737"/>
              <a:ext cx="1789112" cy="542925"/>
              <a:chOff x="3778250" y="3584575"/>
              <a:chExt cx="1789112" cy="542925"/>
            </a:xfrm>
          </p:grpSpPr>
          <p:cxnSp>
            <p:nvCxnSpPr>
              <p:cNvPr id="109" name="Google Shape;109;p17"/>
              <p:cNvCxnSpPr/>
              <p:nvPr/>
            </p:nvCxnSpPr>
            <p:spPr>
              <a:xfrm>
                <a:off x="3778250" y="3584575"/>
                <a:ext cx="1587" cy="542925"/>
              </a:xfrm>
              <a:prstGeom prst="straightConnector1">
                <a:avLst/>
              </a:prstGeom>
              <a:noFill/>
              <a:ln cap="flat" cmpd="sng" w="9525">
                <a:solidFill>
                  <a:srgbClr val="000000"/>
                </a:solidFill>
                <a:prstDash val="solid"/>
                <a:miter lim="8000"/>
                <a:headEnd len="sm" w="sm" type="none"/>
                <a:tailEnd len="sm" w="sm" type="none"/>
              </a:ln>
            </p:spPr>
          </p:cxnSp>
          <p:cxnSp>
            <p:nvCxnSpPr>
              <p:cNvPr id="110" name="Google Shape;110;p17"/>
              <p:cNvCxnSpPr/>
              <p:nvPr/>
            </p:nvCxnSpPr>
            <p:spPr>
              <a:xfrm>
                <a:off x="5565775" y="3584575"/>
                <a:ext cx="1587" cy="542925"/>
              </a:xfrm>
              <a:prstGeom prst="straightConnector1">
                <a:avLst/>
              </a:prstGeom>
              <a:noFill/>
              <a:ln cap="flat" cmpd="sng" w="9525">
                <a:solidFill>
                  <a:srgbClr val="000000"/>
                </a:solidFill>
                <a:prstDash val="solid"/>
                <a:miter lim="8000"/>
                <a:headEnd len="sm" w="sm" type="none"/>
                <a:tailEnd len="sm" w="sm" type="none"/>
              </a:ln>
            </p:spPr>
          </p:cxnSp>
          <p:cxnSp>
            <p:nvCxnSpPr>
              <p:cNvPr id="111" name="Google Shape;111;p17"/>
              <p:cNvCxnSpPr/>
              <p:nvPr/>
            </p:nvCxnSpPr>
            <p:spPr>
              <a:xfrm>
                <a:off x="4691062" y="3584575"/>
                <a:ext cx="1587" cy="542925"/>
              </a:xfrm>
              <a:prstGeom prst="straightConnector1">
                <a:avLst/>
              </a:prstGeom>
              <a:noFill/>
              <a:ln cap="flat" cmpd="sng" w="9525">
                <a:solidFill>
                  <a:srgbClr val="000000"/>
                </a:solidFill>
                <a:prstDash val="solid"/>
                <a:miter lim="8000"/>
                <a:headEnd len="sm" w="sm" type="none"/>
                <a:tailEnd len="sm" w="sm" type="none"/>
              </a:ln>
            </p:spPr>
          </p:cxnSp>
        </p:grpSp>
        <p:cxnSp>
          <p:nvCxnSpPr>
            <p:cNvPr id="112" name="Google Shape;112;p17"/>
            <p:cNvCxnSpPr/>
            <p:nvPr/>
          </p:nvCxnSpPr>
          <p:spPr>
            <a:xfrm flipH="1" rot="10800000">
              <a:off x="1365250" y="2081212"/>
              <a:ext cx="257175" cy="766762"/>
            </a:xfrm>
            <a:prstGeom prst="straightConnector1">
              <a:avLst/>
            </a:prstGeom>
            <a:noFill/>
            <a:ln cap="flat" cmpd="sng" w="9525">
              <a:solidFill>
                <a:srgbClr val="000000"/>
              </a:solidFill>
              <a:prstDash val="solid"/>
              <a:miter lim="8000"/>
              <a:headEnd len="sm" w="sm" type="none"/>
              <a:tailEnd len="sm" w="sm" type="none"/>
            </a:ln>
          </p:spPr>
        </p:cxnSp>
        <p:sp>
          <p:nvSpPr>
            <p:cNvPr id="113" name="Google Shape;113;p17"/>
            <p:cNvSpPr txBox="1"/>
            <p:nvPr/>
          </p:nvSpPr>
          <p:spPr>
            <a:xfrm>
              <a:off x="750887" y="2084387"/>
              <a:ext cx="407987"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Quality</a:t>
              </a:r>
              <a:endParaRPr/>
            </a:p>
          </p:txBody>
        </p:sp>
        <p:cxnSp>
          <p:nvCxnSpPr>
            <p:cNvPr id="114" name="Google Shape;114;p17"/>
            <p:cNvCxnSpPr/>
            <p:nvPr/>
          </p:nvCxnSpPr>
          <p:spPr>
            <a:xfrm>
              <a:off x="1028700" y="2297112"/>
              <a:ext cx="1587" cy="485775"/>
            </a:xfrm>
            <a:prstGeom prst="straightConnector1">
              <a:avLst/>
            </a:prstGeom>
            <a:noFill/>
            <a:ln cap="flat" cmpd="sng" w="9525">
              <a:solidFill>
                <a:srgbClr val="000000"/>
              </a:solidFill>
              <a:prstDash val="solid"/>
              <a:miter lim="8000"/>
              <a:headEnd len="sm" w="sm" type="none"/>
              <a:tailEnd len="sm" w="sm" type="none"/>
            </a:ln>
          </p:spPr>
        </p:cxnSp>
        <p:sp>
          <p:nvSpPr>
            <p:cNvPr id="115" name="Google Shape;115;p17"/>
            <p:cNvSpPr txBox="1"/>
            <p:nvPr/>
          </p:nvSpPr>
          <p:spPr>
            <a:xfrm>
              <a:off x="2576512" y="2084387"/>
              <a:ext cx="3603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000" u="none">
                  <a:solidFill>
                    <a:srgbClr val="000000"/>
                  </a:solidFill>
                  <a:latin typeface="Times New Roman"/>
                  <a:ea typeface="Times New Roman"/>
                  <a:cs typeface="Times New Roman"/>
                  <a:sym typeface="Times New Roman"/>
                </a:rPr>
                <a:t>Teams</a:t>
              </a:r>
              <a:endParaRPr/>
            </a:p>
          </p:txBody>
        </p:sp>
        <p:cxnSp>
          <p:nvCxnSpPr>
            <p:cNvPr id="116" name="Google Shape;116;p17"/>
            <p:cNvCxnSpPr/>
            <p:nvPr/>
          </p:nvCxnSpPr>
          <p:spPr>
            <a:xfrm>
              <a:off x="2727325" y="2297112"/>
              <a:ext cx="1587" cy="485775"/>
            </a:xfrm>
            <a:prstGeom prst="straightConnector1">
              <a:avLst/>
            </a:prstGeom>
            <a:noFill/>
            <a:ln cap="flat" cmpd="sng" w="9525">
              <a:solidFill>
                <a:srgbClr val="000000"/>
              </a:solidFill>
              <a:prstDash val="solid"/>
              <a:miter lim="8000"/>
              <a:headEnd len="sm" w="sm" type="none"/>
              <a:tailEnd len="sm" w="sm" type="none"/>
            </a:ln>
          </p:spPr>
        </p:cxnSp>
        <p:cxnSp>
          <p:nvCxnSpPr>
            <p:cNvPr id="117" name="Google Shape;117;p17"/>
            <p:cNvCxnSpPr/>
            <p:nvPr/>
          </p:nvCxnSpPr>
          <p:spPr>
            <a:xfrm>
              <a:off x="2247900" y="2157412"/>
              <a:ext cx="182562" cy="1587"/>
            </a:xfrm>
            <a:prstGeom prst="straightConnector1">
              <a:avLst/>
            </a:prstGeom>
            <a:noFill/>
            <a:ln cap="flat" cmpd="sng" w="9525">
              <a:solidFill>
                <a:srgbClr val="000000"/>
              </a:solidFill>
              <a:prstDash val="solid"/>
              <a:miter lim="8000"/>
              <a:headEnd len="sm" w="sm" type="none"/>
              <a:tailEnd len="sm" w="sm" type="none"/>
            </a:ln>
          </p:spPr>
        </p:cxnSp>
        <p:cxnSp>
          <p:nvCxnSpPr>
            <p:cNvPr id="118" name="Google Shape;118;p17"/>
            <p:cNvCxnSpPr/>
            <p:nvPr/>
          </p:nvCxnSpPr>
          <p:spPr>
            <a:xfrm>
              <a:off x="2262187" y="2138362"/>
              <a:ext cx="304800" cy="762000"/>
            </a:xfrm>
            <a:prstGeom prst="straightConnector1">
              <a:avLst/>
            </a:prstGeom>
            <a:noFill/>
            <a:ln cap="flat" cmpd="sng" w="9525">
              <a:solidFill>
                <a:srgbClr val="000000"/>
              </a:solidFill>
              <a:prstDash val="solid"/>
              <a:miter lim="8000"/>
              <a:headEnd len="sm" w="sm" type="none"/>
              <a:tailEnd len="sm" w="sm" type="none"/>
            </a:ln>
          </p:spPr>
        </p:cxnSp>
        <p:sp>
          <p:nvSpPr>
            <p:cNvPr id="119" name="Google Shape;119;p17"/>
            <p:cNvSpPr txBox="1"/>
            <p:nvPr/>
          </p:nvSpPr>
          <p:spPr>
            <a:xfrm>
              <a:off x="1295400" y="1758950"/>
              <a:ext cx="525462" cy="192087"/>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Times New Roman"/>
                <a:buNone/>
              </a:pPr>
              <a:r>
                <a:rPr b="1" i="0" lang="en-US" sz="1200" u="none">
                  <a:solidFill>
                    <a:srgbClr val="000000"/>
                  </a:solidFill>
                  <a:latin typeface="Times New Roman"/>
                  <a:ea typeface="Times New Roman"/>
                  <a:cs typeface="Times New Roman"/>
                  <a:sym typeface="Times New Roman"/>
                </a:rPr>
                <a:t> Values </a:t>
              </a:r>
              <a:endParaRPr/>
            </a:p>
          </p:txBody>
        </p:sp>
      </p:grpSp>
      <p:grpSp>
        <p:nvGrpSpPr>
          <p:cNvPr id="120" name="Google Shape;120;p17"/>
          <p:cNvGrpSpPr/>
          <p:nvPr/>
        </p:nvGrpSpPr>
        <p:grpSpPr>
          <a:xfrm>
            <a:off x="838200" y="3962400"/>
            <a:ext cx="2057400" cy="2514600"/>
            <a:chOff x="457201" y="2971800"/>
            <a:chExt cx="2514600" cy="3048000"/>
          </a:xfrm>
        </p:grpSpPr>
        <p:sp>
          <p:nvSpPr>
            <p:cNvPr id="121" name="Google Shape;121;p17"/>
            <p:cNvSpPr/>
            <p:nvPr/>
          </p:nvSpPr>
          <p:spPr>
            <a:xfrm flipH="1" rot="5400000">
              <a:off x="-311150" y="4222750"/>
              <a:ext cx="3048000" cy="546100"/>
            </a:xfrm>
            <a:prstGeom prst="parallelogram">
              <a:avLst>
                <a:gd fmla="val 5036" name="adj"/>
              </a:avLst>
            </a:prstGeom>
            <a:solidFill>
              <a:srgbClr val="CCFF9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22" name="Google Shape;122;p17"/>
            <p:cNvGrpSpPr/>
            <p:nvPr/>
          </p:nvGrpSpPr>
          <p:grpSpPr>
            <a:xfrm>
              <a:off x="1023937" y="3581400"/>
              <a:ext cx="388937" cy="457200"/>
              <a:chOff x="2847975" y="2743200"/>
              <a:chExt cx="1066800" cy="685800"/>
            </a:xfrm>
          </p:grpSpPr>
          <p:cxnSp>
            <p:nvCxnSpPr>
              <p:cNvPr id="123" name="Google Shape;123;p17"/>
              <p:cNvCxnSpPr/>
              <p:nvPr/>
            </p:nvCxnSpPr>
            <p:spPr>
              <a:xfrm flipH="1" rot="10800000">
                <a:off x="3076575" y="3048000"/>
                <a:ext cx="304800" cy="304800"/>
              </a:xfrm>
              <a:prstGeom prst="straightConnector1">
                <a:avLst/>
              </a:prstGeom>
              <a:noFill/>
              <a:ln cap="flat" cmpd="sng" w="28575">
                <a:solidFill>
                  <a:schemeClr val="dk1"/>
                </a:solidFill>
                <a:prstDash val="solid"/>
                <a:miter lim="8000"/>
                <a:headEnd len="sm" w="sm" type="none"/>
                <a:tailEnd len="sm" w="sm" type="none"/>
              </a:ln>
            </p:spPr>
          </p:cxnSp>
          <p:cxnSp>
            <p:nvCxnSpPr>
              <p:cNvPr id="124" name="Google Shape;124;p17"/>
              <p:cNvCxnSpPr/>
              <p:nvPr/>
            </p:nvCxnSpPr>
            <p:spPr>
              <a:xfrm flipH="1" rot="10800000">
                <a:off x="3000375" y="3200400"/>
                <a:ext cx="762000" cy="152400"/>
              </a:xfrm>
              <a:prstGeom prst="straightConnector1">
                <a:avLst/>
              </a:prstGeom>
              <a:noFill/>
              <a:ln cap="flat" cmpd="sng" w="28575">
                <a:solidFill>
                  <a:schemeClr val="dk1"/>
                </a:solidFill>
                <a:prstDash val="solid"/>
                <a:miter lim="8000"/>
                <a:headEnd len="sm" w="sm" type="none"/>
                <a:tailEnd len="sm" w="sm" type="none"/>
              </a:ln>
            </p:spPr>
          </p:cxnSp>
          <p:cxnSp>
            <p:nvCxnSpPr>
              <p:cNvPr id="125" name="Google Shape;125;p17"/>
              <p:cNvCxnSpPr/>
              <p:nvPr/>
            </p:nvCxnSpPr>
            <p:spPr>
              <a:xfrm flipH="1" rot="10800000">
                <a:off x="3381375" y="28194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126" name="Google Shape;126;p17"/>
              <p:cNvSpPr/>
              <p:nvPr/>
            </p:nvSpPr>
            <p:spPr>
              <a:xfrm>
                <a:off x="2847975" y="3276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7" name="Google Shape;127;p17"/>
              <p:cNvSpPr/>
              <p:nvPr/>
            </p:nvSpPr>
            <p:spPr>
              <a:xfrm>
                <a:off x="3228975" y="2895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8" name="Google Shape;128;p17"/>
              <p:cNvSpPr/>
              <p:nvPr/>
            </p:nvSpPr>
            <p:spPr>
              <a:xfrm>
                <a:off x="3609975" y="3124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29" name="Google Shape;129;p17"/>
              <p:cNvSpPr/>
              <p:nvPr/>
            </p:nvSpPr>
            <p:spPr>
              <a:xfrm>
                <a:off x="3609975" y="2743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130" name="Google Shape;130;p17"/>
            <p:cNvGrpSpPr/>
            <p:nvPr/>
          </p:nvGrpSpPr>
          <p:grpSpPr>
            <a:xfrm>
              <a:off x="1023937" y="4648200"/>
              <a:ext cx="388937" cy="457200"/>
              <a:chOff x="2847975" y="4876800"/>
              <a:chExt cx="1066800" cy="685800"/>
            </a:xfrm>
          </p:grpSpPr>
          <p:cxnSp>
            <p:nvCxnSpPr>
              <p:cNvPr id="131" name="Google Shape;131;p17"/>
              <p:cNvCxnSpPr/>
              <p:nvPr/>
            </p:nvCxnSpPr>
            <p:spPr>
              <a:xfrm flipH="1" rot="10800000">
                <a:off x="3076575" y="5029200"/>
                <a:ext cx="304800" cy="304800"/>
              </a:xfrm>
              <a:prstGeom prst="straightConnector1">
                <a:avLst/>
              </a:prstGeom>
              <a:noFill/>
              <a:ln cap="flat" cmpd="sng" w="28575">
                <a:solidFill>
                  <a:schemeClr val="dk1"/>
                </a:solidFill>
                <a:prstDash val="solid"/>
                <a:miter lim="8000"/>
                <a:headEnd len="sm" w="sm" type="none"/>
                <a:tailEnd len="sm" w="sm" type="none"/>
              </a:ln>
            </p:spPr>
          </p:cxnSp>
          <p:cxnSp>
            <p:nvCxnSpPr>
              <p:cNvPr id="132" name="Google Shape;132;p17"/>
              <p:cNvCxnSpPr/>
              <p:nvPr/>
            </p:nvCxnSpPr>
            <p:spPr>
              <a:xfrm>
                <a:off x="3457575" y="5029200"/>
                <a:ext cx="304800" cy="152400"/>
              </a:xfrm>
              <a:prstGeom prst="straightConnector1">
                <a:avLst/>
              </a:prstGeom>
              <a:noFill/>
              <a:ln cap="flat" cmpd="sng" w="28575">
                <a:solidFill>
                  <a:schemeClr val="dk1"/>
                </a:solidFill>
                <a:prstDash val="solid"/>
                <a:miter lim="8000"/>
                <a:headEnd len="sm" w="sm" type="none"/>
                <a:tailEnd len="sm" w="sm" type="none"/>
              </a:ln>
            </p:spPr>
          </p:cxnSp>
          <p:cxnSp>
            <p:nvCxnSpPr>
              <p:cNvPr id="133" name="Google Shape;133;p17"/>
              <p:cNvCxnSpPr/>
              <p:nvPr/>
            </p:nvCxnSpPr>
            <p:spPr>
              <a:xfrm>
                <a:off x="3381375" y="4953000"/>
                <a:ext cx="76200" cy="457200"/>
              </a:xfrm>
              <a:prstGeom prst="straightConnector1">
                <a:avLst/>
              </a:prstGeom>
              <a:noFill/>
              <a:ln cap="flat" cmpd="sng" w="28575">
                <a:solidFill>
                  <a:schemeClr val="dk1"/>
                </a:solidFill>
                <a:prstDash val="solid"/>
                <a:miter lim="8000"/>
                <a:headEnd len="sm" w="sm" type="none"/>
                <a:tailEnd len="sm" w="sm" type="none"/>
              </a:ln>
            </p:spPr>
          </p:cxnSp>
          <p:cxnSp>
            <p:nvCxnSpPr>
              <p:cNvPr id="134" name="Google Shape;134;p17"/>
              <p:cNvCxnSpPr/>
              <p:nvPr/>
            </p:nvCxnSpPr>
            <p:spPr>
              <a:xfrm>
                <a:off x="3076575" y="5105400"/>
                <a:ext cx="457200" cy="381000"/>
              </a:xfrm>
              <a:prstGeom prst="straightConnector1">
                <a:avLst/>
              </a:prstGeom>
              <a:noFill/>
              <a:ln cap="flat" cmpd="sng" w="28575">
                <a:solidFill>
                  <a:schemeClr val="dk1"/>
                </a:solidFill>
                <a:prstDash val="solid"/>
                <a:miter lim="8000"/>
                <a:headEnd len="sm" w="sm" type="none"/>
                <a:tailEnd len="sm" w="sm" type="none"/>
              </a:ln>
            </p:spPr>
          </p:cxnSp>
          <p:sp>
            <p:nvSpPr>
              <p:cNvPr id="135" name="Google Shape;135;p17"/>
              <p:cNvSpPr/>
              <p:nvPr/>
            </p:nvSpPr>
            <p:spPr>
              <a:xfrm>
                <a:off x="2847975" y="5257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36" name="Google Shape;136;p17"/>
              <p:cNvSpPr/>
              <p:nvPr/>
            </p:nvSpPr>
            <p:spPr>
              <a:xfrm>
                <a:off x="3228975" y="4876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37" name="Google Shape;137;p17"/>
              <p:cNvSpPr/>
              <p:nvPr/>
            </p:nvSpPr>
            <p:spPr>
              <a:xfrm>
                <a:off x="3609975" y="51054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38" name="Google Shape;138;p17"/>
              <p:cNvSpPr/>
              <p:nvPr/>
            </p:nvSpPr>
            <p:spPr>
              <a:xfrm>
                <a:off x="3381375" y="5410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39" name="Google Shape;139;p17"/>
              <p:cNvSpPr/>
              <p:nvPr/>
            </p:nvSpPr>
            <p:spPr>
              <a:xfrm>
                <a:off x="2847975" y="5029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140" name="Google Shape;140;p17"/>
            <p:cNvSpPr/>
            <p:nvPr/>
          </p:nvSpPr>
          <p:spPr>
            <a:xfrm>
              <a:off x="1190625" y="3987800"/>
              <a:ext cx="82550" cy="609600"/>
            </a:xfrm>
            <a:prstGeom prst="downArrow">
              <a:avLst>
                <a:gd fmla="val 50000" name="adj1"/>
                <a:gd fmla="val 50000" name="adj2"/>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41" name="Google Shape;141;p17"/>
            <p:cNvGrpSpPr/>
            <p:nvPr/>
          </p:nvGrpSpPr>
          <p:grpSpPr>
            <a:xfrm>
              <a:off x="1416050" y="3116262"/>
              <a:ext cx="1555750" cy="2446337"/>
              <a:chOff x="1568450" y="3116262"/>
              <a:chExt cx="1555750" cy="2446337"/>
            </a:xfrm>
          </p:grpSpPr>
          <p:sp>
            <p:nvSpPr>
              <p:cNvPr id="142" name="Google Shape;142;p17"/>
              <p:cNvSpPr/>
              <p:nvPr/>
            </p:nvSpPr>
            <p:spPr>
              <a:xfrm>
                <a:off x="1568450" y="3116262"/>
                <a:ext cx="1555750" cy="511175"/>
              </a:xfrm>
              <a:prstGeom prst="parallelogram">
                <a:avLst>
                  <a:gd fmla="val 25000" name="adj"/>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43" name="Google Shape;143;p17"/>
              <p:cNvSpPr/>
              <p:nvPr/>
            </p:nvSpPr>
            <p:spPr>
              <a:xfrm>
                <a:off x="1568450" y="4083050"/>
                <a:ext cx="1555750" cy="512762"/>
              </a:xfrm>
              <a:prstGeom prst="parallelogram">
                <a:avLst>
                  <a:gd fmla="val 25000" name="adj"/>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44" name="Google Shape;144;p17"/>
              <p:cNvSpPr/>
              <p:nvPr/>
            </p:nvSpPr>
            <p:spPr>
              <a:xfrm>
                <a:off x="1568450" y="5049837"/>
                <a:ext cx="1555750" cy="512762"/>
              </a:xfrm>
              <a:prstGeom prst="parallelogram">
                <a:avLst>
                  <a:gd fmla="val 25000" name="adj"/>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45" name="Google Shape;145;p17"/>
              <p:cNvSpPr/>
              <p:nvPr/>
            </p:nvSpPr>
            <p:spPr>
              <a:xfrm>
                <a:off x="2290762" y="3124200"/>
                <a:ext cx="123825" cy="284162"/>
              </a:xfrm>
              <a:prstGeom prst="sun">
                <a:avLst>
                  <a:gd fmla="val 8439"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46" name="Google Shape;146;p17"/>
              <p:cNvSpPr/>
              <p:nvPr/>
            </p:nvSpPr>
            <p:spPr>
              <a:xfrm flipH="1" rot="10800000">
                <a:off x="2513012" y="3276600"/>
                <a:ext cx="249237" cy="284162"/>
              </a:xfrm>
              <a:prstGeom prst="irregularSeal1">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147" name="Google Shape;147;p17"/>
              <p:cNvCxnSpPr/>
              <p:nvPr/>
            </p:nvCxnSpPr>
            <p:spPr>
              <a:xfrm flipH="1" rot="10800000">
                <a:off x="2097087" y="3276600"/>
                <a:ext cx="249237" cy="203200"/>
              </a:xfrm>
              <a:prstGeom prst="straightConnector1">
                <a:avLst/>
              </a:prstGeom>
              <a:noFill/>
              <a:ln cap="flat" cmpd="sng" w="19050">
                <a:solidFill>
                  <a:schemeClr val="dk1"/>
                </a:solidFill>
                <a:prstDash val="solid"/>
                <a:miter lim="8000"/>
                <a:headEnd len="sm" w="sm" type="none"/>
                <a:tailEnd len="sm" w="sm" type="none"/>
              </a:ln>
            </p:spPr>
          </p:cxnSp>
          <p:cxnSp>
            <p:nvCxnSpPr>
              <p:cNvPr id="148" name="Google Shape;148;p17"/>
              <p:cNvCxnSpPr/>
              <p:nvPr/>
            </p:nvCxnSpPr>
            <p:spPr>
              <a:xfrm flipH="1" rot="10800000">
                <a:off x="2124075" y="3429000"/>
                <a:ext cx="473075" cy="50800"/>
              </a:xfrm>
              <a:prstGeom prst="straightConnector1">
                <a:avLst/>
              </a:prstGeom>
              <a:noFill/>
              <a:ln cap="flat" cmpd="sng" w="19050">
                <a:solidFill>
                  <a:schemeClr val="dk1"/>
                </a:solidFill>
                <a:prstDash val="solid"/>
                <a:miter lim="8000"/>
                <a:headEnd len="sm" w="sm" type="none"/>
                <a:tailEnd len="sm" w="sm" type="none"/>
              </a:ln>
            </p:spPr>
          </p:cxnSp>
          <p:sp>
            <p:nvSpPr>
              <p:cNvPr id="149" name="Google Shape;149;p17"/>
              <p:cNvSpPr/>
              <p:nvPr/>
            </p:nvSpPr>
            <p:spPr>
              <a:xfrm flipH="1" rot="10800000">
                <a:off x="1951037" y="3343275"/>
                <a:ext cx="249237" cy="284162"/>
              </a:xfrm>
              <a:prstGeom prst="irregularSeal1">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50" name="Google Shape;150;p17"/>
              <p:cNvSpPr/>
              <p:nvPr/>
            </p:nvSpPr>
            <p:spPr>
              <a:xfrm>
                <a:off x="2041525" y="5308600"/>
                <a:ext cx="155575" cy="11271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151" name="Google Shape;151;p17"/>
              <p:cNvCxnSpPr/>
              <p:nvPr/>
            </p:nvCxnSpPr>
            <p:spPr>
              <a:xfrm flipH="1" rot="10800000">
                <a:off x="1957387" y="5257800"/>
                <a:ext cx="139700" cy="203200"/>
              </a:xfrm>
              <a:prstGeom prst="straightConnector1">
                <a:avLst/>
              </a:prstGeom>
              <a:noFill/>
              <a:ln cap="flat" cmpd="sng" w="19050">
                <a:solidFill>
                  <a:schemeClr val="dk1"/>
                </a:solidFill>
                <a:prstDash val="solid"/>
                <a:miter lim="8000"/>
                <a:headEnd len="sm" w="sm" type="none"/>
                <a:tailEnd len="sm" w="sm" type="none"/>
              </a:ln>
            </p:spPr>
          </p:cxnSp>
          <p:cxnSp>
            <p:nvCxnSpPr>
              <p:cNvPr id="152" name="Google Shape;152;p17"/>
              <p:cNvCxnSpPr/>
              <p:nvPr/>
            </p:nvCxnSpPr>
            <p:spPr>
              <a:xfrm flipH="1" rot="10800000">
                <a:off x="1930400" y="5359400"/>
                <a:ext cx="193675" cy="101600"/>
              </a:xfrm>
              <a:prstGeom prst="straightConnector1">
                <a:avLst/>
              </a:prstGeom>
              <a:noFill/>
              <a:ln cap="flat" cmpd="sng" w="19050">
                <a:solidFill>
                  <a:schemeClr val="dk1"/>
                </a:solidFill>
                <a:prstDash val="solid"/>
                <a:miter lim="8000"/>
                <a:headEnd len="sm" w="sm" type="none"/>
                <a:tailEnd len="sm" w="sm" type="none"/>
              </a:ln>
            </p:spPr>
          </p:cxnSp>
          <p:cxnSp>
            <p:nvCxnSpPr>
              <p:cNvPr id="153" name="Google Shape;153;p17"/>
              <p:cNvCxnSpPr/>
              <p:nvPr/>
            </p:nvCxnSpPr>
            <p:spPr>
              <a:xfrm>
                <a:off x="2152650" y="5207000"/>
                <a:ext cx="166687" cy="254000"/>
              </a:xfrm>
              <a:prstGeom prst="straightConnector1">
                <a:avLst/>
              </a:prstGeom>
              <a:noFill/>
              <a:ln cap="flat" cmpd="sng" w="19050">
                <a:solidFill>
                  <a:schemeClr val="dk1"/>
                </a:solidFill>
                <a:prstDash val="solid"/>
                <a:miter lim="8000"/>
                <a:headEnd len="sm" w="sm" type="none"/>
                <a:tailEnd len="sm" w="sm" type="none"/>
              </a:ln>
            </p:spPr>
          </p:cxnSp>
          <p:cxnSp>
            <p:nvCxnSpPr>
              <p:cNvPr id="154" name="Google Shape;154;p17"/>
              <p:cNvCxnSpPr/>
              <p:nvPr/>
            </p:nvCxnSpPr>
            <p:spPr>
              <a:xfrm flipH="1">
                <a:off x="2124075" y="5308600"/>
                <a:ext cx="417512" cy="50800"/>
              </a:xfrm>
              <a:prstGeom prst="straightConnector1">
                <a:avLst/>
              </a:prstGeom>
              <a:noFill/>
              <a:ln cap="flat" cmpd="sng" w="19050">
                <a:solidFill>
                  <a:schemeClr val="dk1"/>
                </a:solidFill>
                <a:prstDash val="solid"/>
                <a:miter lim="8000"/>
                <a:headEnd len="sm" w="sm" type="none"/>
                <a:tailEnd len="sm" w="sm" type="none"/>
              </a:ln>
            </p:spPr>
          </p:cxnSp>
          <p:sp>
            <p:nvSpPr>
              <p:cNvPr id="155" name="Google Shape;155;p17"/>
              <p:cNvSpPr/>
              <p:nvPr/>
            </p:nvSpPr>
            <p:spPr>
              <a:xfrm>
                <a:off x="1819275" y="5410200"/>
                <a:ext cx="155575" cy="11271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56" name="Google Shape;156;p17"/>
              <p:cNvSpPr/>
              <p:nvPr/>
            </p:nvSpPr>
            <p:spPr>
              <a:xfrm>
                <a:off x="2235200" y="5410200"/>
                <a:ext cx="155575" cy="11271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57" name="Google Shape;157;p17"/>
              <p:cNvSpPr/>
              <p:nvPr/>
            </p:nvSpPr>
            <p:spPr>
              <a:xfrm>
                <a:off x="2041525" y="5156200"/>
                <a:ext cx="155575" cy="11271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58" name="Google Shape;158;p17"/>
              <p:cNvSpPr/>
              <p:nvPr/>
            </p:nvSpPr>
            <p:spPr>
              <a:xfrm>
                <a:off x="2486025" y="5207000"/>
                <a:ext cx="155575" cy="112712"/>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59" name="Google Shape;159;p17"/>
              <p:cNvSpPr/>
              <p:nvPr/>
            </p:nvSpPr>
            <p:spPr>
              <a:xfrm>
                <a:off x="1930400" y="41402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60" name="Google Shape;160;p17"/>
              <p:cNvSpPr/>
              <p:nvPr/>
            </p:nvSpPr>
            <p:spPr>
              <a:xfrm>
                <a:off x="2068512" y="42926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61" name="Google Shape;161;p17"/>
              <p:cNvSpPr/>
              <p:nvPr/>
            </p:nvSpPr>
            <p:spPr>
              <a:xfrm>
                <a:off x="2263775" y="43942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62" name="Google Shape;162;p17"/>
              <p:cNvSpPr/>
              <p:nvPr/>
            </p:nvSpPr>
            <p:spPr>
              <a:xfrm>
                <a:off x="2735262" y="41910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63" name="Google Shape;163;p17"/>
              <p:cNvSpPr/>
              <p:nvPr/>
            </p:nvSpPr>
            <p:spPr>
              <a:xfrm>
                <a:off x="2541587" y="43434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64" name="Google Shape;164;p17"/>
              <p:cNvSpPr/>
              <p:nvPr/>
            </p:nvSpPr>
            <p:spPr>
              <a:xfrm>
                <a:off x="2235200" y="4140200"/>
                <a:ext cx="166687" cy="2032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65" name="Google Shape;165;p17"/>
              <p:cNvSpPr/>
              <p:nvPr/>
            </p:nvSpPr>
            <p:spPr>
              <a:xfrm rot="5400000">
                <a:off x="2053431" y="3813968"/>
                <a:ext cx="558800" cy="195262"/>
              </a:xfrm>
              <a:custGeom>
                <a:rect b="b" l="l" r="r" t="t"/>
                <a:pathLst>
                  <a:path extrusionOk="0" h="120000" w="120000">
                    <a:moveTo>
                      <a:pt x="84316" y="0"/>
                    </a:moveTo>
                    <a:lnTo>
                      <a:pt x="84316" y="30355"/>
                    </a:lnTo>
                    <a:lnTo>
                      <a:pt x="18750" y="30355"/>
                    </a:lnTo>
                    <a:lnTo>
                      <a:pt x="18750" y="89644"/>
                    </a:lnTo>
                    <a:lnTo>
                      <a:pt x="84316" y="89644"/>
                    </a:lnTo>
                    <a:lnTo>
                      <a:pt x="84316" y="120000"/>
                    </a:lnTo>
                    <a:lnTo>
                      <a:pt x="120000" y="60000"/>
                    </a:lnTo>
                    <a:lnTo>
                      <a:pt x="84316" y="0"/>
                    </a:lnTo>
                    <a:close/>
                  </a:path>
                  <a:path extrusionOk="0" h="120000" w="120000">
                    <a:moveTo>
                      <a:pt x="7500" y="30355"/>
                    </a:moveTo>
                    <a:lnTo>
                      <a:pt x="7500" y="89644"/>
                    </a:lnTo>
                    <a:lnTo>
                      <a:pt x="15000" y="89644"/>
                    </a:lnTo>
                    <a:lnTo>
                      <a:pt x="15000" y="30355"/>
                    </a:lnTo>
                    <a:lnTo>
                      <a:pt x="7500" y="30355"/>
                    </a:lnTo>
                    <a:close/>
                  </a:path>
                  <a:path extrusionOk="0" h="120000" w="120000">
                    <a:moveTo>
                      <a:pt x="0" y="30355"/>
                    </a:moveTo>
                    <a:lnTo>
                      <a:pt x="0" y="89644"/>
                    </a:lnTo>
                    <a:lnTo>
                      <a:pt x="3750" y="89644"/>
                    </a:lnTo>
                    <a:lnTo>
                      <a:pt x="3750" y="30355"/>
                    </a:lnTo>
                    <a:lnTo>
                      <a:pt x="0" y="30355"/>
                    </a:lnTo>
                    <a:close/>
                  </a:path>
                </a:pathLst>
              </a:custGeom>
              <a:solidFill>
                <a:srgbClr val="FF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66" name="Google Shape;166;p17"/>
              <p:cNvSpPr/>
              <p:nvPr/>
            </p:nvSpPr>
            <p:spPr>
              <a:xfrm rot="5400000">
                <a:off x="2053431" y="4779168"/>
                <a:ext cx="558800" cy="195262"/>
              </a:xfrm>
              <a:custGeom>
                <a:rect b="b" l="l" r="r" t="t"/>
                <a:pathLst>
                  <a:path extrusionOk="0" h="120000" w="120000">
                    <a:moveTo>
                      <a:pt x="84316" y="0"/>
                    </a:moveTo>
                    <a:lnTo>
                      <a:pt x="84316" y="30355"/>
                    </a:lnTo>
                    <a:lnTo>
                      <a:pt x="18750" y="30355"/>
                    </a:lnTo>
                    <a:lnTo>
                      <a:pt x="18750" y="89644"/>
                    </a:lnTo>
                    <a:lnTo>
                      <a:pt x="84316" y="89644"/>
                    </a:lnTo>
                    <a:lnTo>
                      <a:pt x="84316" y="120000"/>
                    </a:lnTo>
                    <a:lnTo>
                      <a:pt x="120000" y="60000"/>
                    </a:lnTo>
                    <a:lnTo>
                      <a:pt x="84316" y="0"/>
                    </a:lnTo>
                    <a:close/>
                  </a:path>
                  <a:path extrusionOk="0" h="120000" w="120000">
                    <a:moveTo>
                      <a:pt x="7500" y="30355"/>
                    </a:moveTo>
                    <a:lnTo>
                      <a:pt x="7500" y="89644"/>
                    </a:lnTo>
                    <a:lnTo>
                      <a:pt x="15000" y="89644"/>
                    </a:lnTo>
                    <a:lnTo>
                      <a:pt x="15000" y="30355"/>
                    </a:lnTo>
                    <a:lnTo>
                      <a:pt x="7500" y="30355"/>
                    </a:lnTo>
                    <a:close/>
                  </a:path>
                  <a:path extrusionOk="0" h="120000" w="120000">
                    <a:moveTo>
                      <a:pt x="0" y="30355"/>
                    </a:moveTo>
                    <a:lnTo>
                      <a:pt x="0" y="89644"/>
                    </a:lnTo>
                    <a:lnTo>
                      <a:pt x="3750" y="89644"/>
                    </a:lnTo>
                    <a:lnTo>
                      <a:pt x="3750" y="30355"/>
                    </a:lnTo>
                    <a:lnTo>
                      <a:pt x="0" y="30355"/>
                    </a:lnTo>
                    <a:close/>
                  </a:path>
                </a:pathLst>
              </a:custGeom>
              <a:solidFill>
                <a:srgbClr val="FF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167" name="Google Shape;167;p17"/>
            <p:cNvSpPr/>
            <p:nvPr/>
          </p:nvSpPr>
          <p:spPr>
            <a:xfrm>
              <a:off x="1401762" y="3784600"/>
              <a:ext cx="777875" cy="203200"/>
            </a:xfrm>
            <a:prstGeom prst="notchedRightArrow">
              <a:avLst>
                <a:gd fmla="val 17262" name="adj1"/>
                <a:gd fmla="val 5738" name="adj2"/>
              </a:avLst>
            </a:prstGeom>
            <a:solidFill>
              <a:srgbClr val="037C0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68" name="Google Shape;168;p17"/>
            <p:cNvSpPr/>
            <p:nvPr/>
          </p:nvSpPr>
          <p:spPr>
            <a:xfrm>
              <a:off x="1401762" y="4699000"/>
              <a:ext cx="777875" cy="203200"/>
            </a:xfrm>
            <a:prstGeom prst="notchedRightArrow">
              <a:avLst>
                <a:gd fmla="val 17262" name="adj1"/>
                <a:gd fmla="val 5738" name="adj2"/>
              </a:avLst>
            </a:prstGeom>
            <a:solidFill>
              <a:srgbClr val="037C0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69" name="Google Shape;169;p17"/>
            <p:cNvSpPr/>
            <p:nvPr/>
          </p:nvSpPr>
          <p:spPr>
            <a:xfrm>
              <a:off x="708025" y="4241800"/>
              <a:ext cx="444500" cy="152400"/>
            </a:xfrm>
            <a:prstGeom prst="notchedRightArrow">
              <a:avLst>
                <a:gd fmla="val 17262" name="adj1"/>
                <a:gd fmla="val 5738" name="adj2"/>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70" name="Google Shape;170;p17"/>
            <p:cNvGrpSpPr/>
            <p:nvPr/>
          </p:nvGrpSpPr>
          <p:grpSpPr>
            <a:xfrm>
              <a:off x="457201" y="3581400"/>
              <a:ext cx="546099" cy="2387600"/>
              <a:chOff x="457201" y="3581400"/>
              <a:chExt cx="546099" cy="2387600"/>
            </a:xfrm>
          </p:grpSpPr>
          <p:sp>
            <p:nvSpPr>
              <p:cNvPr id="171" name="Google Shape;171;p17"/>
              <p:cNvSpPr/>
              <p:nvPr/>
            </p:nvSpPr>
            <p:spPr>
              <a:xfrm flipH="1" rot="5400000">
                <a:off x="-583406" y="4622006"/>
                <a:ext cx="2387600" cy="306387"/>
              </a:xfrm>
              <a:prstGeom prst="parallelogram">
                <a:avLst>
                  <a:gd fmla="val 3061" name="adj"/>
                </a:avLst>
              </a:prstGeom>
              <a:solidFill>
                <a:srgbClr val="66FF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72" name="Google Shape;172;p17"/>
              <p:cNvSpPr/>
              <p:nvPr/>
            </p:nvSpPr>
            <p:spPr>
              <a:xfrm>
                <a:off x="596900" y="4445000"/>
                <a:ext cx="55562" cy="609600"/>
              </a:xfrm>
              <a:prstGeom prst="downArrow">
                <a:avLst>
                  <a:gd fmla="val 50000" name="adj1"/>
                  <a:gd fmla="val 50000" name="adj2"/>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73" name="Google Shape;173;p17"/>
              <p:cNvGrpSpPr/>
              <p:nvPr/>
            </p:nvGrpSpPr>
            <p:grpSpPr>
              <a:xfrm>
                <a:off x="485775" y="5156200"/>
                <a:ext cx="249237" cy="355600"/>
                <a:chOff x="1371600" y="4495800"/>
                <a:chExt cx="685800" cy="533400"/>
              </a:xfrm>
            </p:grpSpPr>
            <p:cxnSp>
              <p:nvCxnSpPr>
                <p:cNvPr id="174" name="Google Shape;174;p17"/>
                <p:cNvCxnSpPr/>
                <p:nvPr/>
              </p:nvCxnSpPr>
              <p:spPr>
                <a:xfrm>
                  <a:off x="1905000" y="4572000"/>
                  <a:ext cx="0" cy="304800"/>
                </a:xfrm>
                <a:prstGeom prst="straightConnector1">
                  <a:avLst/>
                </a:prstGeom>
                <a:noFill/>
                <a:ln cap="flat" cmpd="sng" w="28575">
                  <a:solidFill>
                    <a:schemeClr val="dk1"/>
                  </a:solidFill>
                  <a:prstDash val="solid"/>
                  <a:miter lim="8000"/>
                  <a:headEnd len="sm" w="sm" type="none"/>
                  <a:tailEnd len="sm" w="sm" type="none"/>
                </a:ln>
              </p:spPr>
            </p:cxnSp>
            <p:cxnSp>
              <p:nvCxnSpPr>
                <p:cNvPr id="175" name="Google Shape;175;p17"/>
                <p:cNvCxnSpPr/>
                <p:nvPr/>
              </p:nvCxnSpPr>
              <p:spPr>
                <a:xfrm rot="10800000">
                  <a:off x="1524000" y="4800600"/>
                  <a:ext cx="381000" cy="152400"/>
                </a:xfrm>
                <a:prstGeom prst="straightConnector1">
                  <a:avLst/>
                </a:prstGeom>
                <a:noFill/>
                <a:ln cap="flat" cmpd="sng" w="28575">
                  <a:solidFill>
                    <a:schemeClr val="dk1"/>
                  </a:solidFill>
                  <a:prstDash val="solid"/>
                  <a:miter lim="8000"/>
                  <a:headEnd len="sm" w="sm" type="none"/>
                  <a:tailEnd len="sm" w="sm" type="none"/>
                </a:ln>
              </p:spPr>
            </p:cxnSp>
            <p:cxnSp>
              <p:nvCxnSpPr>
                <p:cNvPr id="176" name="Google Shape;176;p17"/>
                <p:cNvCxnSpPr/>
                <p:nvPr/>
              </p:nvCxnSpPr>
              <p:spPr>
                <a:xfrm flipH="1" rot="10800000">
                  <a:off x="1524000" y="45720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177" name="Google Shape;177;p17"/>
                <p:cNvSpPr/>
                <p:nvPr/>
              </p:nvSpPr>
              <p:spPr>
                <a:xfrm>
                  <a:off x="1371600" y="4648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78" name="Google Shape;178;p17"/>
                <p:cNvSpPr/>
                <p:nvPr/>
              </p:nvSpPr>
              <p:spPr>
                <a:xfrm>
                  <a:off x="1752600" y="4876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79" name="Google Shape;179;p17"/>
                <p:cNvSpPr/>
                <p:nvPr/>
              </p:nvSpPr>
              <p:spPr>
                <a:xfrm>
                  <a:off x="1752600" y="4495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180" name="Google Shape;180;p17"/>
              <p:cNvSpPr/>
              <p:nvPr/>
            </p:nvSpPr>
            <p:spPr>
              <a:xfrm flipH="1" rot="5400000">
                <a:off x="895350" y="4286250"/>
                <a:ext cx="152400" cy="63500"/>
              </a:xfrm>
              <a:prstGeom prst="parallelogram">
                <a:avLst>
                  <a:gd fmla="val 5036" name="adj"/>
                </a:avLst>
              </a:prstGeom>
              <a:solidFill>
                <a:srgbClr val="CCFF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81" name="Google Shape;181;p17"/>
              <p:cNvSpPr/>
              <p:nvPr/>
            </p:nvSpPr>
            <p:spPr>
              <a:xfrm>
                <a:off x="679450" y="4343400"/>
                <a:ext cx="250825" cy="406400"/>
              </a:xfrm>
              <a:prstGeom prst="curvedLeftArrow">
                <a:avLst>
                  <a:gd fmla="val 25000" name="adj1"/>
                  <a:gd fmla="val 18386" name="adj2"/>
                  <a:gd fmla="val 25000" name="adj3"/>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182" name="Google Shape;182;p17"/>
              <p:cNvGrpSpPr/>
              <p:nvPr/>
            </p:nvGrpSpPr>
            <p:grpSpPr>
              <a:xfrm>
                <a:off x="485775" y="4089400"/>
                <a:ext cx="249237" cy="355600"/>
                <a:chOff x="1371600" y="2895600"/>
                <a:chExt cx="685800" cy="533400"/>
              </a:xfrm>
            </p:grpSpPr>
            <p:cxnSp>
              <p:nvCxnSpPr>
                <p:cNvPr id="183" name="Google Shape;183;p17"/>
                <p:cNvCxnSpPr/>
                <p:nvPr/>
              </p:nvCxnSpPr>
              <p:spPr>
                <a:xfrm rot="10800000">
                  <a:off x="1524000" y="3200400"/>
                  <a:ext cx="381000" cy="152400"/>
                </a:xfrm>
                <a:prstGeom prst="straightConnector1">
                  <a:avLst/>
                </a:prstGeom>
                <a:noFill/>
                <a:ln cap="flat" cmpd="sng" w="28575">
                  <a:solidFill>
                    <a:schemeClr val="dk1"/>
                  </a:solidFill>
                  <a:prstDash val="solid"/>
                  <a:miter lim="8000"/>
                  <a:headEnd len="sm" w="sm" type="none"/>
                  <a:tailEnd len="sm" w="sm" type="none"/>
                </a:ln>
              </p:spPr>
            </p:cxnSp>
            <p:cxnSp>
              <p:nvCxnSpPr>
                <p:cNvPr id="184" name="Google Shape;184;p17"/>
                <p:cNvCxnSpPr/>
                <p:nvPr/>
              </p:nvCxnSpPr>
              <p:spPr>
                <a:xfrm flipH="1" rot="10800000">
                  <a:off x="1524000" y="29718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185" name="Google Shape;185;p17"/>
                <p:cNvSpPr/>
                <p:nvPr/>
              </p:nvSpPr>
              <p:spPr>
                <a:xfrm>
                  <a:off x="1371600" y="30480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86" name="Google Shape;186;p17"/>
                <p:cNvSpPr/>
                <p:nvPr/>
              </p:nvSpPr>
              <p:spPr>
                <a:xfrm>
                  <a:off x="1752600" y="3276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87" name="Google Shape;187;p17"/>
                <p:cNvSpPr/>
                <p:nvPr/>
              </p:nvSpPr>
              <p:spPr>
                <a:xfrm>
                  <a:off x="1752600" y="2895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62"/>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Clear</a:t>
            </a:r>
            <a:r>
              <a:rPr b="1" i="0" lang="en-US" sz="2800" u="none" cap="none" strike="noStrike">
                <a:solidFill>
                  <a:schemeClr val="dk2"/>
                </a:solidFill>
                <a:latin typeface="Times New Roman"/>
                <a:ea typeface="Times New Roman"/>
                <a:cs typeface="Times New Roman"/>
                <a:sym typeface="Times New Roman"/>
              </a:rPr>
              <a:t> : roles &amp; teams</a:t>
            </a:r>
            <a:endParaRPr/>
          </a:p>
        </p:txBody>
      </p:sp>
      <p:sp>
        <p:nvSpPr>
          <p:cNvPr id="1335" name="Google Shape;1335;p62"/>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sng" cap="none" strike="noStrike">
                <a:solidFill>
                  <a:schemeClr val="dk1"/>
                </a:solidFill>
                <a:latin typeface="Times New Roman"/>
                <a:ea typeface="Times New Roman"/>
                <a:cs typeface="Times New Roman"/>
                <a:sym typeface="Times New Roman"/>
              </a:rPr>
              <a:t>Must have</a:t>
            </a:r>
            <a:r>
              <a:rPr b="1" i="0" lang="en-US" sz="2400" u="none" cap="none" strike="noStrike">
                <a:solidFill>
                  <a:schemeClr val="dk1"/>
                </a:solidFill>
                <a:latin typeface="Times New Roman"/>
                <a:ea typeface="Times New Roman"/>
                <a:cs typeface="Times New Roman"/>
                <a:sym typeface="Times New Roman"/>
              </a:rPr>
              <a:t>: sponsor, senior designer, designer/programmer, user (part-time)</a:t>
            </a:r>
            <a:endParaRPr/>
          </a:p>
          <a:p>
            <a:pPr indent="-342900" lvl="0" marL="342900" marR="0" rtl="0" algn="l">
              <a:lnSpc>
                <a:spcPct val="100000"/>
              </a:lnSpc>
              <a:spcBef>
                <a:spcPts val="0"/>
              </a:spcBef>
              <a:spcAft>
                <a:spcPts val="0"/>
              </a:spcAft>
              <a:buClr>
                <a:schemeClr val="dk1"/>
              </a:buClr>
              <a:buFont typeface="Times New Roman"/>
              <a:buNone/>
            </a:pPr>
            <a:r>
              <a:rPr b="1" i="0" lang="en-US" sz="2400" u="sng" cap="none" strike="noStrike">
                <a:solidFill>
                  <a:schemeClr val="dk1"/>
                </a:solidFill>
                <a:latin typeface="Times New Roman"/>
                <a:ea typeface="Times New Roman"/>
                <a:cs typeface="Times New Roman"/>
                <a:sym typeface="Times New Roman"/>
              </a:rPr>
              <a:t>Combined roles</a:t>
            </a:r>
            <a:r>
              <a:rPr b="1" i="0" lang="en-US" sz="2400" u="none" cap="none" strike="noStrike">
                <a:solidFill>
                  <a:schemeClr val="dk1"/>
                </a:solidFill>
                <a:latin typeface="Times New Roman"/>
                <a:ea typeface="Times New Roman"/>
                <a:cs typeface="Times New Roman"/>
                <a:sym typeface="Times New Roman"/>
              </a:rPr>
              <a:t>: coordinator, business expert, requirements gatherer</a:t>
            </a:r>
            <a:endParaRPr/>
          </a:p>
          <a:p>
            <a:pPr indent="-342900" lvl="0" marL="342900" marR="0" rtl="0" algn="l">
              <a:lnSpc>
                <a:spcPct val="100000"/>
              </a:lnSpc>
              <a:spcBef>
                <a:spcPts val="0"/>
              </a:spcBef>
              <a:spcAft>
                <a:spcPts val="0"/>
              </a:spcAft>
              <a:buClr>
                <a:schemeClr val="dk1"/>
              </a:buClr>
              <a:buFont typeface="Times New Roman"/>
              <a:buNone/>
            </a:pPr>
            <a:r>
              <a:rPr b="1" i="0" lang="en-US" sz="2400" u="sng" cap="none" strike="noStrike">
                <a:solidFill>
                  <a:schemeClr val="dk1"/>
                </a:solidFill>
                <a:latin typeface="Times New Roman"/>
                <a:ea typeface="Times New Roman"/>
                <a:cs typeface="Times New Roman"/>
                <a:sym typeface="Times New Roman"/>
              </a:rPr>
              <a:t>Teams</a:t>
            </a:r>
            <a:r>
              <a:rPr b="1" i="0" lang="en-US" sz="2400" u="none" cap="none" strike="noStrike">
                <a:solidFill>
                  <a:schemeClr val="dk1"/>
                </a:solidFill>
                <a:latin typeface="Times New Roman"/>
                <a:ea typeface="Times New Roman"/>
                <a:cs typeface="Times New Roman"/>
                <a:sym typeface="Times New Roman"/>
              </a:rPr>
              <a:t>: single team of designers/programmers </a:t>
            </a:r>
            <a:endParaRPr/>
          </a:p>
          <a:p>
            <a:pPr indent="-342900" lvl="0" marL="342900" marR="0" rtl="0" algn="l">
              <a:lnSpc>
                <a:spcPct val="100000"/>
              </a:lnSpc>
              <a:spcBef>
                <a:spcPts val="0"/>
              </a:spcBef>
              <a:spcAft>
                <a:spcPts val="0"/>
              </a:spcAft>
              <a:buClr>
                <a:schemeClr val="dk1"/>
              </a:buClr>
              <a:buFont typeface="Times New Roman"/>
              <a:buNone/>
            </a:pPr>
            <a:r>
              <a:rPr b="1" i="0" lang="en-US" sz="2400" u="sng" cap="none" strike="noStrike">
                <a:solidFill>
                  <a:schemeClr val="dk1"/>
                </a:solidFill>
                <a:latin typeface="Times New Roman"/>
                <a:ea typeface="Times New Roman"/>
                <a:cs typeface="Times New Roman"/>
                <a:sym typeface="Times New Roman"/>
              </a:rPr>
              <a:t>Seating</a:t>
            </a:r>
            <a:r>
              <a:rPr b="1" i="0" lang="en-US" sz="2400" u="none" cap="none" strike="noStrike">
                <a:solidFill>
                  <a:schemeClr val="dk1"/>
                </a:solidFill>
                <a:latin typeface="Times New Roman"/>
                <a:ea typeface="Times New Roman"/>
                <a:cs typeface="Times New Roman"/>
                <a:sym typeface="Times New Roman"/>
              </a:rPr>
              <a:t>: single big room, or adjacent offices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63"/>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Clear</a:t>
            </a:r>
            <a:r>
              <a:rPr b="1" i="0" lang="en-US" sz="2800" u="none" cap="none" strike="noStrike">
                <a:solidFill>
                  <a:schemeClr val="dk2"/>
                </a:solidFill>
                <a:latin typeface="Times New Roman"/>
                <a:ea typeface="Times New Roman"/>
                <a:cs typeface="Times New Roman"/>
                <a:sym typeface="Times New Roman"/>
              </a:rPr>
              <a:t> : Products and Milestones</a:t>
            </a:r>
            <a:endParaRPr/>
          </a:p>
        </p:txBody>
      </p:sp>
      <p:sp>
        <p:nvSpPr>
          <p:cNvPr id="1341" name="Google Shape;1341;p63"/>
          <p:cNvSpPr txBox="1"/>
          <p:nvPr>
            <p:ph idx="1" type="body"/>
          </p:nvPr>
        </p:nvSpPr>
        <p:spPr>
          <a:xfrm>
            <a:off x="381000" y="1295400"/>
            <a:ext cx="8382000" cy="5029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Products</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Release sequence, Schedule of user viewings, deliveries </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Actors-goals list &amp; Annotated use cases </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Design sketches &amp; notes as needed, screen drafts</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Common object model </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Running code, Migration code, Test cases </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User manual </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Publish: each</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Review: each</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Methodology (pre- and mid-increment)</a:t>
            </a:r>
            <a:endParaRPr/>
          </a:p>
          <a:p>
            <a:pPr indent="-342900" lvl="0" marL="342900" marR="0" rtl="0" algn="l">
              <a:lnSpc>
                <a:spcPct val="9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Declare: </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	Requirements stable enough to design to,</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	UI stable enough to document to, </a:t>
            </a:r>
            <a:endParaRPr/>
          </a:p>
          <a:p>
            <a:pPr indent="-285750" lvl="1" marL="742950" marR="0" rtl="0" algn="l">
              <a:lnSpc>
                <a:spcPct val="9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	Application correct enough to deliver.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64"/>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Clear</a:t>
            </a:r>
            <a:r>
              <a:rPr b="1" i="0" lang="en-US" sz="2800" u="none" cap="none" strike="noStrike">
                <a:solidFill>
                  <a:schemeClr val="dk2"/>
                </a:solidFill>
                <a:latin typeface="Times New Roman"/>
                <a:ea typeface="Times New Roman"/>
                <a:cs typeface="Times New Roman"/>
                <a:sym typeface="Times New Roman"/>
              </a:rPr>
              <a:t> : standards</a:t>
            </a:r>
            <a:endParaRPr/>
          </a:p>
        </p:txBody>
      </p:sp>
      <p:sp>
        <p:nvSpPr>
          <p:cNvPr id="1347" name="Google Shape;1347;p64"/>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Policy: </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Delivery increments every 2 </a:t>
            </a:r>
            <a:r>
              <a:rPr b="1" i="0" lang="en-US" sz="2200" u="sng" cap="none" strike="noStrike">
                <a:solidFill>
                  <a:schemeClr val="dk1"/>
                </a:solidFill>
                <a:latin typeface="Times New Roman"/>
                <a:ea typeface="Times New Roman"/>
                <a:cs typeface="Times New Roman"/>
                <a:sym typeface="Times New Roman"/>
              </a:rPr>
              <a:t>+</a:t>
            </a:r>
            <a:r>
              <a:rPr b="1" i="0" lang="en-US" sz="2200" u="none" cap="none" strike="noStrike">
                <a:solidFill>
                  <a:schemeClr val="dk1"/>
                </a:solidFill>
                <a:latin typeface="Times New Roman"/>
                <a:ea typeface="Times New Roman"/>
                <a:cs typeface="Times New Roman"/>
                <a:sym typeface="Times New Roman"/>
              </a:rPr>
              <a:t> 1 months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Tracking by milestones, not by work products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Requirements in annotated usage scenarios (use cases)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Mandatory regression testing of application function</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Peer code reviews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Direct user involvement</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Ownership model for work products</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Local standards (up to the team):</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Coding style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UI style</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Regression test framework</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65"/>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3200" u="none" cap="none" strike="noStrike">
                <a:solidFill>
                  <a:schemeClr val="dk2"/>
                </a:solidFill>
                <a:latin typeface="Times New Roman"/>
                <a:ea typeface="Times New Roman"/>
                <a:cs typeface="Times New Roman"/>
                <a:sym typeface="Times New Roman"/>
              </a:rPr>
              <a:t>Crystal</a:t>
            </a:r>
            <a:r>
              <a:rPr b="1" i="1" lang="en-US" sz="3200" u="none" cap="none" strike="noStrike">
                <a:solidFill>
                  <a:schemeClr val="dk2"/>
                </a:solidFill>
                <a:latin typeface="Times New Roman"/>
                <a:ea typeface="Times New Roman"/>
                <a:cs typeface="Times New Roman"/>
                <a:sym typeface="Times New Roman"/>
              </a:rPr>
              <a:t> Clear</a:t>
            </a:r>
            <a:r>
              <a:rPr b="1" i="0" lang="en-US" sz="2800" u="none" cap="none" strike="noStrike">
                <a:solidFill>
                  <a:schemeClr val="dk2"/>
                </a:solidFill>
                <a:latin typeface="Times New Roman"/>
                <a:ea typeface="Times New Roman"/>
                <a:cs typeface="Times New Roman"/>
                <a:sym typeface="Times New Roman"/>
              </a:rPr>
              <a:t> : tolerance</a:t>
            </a:r>
            <a:endParaRPr/>
          </a:p>
        </p:txBody>
      </p:sp>
      <p:sp>
        <p:nvSpPr>
          <p:cNvPr id="1353" name="Google Shape;1353;p65"/>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Policy standards are mandatory, but equivalent substitution are permitted (e.g. "Scrum")</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Full tolerance on techniques: any technique allowed</a:t>
            </a:r>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Quite wide tolerance on work products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Many alternatives to intermediate products accepted</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e.g., paper, whiteboard, online notes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Low precision in early stages</a:t>
            </a:r>
            <a:endParaRPr/>
          </a:p>
          <a:p>
            <a:pPr indent="-285750" lvl="1" marL="742950"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High precision only required for production work products</a:t>
            </a:r>
            <a:endParaRPr/>
          </a:p>
          <a:p>
            <a:pPr indent="-146050" lvl="1" marL="742950" marR="0" rtl="0" algn="l">
              <a:lnSpc>
                <a:spcPct val="100000"/>
              </a:lnSpc>
              <a:spcBef>
                <a:spcPts val="0"/>
              </a:spcBef>
              <a:spcAft>
                <a:spcPts val="0"/>
              </a:spcAft>
              <a:buClr>
                <a:schemeClr val="dk1"/>
              </a:buClr>
              <a:buSzPts val="2200"/>
              <a:buFont typeface="Noto Sans Symbols"/>
              <a:buNone/>
            </a:pPr>
            <a:r>
              <a:t/>
            </a:r>
            <a:endParaRPr b="1" i="0" sz="2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Assess the Quality of the communications, not the quality of the work products (except Test Cases).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66"/>
          <p:cNvSpPr txBox="1"/>
          <p:nvPr/>
        </p:nvSpPr>
        <p:spPr>
          <a:xfrm>
            <a:off x="5029200" y="3162300"/>
            <a:ext cx="2895600" cy="22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1359" name="Google Shape;1359;p66"/>
          <p:cNvSpPr txBox="1"/>
          <p:nvPr>
            <p:ph type="ctrTitle"/>
          </p:nvPr>
        </p:nvSpPr>
        <p:spPr>
          <a:xfrm>
            <a:off x="685800" y="2286000"/>
            <a:ext cx="7772400" cy="1143000"/>
          </a:xfrm>
          <a:prstGeom prst="rect">
            <a:avLst/>
          </a:prstGeom>
          <a:noFill/>
          <a:ln>
            <a:noFill/>
          </a:ln>
        </p:spPr>
        <p:txBody>
          <a:bodyPr anchorCtr="0" anchor="b" bIns="44450" lIns="90475" spcFirstLastPara="1" rIns="90475" wrap="square" tIns="44450">
            <a:noAutofit/>
          </a:bodyPr>
          <a:lstStyle/>
          <a:p>
            <a:pPr indent="0" lvl="0" marL="0" marR="0" rtl="0" algn="ctr">
              <a:lnSpc>
                <a:spcPct val="90000"/>
              </a:lnSpc>
              <a:spcBef>
                <a:spcPts val="0"/>
              </a:spcBef>
              <a:spcAft>
                <a:spcPts val="0"/>
              </a:spcAft>
              <a:buClr>
                <a:schemeClr val="dk1"/>
              </a:buClr>
              <a:buFont typeface="Times New Roman"/>
              <a:buNone/>
            </a:pPr>
            <a:r>
              <a:rPr b="1" i="0" lang="en-US" sz="4400" u="none" cap="none" strike="noStrike">
                <a:solidFill>
                  <a:schemeClr val="dk1"/>
                </a:solidFill>
                <a:latin typeface="Times New Roman"/>
                <a:ea typeface="Times New Roman"/>
                <a:cs typeface="Times New Roman"/>
                <a:sym typeface="Times New Roman"/>
              </a:rPr>
              <a:t>What is </a:t>
            </a:r>
            <a:r>
              <a:rPr b="1" i="1" lang="en-US" sz="4400" u="none" cap="none" strike="noStrike">
                <a:solidFill>
                  <a:schemeClr val="dk1"/>
                </a:solidFill>
                <a:latin typeface="Times New Roman"/>
                <a:ea typeface="Times New Roman"/>
                <a:cs typeface="Times New Roman"/>
                <a:sym typeface="Times New Roman"/>
              </a:rPr>
              <a:t>Crystal</a:t>
            </a:r>
            <a:r>
              <a:rPr b="1" i="0" lang="en-US" sz="4400" u="none" cap="none" strike="noStrike">
                <a:solidFill>
                  <a:schemeClr val="dk1"/>
                </a:solidFill>
                <a:latin typeface="Times New Roman"/>
                <a:ea typeface="Times New Roman"/>
                <a:cs typeface="Times New Roman"/>
                <a:sym typeface="Times New Roman"/>
              </a:rPr>
              <a:t>?</a:t>
            </a:r>
            <a:endParaRPr/>
          </a:p>
        </p:txBody>
      </p:sp>
      <p:sp>
        <p:nvSpPr>
          <p:cNvPr id="1360" name="Google Shape;1360;p66"/>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p>
            <a:pPr indent="0" lvl="0" marL="0" marR="0" rtl="0" algn="ctr">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67"/>
          <p:cNvSpPr/>
          <p:nvPr/>
        </p:nvSpPr>
        <p:spPr>
          <a:xfrm>
            <a:off x="3581400" y="4495800"/>
            <a:ext cx="1490662" cy="1876425"/>
          </a:xfrm>
          <a:prstGeom prst="rect">
            <a:avLst/>
          </a:prstGeom>
          <a:solidFill>
            <a:srgbClr val="FFFFFF"/>
          </a:solidFill>
          <a:ln>
            <a:noFill/>
          </a:ln>
        </p:spPr>
      </p:sp>
      <p:sp>
        <p:nvSpPr>
          <p:cNvPr id="1366" name="Google Shape;1366;p67"/>
          <p:cNvSpPr/>
          <p:nvPr/>
        </p:nvSpPr>
        <p:spPr>
          <a:xfrm>
            <a:off x="838200" y="4495800"/>
            <a:ext cx="1470025" cy="1847850"/>
          </a:xfrm>
          <a:prstGeom prst="rect">
            <a:avLst/>
          </a:prstGeom>
          <a:solidFill>
            <a:srgbClr val="FFFFFF"/>
          </a:solidFill>
          <a:ln>
            <a:noFill/>
          </a:ln>
        </p:spPr>
      </p:sp>
      <p:sp>
        <p:nvSpPr>
          <p:cNvPr id="1367" name="Google Shape;1367;p67"/>
          <p:cNvSpPr/>
          <p:nvPr/>
        </p:nvSpPr>
        <p:spPr>
          <a:xfrm>
            <a:off x="6400800" y="4495800"/>
            <a:ext cx="1471612" cy="1847850"/>
          </a:xfrm>
          <a:prstGeom prst="rect">
            <a:avLst/>
          </a:prstGeom>
          <a:solidFill>
            <a:srgbClr val="FFFFFF"/>
          </a:solidFill>
          <a:ln>
            <a:noFill/>
          </a:ln>
        </p:spPr>
      </p:sp>
      <p:sp>
        <p:nvSpPr>
          <p:cNvPr id="1368" name="Google Shape;1368;p67"/>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ctr">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Crystal is a set of rules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for constructing an agile methodology . . .</a:t>
            </a:r>
            <a:endParaRPr/>
          </a:p>
        </p:txBody>
      </p:sp>
      <p:sp>
        <p:nvSpPr>
          <p:cNvPr id="1369" name="Google Shape;1369;p67"/>
          <p:cNvSpPr txBox="1"/>
          <p:nvPr>
            <p:ph idx="1" type="body"/>
          </p:nvPr>
        </p:nvSpPr>
        <p:spPr>
          <a:xfrm>
            <a:off x="381000" y="1447800"/>
            <a:ext cx="8153400" cy="2895600"/>
          </a:xfrm>
          <a:prstGeom prst="rect">
            <a:avLst/>
          </a:prstGeom>
          <a:noFill/>
          <a:ln>
            <a:noFill/>
          </a:ln>
        </p:spPr>
        <p:txBody>
          <a:bodyPr anchorCtr="0" anchor="t" bIns="44450" lIns="90475" spcFirstLastPara="1" rIns="90475" wrap="square" tIns="44450">
            <a:noAutofit/>
          </a:bodyPr>
          <a:lstStyle/>
          <a:p>
            <a:pPr indent="-342900" lvl="0" marL="342900" marR="0" rtl="0" algn="ctr">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 . specific to your project</a:t>
            </a:r>
            <a:endParaRPr/>
          </a:p>
          <a:p>
            <a:pPr indent="-342900" lvl="0" marL="342900" marR="0" rtl="0" algn="ctr">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 . adapting to your project</a:t>
            </a:r>
            <a:endParaRPr/>
          </a:p>
          <a:p>
            <a:pPr indent="-342900" lvl="0" marL="342900" marR="0" rtl="0" algn="ctr">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 . . within the project timeline.</a:t>
            </a:r>
            <a:endParaRPr/>
          </a:p>
          <a:p>
            <a:pPr indent="-342900" lvl="0" marL="342900" marR="0" rtl="0" algn="ctr">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http://alistair.cockburn.us/crystal</a:t>
            </a:r>
            <a:endParaRPr/>
          </a:p>
          <a:p>
            <a:pPr indent="-342900" lvl="0" marL="342900" marR="0" rtl="0" algn="ctr">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What is a </a:t>
            </a:r>
            <a:r>
              <a:rPr b="1" i="1" lang="en-US" sz="2800" u="none" cap="none" strike="noStrike">
                <a:solidFill>
                  <a:schemeClr val="dk2"/>
                </a:solidFill>
                <a:latin typeface="Times New Roman"/>
                <a:ea typeface="Times New Roman"/>
                <a:cs typeface="Times New Roman"/>
                <a:sym typeface="Times New Roman"/>
              </a:rPr>
              <a:t>methodology</a:t>
            </a:r>
            <a:r>
              <a:rPr b="1" i="0" lang="en-US" sz="2800" u="none" cap="none" strike="noStrike">
                <a:solidFill>
                  <a:schemeClr val="dk2"/>
                </a:solidFill>
                <a:latin typeface="Times New Roman"/>
                <a:ea typeface="Times New Roman"/>
                <a:cs typeface="Times New Roman"/>
                <a:sym typeface="Times New Roman"/>
              </a:rPr>
              <a:t>?</a:t>
            </a:r>
            <a:br>
              <a:rPr b="1" i="0" lang="en-US" sz="2800" u="none" cap="none" strike="noStrike">
                <a:solidFill>
                  <a:schemeClr val="dk2"/>
                </a:solidFill>
                <a:latin typeface="Times New Roman"/>
                <a:ea typeface="Times New Roman"/>
                <a:cs typeface="Times New Roman"/>
                <a:sym typeface="Times New Roman"/>
              </a:rPr>
            </a:br>
            <a:endParaRPr/>
          </a:p>
        </p:txBody>
      </p:sp>
      <p:sp>
        <p:nvSpPr>
          <p:cNvPr id="193" name="Google Shape;193;p18"/>
          <p:cNvSpPr txBox="1"/>
          <p:nvPr>
            <p:ph idx="1" type="body"/>
          </p:nvPr>
        </p:nvSpPr>
        <p:spPr>
          <a:xfrm>
            <a:off x="381000" y="1447800"/>
            <a:ext cx="81534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 set of rules you have to follow.</a:t>
            </a:r>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The set of conventions the group decides to follow.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612775" y="228600"/>
            <a:ext cx="8153400" cy="9906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Questrial"/>
              <a:buNone/>
            </a:pPr>
            <a:r>
              <a:rPr b="1" i="0" lang="en-US" sz="2800" u="none" cap="none" strike="noStrike">
                <a:solidFill>
                  <a:schemeClr val="dk2"/>
                </a:solidFill>
                <a:latin typeface="Questrial"/>
                <a:ea typeface="Questrial"/>
                <a:cs typeface="Questrial"/>
                <a:sym typeface="Questrial"/>
              </a:rPr>
              <a:t>PRINCE2</a:t>
            </a:r>
            <a:endParaRPr/>
          </a:p>
        </p:txBody>
      </p:sp>
      <p:sp>
        <p:nvSpPr>
          <p:cNvPr id="199" name="Google Shape;199;p19"/>
          <p:cNvSpPr/>
          <p:nvPr/>
        </p:nvSpPr>
        <p:spPr>
          <a:xfrm>
            <a:off x="2392362" y="1600200"/>
            <a:ext cx="3856037" cy="5257800"/>
          </a:xfrm>
          <a:prstGeom prst="rect">
            <a:avLst/>
          </a:prstGeom>
          <a:solidFill>
            <a:srgbClr val="FFFFFF"/>
          </a:solidFill>
          <a:ln>
            <a:noFill/>
          </a:ln>
        </p:spPr>
      </p:sp>
      <p:sp>
        <p:nvSpPr>
          <p:cNvPr id="200" name="Google Shape;200;p19"/>
          <p:cNvSpPr txBox="1"/>
          <p:nvPr/>
        </p:nvSpPr>
        <p:spPr>
          <a:xfrm>
            <a:off x="6248400" y="5486400"/>
            <a:ext cx="29051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1" lang="en-US" sz="1800" u="none">
                <a:solidFill>
                  <a:schemeClr val="dk1"/>
                </a:solidFill>
                <a:latin typeface="Arial"/>
                <a:ea typeface="Arial"/>
                <a:cs typeface="Arial"/>
                <a:sym typeface="Arial"/>
              </a:rPr>
              <a:t>Source: </a:t>
            </a:r>
            <a:r>
              <a:rPr b="1" i="1" lang="en-US" sz="1800" u="sng">
                <a:solidFill>
                  <a:schemeClr val="hlink"/>
                </a:solidFill>
                <a:latin typeface="Times New Roman"/>
                <a:ea typeface="Times New Roman"/>
                <a:cs typeface="Times New Roman"/>
                <a:sym typeface="Times New Roman"/>
                <a:hlinkClick r:id="rId3"/>
              </a:rPr>
              <a:t>maxwideman.com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A Methodology properly discusses </a:t>
            </a:r>
            <a:br>
              <a:rPr b="1" i="0" lang="en-US" sz="2800" u="none" cap="none" strike="noStrike">
                <a:solidFill>
                  <a:schemeClr val="dk2"/>
                </a:solidFill>
                <a:latin typeface="Times New Roman"/>
                <a:ea typeface="Times New Roman"/>
                <a:cs typeface="Times New Roman"/>
                <a:sym typeface="Times New Roman"/>
              </a:rPr>
            </a:br>
            <a:r>
              <a:rPr b="1" i="0" lang="en-US" sz="2800" u="none" cap="none" strike="noStrike">
                <a:solidFill>
                  <a:schemeClr val="dk2"/>
                </a:solidFill>
                <a:latin typeface="Times New Roman"/>
                <a:ea typeface="Times New Roman"/>
                <a:cs typeface="Times New Roman"/>
                <a:sym typeface="Times New Roman"/>
              </a:rPr>
              <a:t>the Products, the Factory and the Control System</a:t>
            </a:r>
            <a:endParaRPr/>
          </a:p>
        </p:txBody>
      </p:sp>
      <p:sp>
        <p:nvSpPr>
          <p:cNvPr id="206" name="Google Shape;206;p20"/>
          <p:cNvSpPr txBox="1"/>
          <p:nvPr/>
        </p:nvSpPr>
        <p:spPr>
          <a:xfrm>
            <a:off x="5353050" y="5364162"/>
            <a:ext cx="1193800" cy="427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200" u="none">
                <a:solidFill>
                  <a:schemeClr val="dk1"/>
                </a:solidFill>
                <a:latin typeface="Times New Roman"/>
                <a:ea typeface="Times New Roman"/>
                <a:cs typeface="Times New Roman"/>
                <a:sym typeface="Times New Roman"/>
              </a:rPr>
              <a:t>Notation</a:t>
            </a:r>
            <a:endParaRPr/>
          </a:p>
        </p:txBody>
      </p:sp>
      <p:sp>
        <p:nvSpPr>
          <p:cNvPr id="207" name="Google Shape;207;p20"/>
          <p:cNvSpPr txBox="1"/>
          <p:nvPr/>
        </p:nvSpPr>
        <p:spPr>
          <a:xfrm>
            <a:off x="4195762" y="5532437"/>
            <a:ext cx="820737" cy="427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2200" u="none">
                <a:solidFill>
                  <a:schemeClr val="dk1"/>
                </a:solidFill>
                <a:latin typeface="Times New Roman"/>
                <a:ea typeface="Times New Roman"/>
                <a:cs typeface="Times New Roman"/>
                <a:sym typeface="Times New Roman"/>
              </a:rPr>
              <a:t>Tools</a:t>
            </a:r>
            <a:endParaRPr/>
          </a:p>
        </p:txBody>
      </p:sp>
      <p:sp>
        <p:nvSpPr>
          <p:cNvPr id="208" name="Google Shape;208;p20"/>
          <p:cNvSpPr txBox="1"/>
          <p:nvPr/>
        </p:nvSpPr>
        <p:spPr>
          <a:xfrm>
            <a:off x="838200" y="5930900"/>
            <a:ext cx="3644900" cy="393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Times New Roman"/>
              <a:buNone/>
            </a:pPr>
            <a:r>
              <a:rPr b="1" i="1" lang="en-US" sz="2200" u="none">
                <a:solidFill>
                  <a:schemeClr val="dk1"/>
                </a:solidFill>
                <a:latin typeface="Times New Roman"/>
                <a:ea typeface="Times New Roman"/>
                <a:cs typeface="Times New Roman"/>
                <a:sym typeface="Times New Roman"/>
              </a:rPr>
              <a:t>People, Organization, Culture</a:t>
            </a:r>
            <a:endParaRPr/>
          </a:p>
        </p:txBody>
      </p:sp>
      <p:grpSp>
        <p:nvGrpSpPr>
          <p:cNvPr id="209" name="Google Shape;209;p20"/>
          <p:cNvGrpSpPr/>
          <p:nvPr/>
        </p:nvGrpSpPr>
        <p:grpSpPr>
          <a:xfrm>
            <a:off x="2606675" y="1481137"/>
            <a:ext cx="1308100" cy="4000500"/>
            <a:chOff x="3368675" y="1828800"/>
            <a:chExt cx="1308100" cy="4000500"/>
          </a:xfrm>
        </p:grpSpPr>
        <p:sp>
          <p:nvSpPr>
            <p:cNvPr id="210" name="Google Shape;210;p20"/>
            <p:cNvSpPr/>
            <p:nvPr/>
          </p:nvSpPr>
          <p:spPr>
            <a:xfrm flipH="1" rot="5400000">
              <a:off x="2022475" y="3175000"/>
              <a:ext cx="4000500" cy="1308100"/>
            </a:xfrm>
            <a:prstGeom prst="parallelogram">
              <a:avLst>
                <a:gd fmla="val 5036" name="adj"/>
              </a:avLst>
            </a:prstGeom>
            <a:solidFill>
              <a:srgbClr val="CCFF9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211" name="Google Shape;211;p20"/>
            <p:cNvGrpSpPr/>
            <p:nvPr/>
          </p:nvGrpSpPr>
          <p:grpSpPr>
            <a:xfrm>
              <a:off x="3568700" y="2628900"/>
              <a:ext cx="933450" cy="600075"/>
              <a:chOff x="2847975" y="2743200"/>
              <a:chExt cx="1066800" cy="685800"/>
            </a:xfrm>
          </p:grpSpPr>
          <p:cxnSp>
            <p:nvCxnSpPr>
              <p:cNvPr id="212" name="Google Shape;212;p20"/>
              <p:cNvCxnSpPr/>
              <p:nvPr/>
            </p:nvCxnSpPr>
            <p:spPr>
              <a:xfrm flipH="1" rot="10800000">
                <a:off x="3076575" y="3048000"/>
                <a:ext cx="304800" cy="304800"/>
              </a:xfrm>
              <a:prstGeom prst="straightConnector1">
                <a:avLst/>
              </a:prstGeom>
              <a:noFill/>
              <a:ln cap="flat" cmpd="sng" w="28575">
                <a:solidFill>
                  <a:schemeClr val="dk1"/>
                </a:solidFill>
                <a:prstDash val="solid"/>
                <a:miter lim="8000"/>
                <a:headEnd len="sm" w="sm" type="none"/>
                <a:tailEnd len="sm" w="sm" type="none"/>
              </a:ln>
            </p:spPr>
          </p:cxnSp>
          <p:cxnSp>
            <p:nvCxnSpPr>
              <p:cNvPr id="213" name="Google Shape;213;p20"/>
              <p:cNvCxnSpPr/>
              <p:nvPr/>
            </p:nvCxnSpPr>
            <p:spPr>
              <a:xfrm flipH="1" rot="10800000">
                <a:off x="3000375" y="3200400"/>
                <a:ext cx="762000" cy="152400"/>
              </a:xfrm>
              <a:prstGeom prst="straightConnector1">
                <a:avLst/>
              </a:prstGeom>
              <a:noFill/>
              <a:ln cap="flat" cmpd="sng" w="28575">
                <a:solidFill>
                  <a:schemeClr val="dk1"/>
                </a:solidFill>
                <a:prstDash val="solid"/>
                <a:miter lim="8000"/>
                <a:headEnd len="sm" w="sm" type="none"/>
                <a:tailEnd len="sm" w="sm" type="none"/>
              </a:ln>
            </p:spPr>
          </p:cxnSp>
          <p:cxnSp>
            <p:nvCxnSpPr>
              <p:cNvPr id="214" name="Google Shape;214;p20"/>
              <p:cNvCxnSpPr/>
              <p:nvPr/>
            </p:nvCxnSpPr>
            <p:spPr>
              <a:xfrm flipH="1" rot="10800000">
                <a:off x="3381375" y="28194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215" name="Google Shape;215;p20"/>
              <p:cNvSpPr/>
              <p:nvPr/>
            </p:nvSpPr>
            <p:spPr>
              <a:xfrm>
                <a:off x="2847975" y="3276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16" name="Google Shape;216;p20"/>
              <p:cNvSpPr/>
              <p:nvPr/>
            </p:nvSpPr>
            <p:spPr>
              <a:xfrm>
                <a:off x="3228975" y="2895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17" name="Google Shape;217;p20"/>
              <p:cNvSpPr/>
              <p:nvPr/>
            </p:nvSpPr>
            <p:spPr>
              <a:xfrm>
                <a:off x="3609975" y="3124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18" name="Google Shape;218;p20"/>
              <p:cNvSpPr/>
              <p:nvPr/>
            </p:nvSpPr>
            <p:spPr>
              <a:xfrm>
                <a:off x="3609975" y="2743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nvGrpSpPr>
            <p:cNvPr id="219" name="Google Shape;219;p20"/>
            <p:cNvGrpSpPr/>
            <p:nvPr/>
          </p:nvGrpSpPr>
          <p:grpSpPr>
            <a:xfrm>
              <a:off x="3568700" y="4029075"/>
              <a:ext cx="933450" cy="600075"/>
              <a:chOff x="2847975" y="4876800"/>
              <a:chExt cx="1066800" cy="685800"/>
            </a:xfrm>
          </p:grpSpPr>
          <p:cxnSp>
            <p:nvCxnSpPr>
              <p:cNvPr id="220" name="Google Shape;220;p20"/>
              <p:cNvCxnSpPr/>
              <p:nvPr/>
            </p:nvCxnSpPr>
            <p:spPr>
              <a:xfrm flipH="1" rot="10800000">
                <a:off x="3076575" y="5029200"/>
                <a:ext cx="304800" cy="304800"/>
              </a:xfrm>
              <a:prstGeom prst="straightConnector1">
                <a:avLst/>
              </a:prstGeom>
              <a:noFill/>
              <a:ln cap="flat" cmpd="sng" w="28575">
                <a:solidFill>
                  <a:schemeClr val="dk1"/>
                </a:solidFill>
                <a:prstDash val="solid"/>
                <a:miter lim="8000"/>
                <a:headEnd len="sm" w="sm" type="none"/>
                <a:tailEnd len="sm" w="sm" type="none"/>
              </a:ln>
            </p:spPr>
          </p:cxnSp>
          <p:cxnSp>
            <p:nvCxnSpPr>
              <p:cNvPr id="221" name="Google Shape;221;p20"/>
              <p:cNvCxnSpPr/>
              <p:nvPr/>
            </p:nvCxnSpPr>
            <p:spPr>
              <a:xfrm>
                <a:off x="3457575" y="5029200"/>
                <a:ext cx="304800" cy="152400"/>
              </a:xfrm>
              <a:prstGeom prst="straightConnector1">
                <a:avLst/>
              </a:prstGeom>
              <a:noFill/>
              <a:ln cap="flat" cmpd="sng" w="28575">
                <a:solidFill>
                  <a:schemeClr val="dk1"/>
                </a:solidFill>
                <a:prstDash val="solid"/>
                <a:miter lim="8000"/>
                <a:headEnd len="sm" w="sm" type="none"/>
                <a:tailEnd len="sm" w="sm" type="none"/>
              </a:ln>
            </p:spPr>
          </p:cxnSp>
          <p:cxnSp>
            <p:nvCxnSpPr>
              <p:cNvPr id="222" name="Google Shape;222;p20"/>
              <p:cNvCxnSpPr/>
              <p:nvPr/>
            </p:nvCxnSpPr>
            <p:spPr>
              <a:xfrm>
                <a:off x="3381375" y="4953000"/>
                <a:ext cx="76200" cy="457200"/>
              </a:xfrm>
              <a:prstGeom prst="straightConnector1">
                <a:avLst/>
              </a:prstGeom>
              <a:noFill/>
              <a:ln cap="flat" cmpd="sng" w="28575">
                <a:solidFill>
                  <a:schemeClr val="dk1"/>
                </a:solidFill>
                <a:prstDash val="solid"/>
                <a:miter lim="8000"/>
                <a:headEnd len="sm" w="sm" type="none"/>
                <a:tailEnd len="sm" w="sm" type="none"/>
              </a:ln>
            </p:spPr>
          </p:cxnSp>
          <p:cxnSp>
            <p:nvCxnSpPr>
              <p:cNvPr id="223" name="Google Shape;223;p20"/>
              <p:cNvCxnSpPr/>
              <p:nvPr/>
            </p:nvCxnSpPr>
            <p:spPr>
              <a:xfrm>
                <a:off x="3076575" y="5105400"/>
                <a:ext cx="457200" cy="381000"/>
              </a:xfrm>
              <a:prstGeom prst="straightConnector1">
                <a:avLst/>
              </a:prstGeom>
              <a:noFill/>
              <a:ln cap="flat" cmpd="sng" w="28575">
                <a:solidFill>
                  <a:schemeClr val="dk1"/>
                </a:solidFill>
                <a:prstDash val="solid"/>
                <a:miter lim="8000"/>
                <a:headEnd len="sm" w="sm" type="none"/>
                <a:tailEnd len="sm" w="sm" type="none"/>
              </a:ln>
            </p:spPr>
          </p:cxnSp>
          <p:sp>
            <p:nvSpPr>
              <p:cNvPr id="224" name="Google Shape;224;p20"/>
              <p:cNvSpPr/>
              <p:nvPr/>
            </p:nvSpPr>
            <p:spPr>
              <a:xfrm>
                <a:off x="2847975" y="5257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25" name="Google Shape;225;p20"/>
              <p:cNvSpPr/>
              <p:nvPr/>
            </p:nvSpPr>
            <p:spPr>
              <a:xfrm>
                <a:off x="3228975" y="4876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26" name="Google Shape;226;p20"/>
              <p:cNvSpPr/>
              <p:nvPr/>
            </p:nvSpPr>
            <p:spPr>
              <a:xfrm>
                <a:off x="3609975" y="51054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27" name="Google Shape;227;p20"/>
              <p:cNvSpPr/>
              <p:nvPr/>
            </p:nvSpPr>
            <p:spPr>
              <a:xfrm>
                <a:off x="3381375" y="5410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28" name="Google Shape;228;p20"/>
              <p:cNvSpPr/>
              <p:nvPr/>
            </p:nvSpPr>
            <p:spPr>
              <a:xfrm>
                <a:off x="2847975" y="5029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229" name="Google Shape;229;p20"/>
            <p:cNvSpPr/>
            <p:nvPr/>
          </p:nvSpPr>
          <p:spPr>
            <a:xfrm>
              <a:off x="3968750" y="3162300"/>
              <a:ext cx="200025" cy="800100"/>
            </a:xfrm>
            <a:prstGeom prst="downArrow">
              <a:avLst>
                <a:gd fmla="val 50000" name="adj1"/>
                <a:gd fmla="val 50000" name="adj2"/>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230" name="Google Shape;230;p20"/>
          <p:cNvSpPr/>
          <p:nvPr/>
        </p:nvSpPr>
        <p:spPr>
          <a:xfrm>
            <a:off x="3733800" y="1670050"/>
            <a:ext cx="3733800" cy="673100"/>
          </a:xfrm>
          <a:prstGeom prst="parallelogram">
            <a:avLst>
              <a:gd fmla="val 25000" name="adj"/>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31" name="Google Shape;231;p20"/>
          <p:cNvSpPr/>
          <p:nvPr/>
        </p:nvSpPr>
        <p:spPr>
          <a:xfrm>
            <a:off x="3733800" y="2940050"/>
            <a:ext cx="3733800" cy="671512"/>
          </a:xfrm>
          <a:prstGeom prst="parallelogram">
            <a:avLst>
              <a:gd fmla="val 25000" name="adj"/>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32" name="Google Shape;232;p20"/>
          <p:cNvSpPr/>
          <p:nvPr/>
        </p:nvSpPr>
        <p:spPr>
          <a:xfrm>
            <a:off x="3733800" y="4210050"/>
            <a:ext cx="3733800" cy="671512"/>
          </a:xfrm>
          <a:prstGeom prst="parallelogram">
            <a:avLst>
              <a:gd fmla="val 25000" name="adj"/>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33" name="Google Shape;233;p20"/>
          <p:cNvSpPr/>
          <p:nvPr/>
        </p:nvSpPr>
        <p:spPr>
          <a:xfrm>
            <a:off x="5651500" y="1681162"/>
            <a:ext cx="298450" cy="373062"/>
          </a:xfrm>
          <a:prstGeom prst="sun">
            <a:avLst>
              <a:gd fmla="val 8439"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34" name="Google Shape;234;p20"/>
          <p:cNvSpPr/>
          <p:nvPr/>
        </p:nvSpPr>
        <p:spPr>
          <a:xfrm flipH="1" rot="10800000">
            <a:off x="6184900" y="1881187"/>
            <a:ext cx="596900" cy="373062"/>
          </a:xfrm>
          <a:prstGeom prst="irregularSeal1">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235" name="Google Shape;235;p20"/>
          <p:cNvCxnSpPr/>
          <p:nvPr/>
        </p:nvCxnSpPr>
        <p:spPr>
          <a:xfrm flipH="1" rot="10800000">
            <a:off x="5187950" y="1881187"/>
            <a:ext cx="596900" cy="266700"/>
          </a:xfrm>
          <a:prstGeom prst="straightConnector1">
            <a:avLst/>
          </a:prstGeom>
          <a:noFill/>
          <a:ln cap="flat" cmpd="sng" w="19050">
            <a:solidFill>
              <a:schemeClr val="dk1"/>
            </a:solidFill>
            <a:prstDash val="solid"/>
            <a:miter lim="8000"/>
            <a:headEnd len="sm" w="sm" type="none"/>
            <a:tailEnd len="sm" w="sm" type="none"/>
          </a:ln>
        </p:spPr>
      </p:cxnSp>
      <p:cxnSp>
        <p:nvCxnSpPr>
          <p:cNvPr id="236" name="Google Shape;236;p20"/>
          <p:cNvCxnSpPr/>
          <p:nvPr/>
        </p:nvCxnSpPr>
        <p:spPr>
          <a:xfrm flipH="1" rot="10800000">
            <a:off x="5251450" y="2081212"/>
            <a:ext cx="1133475" cy="66675"/>
          </a:xfrm>
          <a:prstGeom prst="straightConnector1">
            <a:avLst/>
          </a:prstGeom>
          <a:noFill/>
          <a:ln cap="flat" cmpd="sng" w="19050">
            <a:solidFill>
              <a:schemeClr val="dk1"/>
            </a:solidFill>
            <a:prstDash val="solid"/>
            <a:miter lim="8000"/>
            <a:headEnd len="sm" w="sm" type="none"/>
            <a:tailEnd len="sm" w="sm" type="none"/>
          </a:ln>
        </p:spPr>
      </p:cxnSp>
      <p:sp>
        <p:nvSpPr>
          <p:cNvPr id="237" name="Google Shape;237;p20"/>
          <p:cNvSpPr/>
          <p:nvPr/>
        </p:nvSpPr>
        <p:spPr>
          <a:xfrm flipH="1" rot="10800000">
            <a:off x="4835525" y="1968500"/>
            <a:ext cx="598487" cy="374650"/>
          </a:xfrm>
          <a:prstGeom prst="irregularSeal1">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38" name="Google Shape;238;p20"/>
          <p:cNvSpPr/>
          <p:nvPr/>
        </p:nvSpPr>
        <p:spPr>
          <a:xfrm>
            <a:off x="5341937" y="4500562"/>
            <a:ext cx="373062" cy="149225"/>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cxnSp>
        <p:nvCxnSpPr>
          <p:cNvPr id="239" name="Google Shape;239;p20"/>
          <p:cNvCxnSpPr/>
          <p:nvPr/>
        </p:nvCxnSpPr>
        <p:spPr>
          <a:xfrm flipH="1" rot="10800000">
            <a:off x="5141912" y="4433887"/>
            <a:ext cx="333375" cy="266700"/>
          </a:xfrm>
          <a:prstGeom prst="straightConnector1">
            <a:avLst/>
          </a:prstGeom>
          <a:noFill/>
          <a:ln cap="flat" cmpd="sng" w="19050">
            <a:solidFill>
              <a:schemeClr val="dk1"/>
            </a:solidFill>
            <a:prstDash val="solid"/>
            <a:miter lim="8000"/>
            <a:headEnd len="sm" w="sm" type="none"/>
            <a:tailEnd len="sm" w="sm" type="none"/>
          </a:ln>
        </p:spPr>
      </p:cxnSp>
      <p:cxnSp>
        <p:nvCxnSpPr>
          <p:cNvPr id="240" name="Google Shape;240;p20"/>
          <p:cNvCxnSpPr/>
          <p:nvPr/>
        </p:nvCxnSpPr>
        <p:spPr>
          <a:xfrm flipH="1" rot="10800000">
            <a:off x="5075237" y="4567237"/>
            <a:ext cx="466725" cy="133350"/>
          </a:xfrm>
          <a:prstGeom prst="straightConnector1">
            <a:avLst/>
          </a:prstGeom>
          <a:noFill/>
          <a:ln cap="flat" cmpd="sng" w="19050">
            <a:solidFill>
              <a:schemeClr val="dk1"/>
            </a:solidFill>
            <a:prstDash val="solid"/>
            <a:miter lim="8000"/>
            <a:headEnd len="sm" w="sm" type="none"/>
            <a:tailEnd len="sm" w="sm" type="none"/>
          </a:ln>
        </p:spPr>
      </p:cxnSp>
      <p:cxnSp>
        <p:nvCxnSpPr>
          <p:cNvPr id="241" name="Google Shape;241;p20"/>
          <p:cNvCxnSpPr/>
          <p:nvPr/>
        </p:nvCxnSpPr>
        <p:spPr>
          <a:xfrm>
            <a:off x="5608637" y="4367212"/>
            <a:ext cx="400050" cy="333375"/>
          </a:xfrm>
          <a:prstGeom prst="straightConnector1">
            <a:avLst/>
          </a:prstGeom>
          <a:noFill/>
          <a:ln cap="flat" cmpd="sng" w="19050">
            <a:solidFill>
              <a:schemeClr val="dk1"/>
            </a:solidFill>
            <a:prstDash val="solid"/>
            <a:miter lim="8000"/>
            <a:headEnd len="sm" w="sm" type="none"/>
            <a:tailEnd len="sm" w="sm" type="none"/>
          </a:ln>
        </p:spPr>
      </p:cxnSp>
      <p:cxnSp>
        <p:nvCxnSpPr>
          <p:cNvPr id="242" name="Google Shape;242;p20"/>
          <p:cNvCxnSpPr/>
          <p:nvPr/>
        </p:nvCxnSpPr>
        <p:spPr>
          <a:xfrm flipH="1">
            <a:off x="5541962" y="4500562"/>
            <a:ext cx="1000125" cy="66675"/>
          </a:xfrm>
          <a:prstGeom prst="straightConnector1">
            <a:avLst/>
          </a:prstGeom>
          <a:noFill/>
          <a:ln cap="flat" cmpd="sng" w="19050">
            <a:solidFill>
              <a:schemeClr val="dk1"/>
            </a:solidFill>
            <a:prstDash val="solid"/>
            <a:miter lim="8000"/>
            <a:headEnd len="sm" w="sm" type="none"/>
            <a:tailEnd len="sm" w="sm" type="none"/>
          </a:ln>
        </p:spPr>
      </p:cxnSp>
      <p:sp>
        <p:nvSpPr>
          <p:cNvPr id="243" name="Google Shape;243;p20"/>
          <p:cNvSpPr/>
          <p:nvPr/>
        </p:nvSpPr>
        <p:spPr>
          <a:xfrm>
            <a:off x="4808537" y="4633912"/>
            <a:ext cx="373062" cy="149225"/>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44" name="Google Shape;244;p20"/>
          <p:cNvSpPr/>
          <p:nvPr/>
        </p:nvSpPr>
        <p:spPr>
          <a:xfrm>
            <a:off x="5808662" y="4633912"/>
            <a:ext cx="373062" cy="149225"/>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45" name="Google Shape;245;p20"/>
          <p:cNvSpPr/>
          <p:nvPr/>
        </p:nvSpPr>
        <p:spPr>
          <a:xfrm>
            <a:off x="5341937" y="4300537"/>
            <a:ext cx="373062" cy="149225"/>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46" name="Google Shape;246;p20"/>
          <p:cNvSpPr/>
          <p:nvPr/>
        </p:nvSpPr>
        <p:spPr>
          <a:xfrm>
            <a:off x="6408737" y="4367212"/>
            <a:ext cx="373062" cy="149225"/>
          </a:xfrm>
          <a:prstGeom prst="ellipse">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47" name="Google Shape;247;p20"/>
          <p:cNvSpPr/>
          <p:nvPr/>
        </p:nvSpPr>
        <p:spPr>
          <a:xfrm>
            <a:off x="4600575" y="3014662"/>
            <a:ext cx="400050" cy="2667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48" name="Google Shape;248;p20"/>
          <p:cNvSpPr/>
          <p:nvPr/>
        </p:nvSpPr>
        <p:spPr>
          <a:xfrm>
            <a:off x="4933950" y="3214687"/>
            <a:ext cx="400050" cy="2667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49" name="Google Shape;249;p20"/>
          <p:cNvSpPr/>
          <p:nvPr/>
        </p:nvSpPr>
        <p:spPr>
          <a:xfrm>
            <a:off x="5400675" y="3348037"/>
            <a:ext cx="400050" cy="2667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50" name="Google Shape;250;p20"/>
          <p:cNvSpPr/>
          <p:nvPr/>
        </p:nvSpPr>
        <p:spPr>
          <a:xfrm>
            <a:off x="6534150" y="3081337"/>
            <a:ext cx="400050" cy="2667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51" name="Google Shape;251;p20"/>
          <p:cNvSpPr/>
          <p:nvPr/>
        </p:nvSpPr>
        <p:spPr>
          <a:xfrm>
            <a:off x="6067425" y="3281362"/>
            <a:ext cx="400050" cy="2667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52" name="Google Shape;252;p20"/>
          <p:cNvSpPr/>
          <p:nvPr/>
        </p:nvSpPr>
        <p:spPr>
          <a:xfrm>
            <a:off x="5334000" y="3014662"/>
            <a:ext cx="400050" cy="266700"/>
          </a:xfrm>
          <a:prstGeom prst="plaque">
            <a:avLst>
              <a:gd fmla="val 7650"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53" name="Google Shape;253;p20"/>
          <p:cNvSpPr/>
          <p:nvPr/>
        </p:nvSpPr>
        <p:spPr>
          <a:xfrm rot="5400000">
            <a:off x="5200650" y="2481262"/>
            <a:ext cx="733425" cy="466725"/>
          </a:xfrm>
          <a:custGeom>
            <a:rect b="b" l="l" r="r" t="t"/>
            <a:pathLst>
              <a:path extrusionOk="0" h="120000" w="120000">
                <a:moveTo>
                  <a:pt x="84316" y="0"/>
                </a:moveTo>
                <a:lnTo>
                  <a:pt x="84316" y="30355"/>
                </a:lnTo>
                <a:lnTo>
                  <a:pt x="18750" y="30355"/>
                </a:lnTo>
                <a:lnTo>
                  <a:pt x="18750" y="89644"/>
                </a:lnTo>
                <a:lnTo>
                  <a:pt x="84316" y="89644"/>
                </a:lnTo>
                <a:lnTo>
                  <a:pt x="84316" y="120000"/>
                </a:lnTo>
                <a:lnTo>
                  <a:pt x="120000" y="60000"/>
                </a:lnTo>
                <a:lnTo>
                  <a:pt x="84316" y="0"/>
                </a:lnTo>
                <a:close/>
              </a:path>
              <a:path extrusionOk="0" h="120000" w="120000">
                <a:moveTo>
                  <a:pt x="7500" y="30355"/>
                </a:moveTo>
                <a:lnTo>
                  <a:pt x="7500" y="89644"/>
                </a:lnTo>
                <a:lnTo>
                  <a:pt x="15000" y="89644"/>
                </a:lnTo>
                <a:lnTo>
                  <a:pt x="15000" y="30355"/>
                </a:lnTo>
                <a:lnTo>
                  <a:pt x="7500" y="30355"/>
                </a:lnTo>
                <a:close/>
              </a:path>
              <a:path extrusionOk="0" h="120000" w="120000">
                <a:moveTo>
                  <a:pt x="0" y="30355"/>
                </a:moveTo>
                <a:lnTo>
                  <a:pt x="0" y="89644"/>
                </a:lnTo>
                <a:lnTo>
                  <a:pt x="3750" y="89644"/>
                </a:lnTo>
                <a:lnTo>
                  <a:pt x="3750" y="30355"/>
                </a:lnTo>
                <a:lnTo>
                  <a:pt x="0" y="30355"/>
                </a:lnTo>
                <a:close/>
              </a:path>
            </a:pathLst>
          </a:custGeom>
          <a:solidFill>
            <a:srgbClr val="FF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54" name="Google Shape;254;p20"/>
          <p:cNvSpPr/>
          <p:nvPr/>
        </p:nvSpPr>
        <p:spPr>
          <a:xfrm rot="5400000">
            <a:off x="5200650" y="3748087"/>
            <a:ext cx="733425" cy="466725"/>
          </a:xfrm>
          <a:custGeom>
            <a:rect b="b" l="l" r="r" t="t"/>
            <a:pathLst>
              <a:path extrusionOk="0" h="120000" w="120000">
                <a:moveTo>
                  <a:pt x="84316" y="0"/>
                </a:moveTo>
                <a:lnTo>
                  <a:pt x="84316" y="30355"/>
                </a:lnTo>
                <a:lnTo>
                  <a:pt x="18750" y="30355"/>
                </a:lnTo>
                <a:lnTo>
                  <a:pt x="18750" y="89644"/>
                </a:lnTo>
                <a:lnTo>
                  <a:pt x="84316" y="89644"/>
                </a:lnTo>
                <a:lnTo>
                  <a:pt x="84316" y="120000"/>
                </a:lnTo>
                <a:lnTo>
                  <a:pt x="120000" y="60000"/>
                </a:lnTo>
                <a:lnTo>
                  <a:pt x="84316" y="0"/>
                </a:lnTo>
                <a:close/>
              </a:path>
              <a:path extrusionOk="0" h="120000" w="120000">
                <a:moveTo>
                  <a:pt x="7500" y="30355"/>
                </a:moveTo>
                <a:lnTo>
                  <a:pt x="7500" y="89644"/>
                </a:lnTo>
                <a:lnTo>
                  <a:pt x="15000" y="89644"/>
                </a:lnTo>
                <a:lnTo>
                  <a:pt x="15000" y="30355"/>
                </a:lnTo>
                <a:lnTo>
                  <a:pt x="7500" y="30355"/>
                </a:lnTo>
                <a:close/>
              </a:path>
              <a:path extrusionOk="0" h="120000" w="120000">
                <a:moveTo>
                  <a:pt x="0" y="30355"/>
                </a:moveTo>
                <a:lnTo>
                  <a:pt x="0" y="89644"/>
                </a:lnTo>
                <a:lnTo>
                  <a:pt x="3750" y="89644"/>
                </a:lnTo>
                <a:lnTo>
                  <a:pt x="3750" y="30355"/>
                </a:lnTo>
                <a:lnTo>
                  <a:pt x="0" y="30355"/>
                </a:lnTo>
                <a:close/>
              </a:path>
            </a:pathLst>
          </a:custGeom>
          <a:solidFill>
            <a:srgbClr val="FF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255" name="Google Shape;255;p20"/>
          <p:cNvGrpSpPr/>
          <p:nvPr/>
        </p:nvGrpSpPr>
        <p:grpSpPr>
          <a:xfrm>
            <a:off x="3810000" y="2547937"/>
            <a:ext cx="1771650" cy="1466850"/>
            <a:chOff x="4476750" y="2895600"/>
            <a:chExt cx="1866900" cy="1466850"/>
          </a:xfrm>
        </p:grpSpPr>
        <p:sp>
          <p:nvSpPr>
            <p:cNvPr id="256" name="Google Shape;256;p20"/>
            <p:cNvSpPr/>
            <p:nvPr/>
          </p:nvSpPr>
          <p:spPr>
            <a:xfrm>
              <a:off x="4476750" y="2895600"/>
              <a:ext cx="1866900" cy="266700"/>
            </a:xfrm>
            <a:prstGeom prst="notchedRightArrow">
              <a:avLst>
                <a:gd fmla="val 17262" name="adj1"/>
                <a:gd fmla="val 5738" name="adj2"/>
              </a:avLst>
            </a:prstGeom>
            <a:solidFill>
              <a:srgbClr val="037C0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57" name="Google Shape;257;p20"/>
            <p:cNvSpPr/>
            <p:nvPr/>
          </p:nvSpPr>
          <p:spPr>
            <a:xfrm>
              <a:off x="4476750" y="4095750"/>
              <a:ext cx="1866900" cy="266700"/>
            </a:xfrm>
            <a:prstGeom prst="notchedRightArrow">
              <a:avLst>
                <a:gd fmla="val 17262" name="adj1"/>
                <a:gd fmla="val 5738" name="adj2"/>
              </a:avLst>
            </a:prstGeom>
            <a:solidFill>
              <a:srgbClr val="037C0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258" name="Google Shape;258;p20"/>
          <p:cNvSpPr/>
          <p:nvPr/>
        </p:nvSpPr>
        <p:spPr>
          <a:xfrm>
            <a:off x="2047875" y="3148012"/>
            <a:ext cx="1066800" cy="200025"/>
          </a:xfrm>
          <a:prstGeom prst="notchedRightArrow">
            <a:avLst>
              <a:gd fmla="val 17262" name="adj1"/>
              <a:gd fmla="val 5738" name="adj2"/>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59" name="Google Shape;259;p20"/>
          <p:cNvSpPr/>
          <p:nvPr/>
        </p:nvSpPr>
        <p:spPr>
          <a:xfrm flipH="1" rot="5400000">
            <a:off x="2582068" y="3172618"/>
            <a:ext cx="200025" cy="150812"/>
          </a:xfrm>
          <a:prstGeom prst="parallelogram">
            <a:avLst>
              <a:gd fmla="val 5036" name="adj"/>
            </a:avLst>
          </a:prstGeom>
          <a:solidFill>
            <a:srgbClr val="CCFF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60" name="Google Shape;260;p20"/>
          <p:cNvSpPr txBox="1"/>
          <p:nvPr/>
        </p:nvSpPr>
        <p:spPr>
          <a:xfrm>
            <a:off x="2438400" y="1371600"/>
            <a:ext cx="11985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Factory</a:t>
            </a:r>
            <a:endParaRPr/>
          </a:p>
        </p:txBody>
      </p:sp>
      <p:sp>
        <p:nvSpPr>
          <p:cNvPr id="261" name="Google Shape;261;p20"/>
          <p:cNvSpPr txBox="1"/>
          <p:nvPr/>
        </p:nvSpPr>
        <p:spPr>
          <a:xfrm>
            <a:off x="1085850" y="1766887"/>
            <a:ext cx="1116012" cy="6286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Times New Roman"/>
              <a:buNone/>
            </a:pPr>
            <a:r>
              <a:rPr b="1" i="0" lang="en-US" sz="2200" u="none">
                <a:solidFill>
                  <a:schemeClr val="dk1"/>
                </a:solidFill>
                <a:latin typeface="Times New Roman"/>
                <a:ea typeface="Times New Roman"/>
                <a:cs typeface="Times New Roman"/>
                <a:sym typeface="Times New Roman"/>
              </a:rPr>
              <a:t>Control</a:t>
            </a:r>
            <a:endParaRPr/>
          </a:p>
          <a:p>
            <a:pPr indent="0" lvl="0" marL="0" marR="0" rtl="0" algn="l">
              <a:lnSpc>
                <a:spcPct val="80000"/>
              </a:lnSpc>
              <a:spcBef>
                <a:spcPts val="0"/>
              </a:spcBef>
              <a:spcAft>
                <a:spcPts val="0"/>
              </a:spcAft>
              <a:buClr>
                <a:schemeClr val="dk1"/>
              </a:buClr>
              <a:buFont typeface="Times New Roman"/>
              <a:buNone/>
            </a:pPr>
            <a:r>
              <a:rPr b="1" i="0" lang="en-US" sz="2200" u="none">
                <a:solidFill>
                  <a:schemeClr val="dk1"/>
                </a:solidFill>
                <a:latin typeface="Times New Roman"/>
                <a:ea typeface="Times New Roman"/>
                <a:cs typeface="Times New Roman"/>
                <a:sym typeface="Times New Roman"/>
              </a:rPr>
              <a:t>System</a:t>
            </a:r>
            <a:endParaRPr/>
          </a:p>
        </p:txBody>
      </p:sp>
      <p:sp>
        <p:nvSpPr>
          <p:cNvPr id="262" name="Google Shape;262;p20"/>
          <p:cNvSpPr txBox="1"/>
          <p:nvPr/>
        </p:nvSpPr>
        <p:spPr>
          <a:xfrm>
            <a:off x="5124450" y="1290637"/>
            <a:ext cx="1352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Products</a:t>
            </a:r>
            <a:endParaRPr/>
          </a:p>
        </p:txBody>
      </p:sp>
      <p:sp>
        <p:nvSpPr>
          <p:cNvPr id="263" name="Google Shape;263;p20"/>
          <p:cNvSpPr/>
          <p:nvPr/>
        </p:nvSpPr>
        <p:spPr>
          <a:xfrm rot="5400000">
            <a:off x="5731668" y="4188618"/>
            <a:ext cx="385762" cy="1905000"/>
          </a:xfrm>
          <a:prstGeom prst="rightBrace">
            <a:avLst>
              <a:gd fmla="val 8333" name="adj1"/>
              <a:gd fmla="val 50000" name="adj2"/>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64" name="Google Shape;264;p20"/>
          <p:cNvSpPr/>
          <p:nvPr/>
        </p:nvSpPr>
        <p:spPr>
          <a:xfrm rot="5400000">
            <a:off x="4402931" y="4683918"/>
            <a:ext cx="376237" cy="1371600"/>
          </a:xfrm>
          <a:prstGeom prst="rightBrace">
            <a:avLst>
              <a:gd fmla="val 8333" name="adj1"/>
              <a:gd fmla="val 50000" name="adj2"/>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65" name="Google Shape;265;p20"/>
          <p:cNvSpPr/>
          <p:nvPr/>
        </p:nvSpPr>
        <p:spPr>
          <a:xfrm rot="5400000">
            <a:off x="2419350" y="4452937"/>
            <a:ext cx="457200" cy="2514600"/>
          </a:xfrm>
          <a:prstGeom prst="rightBrace">
            <a:avLst>
              <a:gd fmla="val 8333" name="adj1"/>
              <a:gd fmla="val 50000" name="adj2"/>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266" name="Google Shape;266;p20"/>
          <p:cNvGrpSpPr/>
          <p:nvPr/>
        </p:nvGrpSpPr>
        <p:grpSpPr>
          <a:xfrm>
            <a:off x="1447800" y="2281237"/>
            <a:ext cx="1133475" cy="3133725"/>
            <a:chOff x="1447800" y="2281237"/>
            <a:chExt cx="1133475" cy="3133725"/>
          </a:xfrm>
        </p:grpSpPr>
        <p:sp>
          <p:nvSpPr>
            <p:cNvPr id="267" name="Google Shape;267;p20"/>
            <p:cNvSpPr/>
            <p:nvPr/>
          </p:nvSpPr>
          <p:spPr>
            <a:xfrm flipH="1" rot="5400000">
              <a:off x="247650" y="3481387"/>
              <a:ext cx="3133725" cy="733425"/>
            </a:xfrm>
            <a:prstGeom prst="parallelogram">
              <a:avLst>
                <a:gd fmla="val 3061" name="adj"/>
              </a:avLst>
            </a:prstGeom>
            <a:solidFill>
              <a:srgbClr val="66FF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68" name="Google Shape;268;p20"/>
            <p:cNvSpPr/>
            <p:nvPr/>
          </p:nvSpPr>
          <p:spPr>
            <a:xfrm>
              <a:off x="1781175" y="3414712"/>
              <a:ext cx="133350" cy="800100"/>
            </a:xfrm>
            <a:prstGeom prst="downArrow">
              <a:avLst>
                <a:gd fmla="val 50000" name="adj1"/>
                <a:gd fmla="val 50000" name="adj2"/>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269" name="Google Shape;269;p20"/>
            <p:cNvGrpSpPr/>
            <p:nvPr/>
          </p:nvGrpSpPr>
          <p:grpSpPr>
            <a:xfrm>
              <a:off x="1514475" y="4348162"/>
              <a:ext cx="600075" cy="466725"/>
              <a:chOff x="1371600" y="4495800"/>
              <a:chExt cx="685800" cy="533400"/>
            </a:xfrm>
          </p:grpSpPr>
          <p:cxnSp>
            <p:nvCxnSpPr>
              <p:cNvPr id="270" name="Google Shape;270;p20"/>
              <p:cNvCxnSpPr/>
              <p:nvPr/>
            </p:nvCxnSpPr>
            <p:spPr>
              <a:xfrm>
                <a:off x="1905000" y="4572000"/>
                <a:ext cx="0" cy="304800"/>
              </a:xfrm>
              <a:prstGeom prst="straightConnector1">
                <a:avLst/>
              </a:prstGeom>
              <a:noFill/>
              <a:ln cap="flat" cmpd="sng" w="28575">
                <a:solidFill>
                  <a:schemeClr val="dk1"/>
                </a:solidFill>
                <a:prstDash val="solid"/>
                <a:miter lim="8000"/>
                <a:headEnd len="sm" w="sm" type="none"/>
                <a:tailEnd len="sm" w="sm" type="none"/>
              </a:ln>
            </p:spPr>
          </p:cxnSp>
          <p:cxnSp>
            <p:nvCxnSpPr>
              <p:cNvPr id="271" name="Google Shape;271;p20"/>
              <p:cNvCxnSpPr/>
              <p:nvPr/>
            </p:nvCxnSpPr>
            <p:spPr>
              <a:xfrm rot="10800000">
                <a:off x="1524000" y="4800600"/>
                <a:ext cx="381000" cy="152400"/>
              </a:xfrm>
              <a:prstGeom prst="straightConnector1">
                <a:avLst/>
              </a:prstGeom>
              <a:noFill/>
              <a:ln cap="flat" cmpd="sng" w="28575">
                <a:solidFill>
                  <a:schemeClr val="dk1"/>
                </a:solidFill>
                <a:prstDash val="solid"/>
                <a:miter lim="8000"/>
                <a:headEnd len="sm" w="sm" type="none"/>
                <a:tailEnd len="sm" w="sm" type="none"/>
              </a:ln>
            </p:spPr>
          </p:cxnSp>
          <p:cxnSp>
            <p:nvCxnSpPr>
              <p:cNvPr id="272" name="Google Shape;272;p20"/>
              <p:cNvCxnSpPr/>
              <p:nvPr/>
            </p:nvCxnSpPr>
            <p:spPr>
              <a:xfrm flipH="1" rot="10800000">
                <a:off x="1524000" y="45720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273" name="Google Shape;273;p20"/>
              <p:cNvSpPr/>
              <p:nvPr/>
            </p:nvSpPr>
            <p:spPr>
              <a:xfrm>
                <a:off x="1371600" y="46482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74" name="Google Shape;274;p20"/>
              <p:cNvSpPr/>
              <p:nvPr/>
            </p:nvSpPr>
            <p:spPr>
              <a:xfrm>
                <a:off x="1752600" y="4876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75" name="Google Shape;275;p20"/>
              <p:cNvSpPr/>
              <p:nvPr/>
            </p:nvSpPr>
            <p:spPr>
              <a:xfrm>
                <a:off x="1752600" y="44958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sp>
          <p:nvSpPr>
            <p:cNvPr id="276" name="Google Shape;276;p20"/>
            <p:cNvSpPr/>
            <p:nvPr/>
          </p:nvSpPr>
          <p:spPr>
            <a:xfrm>
              <a:off x="1981200" y="3281362"/>
              <a:ext cx="600075" cy="533400"/>
            </a:xfrm>
            <a:prstGeom prst="curvedLeftArrow">
              <a:avLst>
                <a:gd fmla="val 25000" name="adj1"/>
                <a:gd fmla="val 18386" name="adj2"/>
                <a:gd fmla="val 25000" name="adj3"/>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nvGrpSpPr>
            <p:cNvPr id="277" name="Google Shape;277;p20"/>
            <p:cNvGrpSpPr/>
            <p:nvPr/>
          </p:nvGrpSpPr>
          <p:grpSpPr>
            <a:xfrm>
              <a:off x="1514475" y="2947987"/>
              <a:ext cx="600075" cy="466725"/>
              <a:chOff x="1371600" y="2895600"/>
              <a:chExt cx="685800" cy="533400"/>
            </a:xfrm>
          </p:grpSpPr>
          <p:cxnSp>
            <p:nvCxnSpPr>
              <p:cNvPr id="278" name="Google Shape;278;p20"/>
              <p:cNvCxnSpPr/>
              <p:nvPr/>
            </p:nvCxnSpPr>
            <p:spPr>
              <a:xfrm rot="10800000">
                <a:off x="1524000" y="3200400"/>
                <a:ext cx="381000" cy="152400"/>
              </a:xfrm>
              <a:prstGeom prst="straightConnector1">
                <a:avLst/>
              </a:prstGeom>
              <a:noFill/>
              <a:ln cap="flat" cmpd="sng" w="28575">
                <a:solidFill>
                  <a:schemeClr val="dk1"/>
                </a:solidFill>
                <a:prstDash val="solid"/>
                <a:miter lim="8000"/>
                <a:headEnd len="sm" w="sm" type="none"/>
                <a:tailEnd len="sm" w="sm" type="none"/>
              </a:ln>
            </p:spPr>
          </p:cxnSp>
          <p:cxnSp>
            <p:nvCxnSpPr>
              <p:cNvPr id="279" name="Google Shape;279;p20"/>
              <p:cNvCxnSpPr/>
              <p:nvPr/>
            </p:nvCxnSpPr>
            <p:spPr>
              <a:xfrm flipH="1" rot="10800000">
                <a:off x="1524000" y="2971800"/>
                <a:ext cx="381000" cy="152400"/>
              </a:xfrm>
              <a:prstGeom prst="straightConnector1">
                <a:avLst/>
              </a:prstGeom>
              <a:noFill/>
              <a:ln cap="flat" cmpd="sng" w="28575">
                <a:solidFill>
                  <a:schemeClr val="dk1"/>
                </a:solidFill>
                <a:prstDash val="solid"/>
                <a:miter lim="8000"/>
                <a:headEnd len="sm" w="sm" type="none"/>
                <a:tailEnd len="sm" w="sm" type="none"/>
              </a:ln>
            </p:spPr>
          </p:cxnSp>
          <p:sp>
            <p:nvSpPr>
              <p:cNvPr id="280" name="Google Shape;280;p20"/>
              <p:cNvSpPr/>
              <p:nvPr/>
            </p:nvSpPr>
            <p:spPr>
              <a:xfrm>
                <a:off x="1371600" y="30480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81" name="Google Shape;281;p20"/>
              <p:cNvSpPr/>
              <p:nvPr/>
            </p:nvSpPr>
            <p:spPr>
              <a:xfrm>
                <a:off x="1752600" y="3276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82" name="Google Shape;282;p20"/>
              <p:cNvSpPr/>
              <p:nvPr/>
            </p:nvSpPr>
            <p:spPr>
              <a:xfrm>
                <a:off x="1752600" y="2895600"/>
                <a:ext cx="304800" cy="152400"/>
              </a:xfrm>
              <a:prstGeom prst="smileyFace">
                <a:avLst>
                  <a:gd fmla="val 4653" name="adj"/>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609600" y="228600"/>
            <a:ext cx="8001000" cy="1066800"/>
          </a:xfrm>
          <a:prstGeom prst="rect">
            <a:avLst/>
          </a:prstGeom>
          <a:noFill/>
          <a:ln>
            <a:noFill/>
          </a:ln>
        </p:spPr>
        <p:txBody>
          <a:bodyPr anchorCtr="0" anchor="b" bIns="44450" lIns="90475" spcFirstLastPara="1" rIns="90475" wrap="square" tIns="44450">
            <a:noAutofit/>
          </a:bodyPr>
          <a:lstStyle/>
          <a:p>
            <a:pPr indent="0" lvl="0" marL="0" marR="0" rtl="0" algn="l">
              <a:lnSpc>
                <a:spcPct val="9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Methodology: who, what, when of interactions</a:t>
            </a:r>
            <a:br>
              <a:rPr b="1" i="0" lang="en-US" sz="2800" u="none" cap="none" strike="noStrike">
                <a:solidFill>
                  <a:schemeClr val="dk2"/>
                </a:solidFill>
                <a:latin typeface="Times New Roman"/>
                <a:ea typeface="Times New Roman"/>
                <a:cs typeface="Times New Roman"/>
                <a:sym typeface="Times New Roman"/>
              </a:rPr>
            </a:br>
            <a:endParaRPr/>
          </a:p>
        </p:txBody>
      </p:sp>
      <p:sp>
        <p:nvSpPr>
          <p:cNvPr id="288" name="Google Shape;288;p21"/>
          <p:cNvSpPr/>
          <p:nvPr/>
        </p:nvSpPr>
        <p:spPr>
          <a:xfrm>
            <a:off x="381000" y="882650"/>
            <a:ext cx="8229600" cy="5670550"/>
          </a:xfrm>
          <a:prstGeom prst="ellipse">
            <a:avLst/>
          </a:prstGeom>
          <a:solidFill>
            <a:srgbClr val="FFFF9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800" u="none">
              <a:solidFill>
                <a:schemeClr val="dk1"/>
              </a:solidFill>
              <a:latin typeface="Times New Roman"/>
              <a:ea typeface="Times New Roman"/>
              <a:cs typeface="Times New Roman"/>
              <a:sym typeface="Times New Roman"/>
            </a:endParaRPr>
          </a:p>
        </p:txBody>
      </p:sp>
      <p:sp>
        <p:nvSpPr>
          <p:cNvPr id="289" name="Google Shape;289;p21"/>
          <p:cNvSpPr txBox="1"/>
          <p:nvPr/>
        </p:nvSpPr>
        <p:spPr>
          <a:xfrm>
            <a:off x="5734050" y="1676400"/>
            <a:ext cx="2724150" cy="528637"/>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Times New Roman"/>
              <a:buNone/>
            </a:pPr>
            <a:r>
              <a:rPr b="1" i="1" lang="en-US" sz="2800" u="none">
                <a:solidFill>
                  <a:srgbClr val="000000"/>
                </a:solidFill>
                <a:latin typeface="Times New Roman"/>
                <a:ea typeface="Times New Roman"/>
                <a:cs typeface="Times New Roman"/>
                <a:sym typeface="Times New Roman"/>
              </a:rPr>
              <a:t>Team Values</a:t>
            </a:r>
            <a:endParaRPr/>
          </a:p>
        </p:txBody>
      </p:sp>
      <p:sp>
        <p:nvSpPr>
          <p:cNvPr id="290" name="Google Shape;290;p21"/>
          <p:cNvSpPr txBox="1"/>
          <p:nvPr/>
        </p:nvSpPr>
        <p:spPr>
          <a:xfrm>
            <a:off x="3154362" y="2354262"/>
            <a:ext cx="1411287"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Activities</a:t>
            </a:r>
            <a:endParaRPr/>
          </a:p>
        </p:txBody>
      </p:sp>
      <p:sp>
        <p:nvSpPr>
          <p:cNvPr id="291" name="Google Shape;291;p21"/>
          <p:cNvSpPr txBox="1"/>
          <p:nvPr/>
        </p:nvSpPr>
        <p:spPr>
          <a:xfrm>
            <a:off x="3017837" y="4038600"/>
            <a:ext cx="1684337"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Techniques</a:t>
            </a:r>
            <a:endParaRPr/>
          </a:p>
        </p:txBody>
      </p:sp>
      <p:sp>
        <p:nvSpPr>
          <p:cNvPr id="292" name="Google Shape;292;p21"/>
          <p:cNvSpPr txBox="1"/>
          <p:nvPr/>
        </p:nvSpPr>
        <p:spPr>
          <a:xfrm>
            <a:off x="3406775" y="5781675"/>
            <a:ext cx="904875"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Tools</a:t>
            </a:r>
            <a:endParaRPr/>
          </a:p>
        </p:txBody>
      </p:sp>
      <p:sp>
        <p:nvSpPr>
          <p:cNvPr id="293" name="Google Shape;293;p21"/>
          <p:cNvSpPr txBox="1"/>
          <p:nvPr/>
        </p:nvSpPr>
        <p:spPr>
          <a:xfrm>
            <a:off x="5191125" y="5791200"/>
            <a:ext cx="904875"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Skills</a:t>
            </a:r>
            <a:endParaRPr/>
          </a:p>
        </p:txBody>
      </p:sp>
      <p:sp>
        <p:nvSpPr>
          <p:cNvPr id="294" name="Google Shape;294;p21"/>
          <p:cNvSpPr txBox="1"/>
          <p:nvPr/>
        </p:nvSpPr>
        <p:spPr>
          <a:xfrm>
            <a:off x="5191125" y="4038600"/>
            <a:ext cx="904875"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Roles</a:t>
            </a:r>
            <a:endParaRPr/>
          </a:p>
        </p:txBody>
      </p:sp>
      <p:sp>
        <p:nvSpPr>
          <p:cNvPr id="295" name="Google Shape;295;p21"/>
          <p:cNvSpPr txBox="1"/>
          <p:nvPr/>
        </p:nvSpPr>
        <p:spPr>
          <a:xfrm>
            <a:off x="1306512" y="5781675"/>
            <a:ext cx="1533525"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Standards</a:t>
            </a:r>
            <a:endParaRPr/>
          </a:p>
        </p:txBody>
      </p:sp>
      <p:sp>
        <p:nvSpPr>
          <p:cNvPr id="296" name="Google Shape;296;p21"/>
          <p:cNvSpPr txBox="1"/>
          <p:nvPr/>
        </p:nvSpPr>
        <p:spPr>
          <a:xfrm>
            <a:off x="1416050" y="2438400"/>
            <a:ext cx="1174750"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Quality</a:t>
            </a:r>
            <a:endParaRPr/>
          </a:p>
        </p:txBody>
      </p:sp>
      <p:sp>
        <p:nvSpPr>
          <p:cNvPr id="297" name="Google Shape;297;p21"/>
          <p:cNvSpPr txBox="1"/>
          <p:nvPr/>
        </p:nvSpPr>
        <p:spPr>
          <a:xfrm>
            <a:off x="5114925" y="2362200"/>
            <a:ext cx="1057275"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Teams</a:t>
            </a:r>
            <a:endParaRPr/>
          </a:p>
        </p:txBody>
      </p:sp>
      <p:sp>
        <p:nvSpPr>
          <p:cNvPr id="298" name="Google Shape;298;p21"/>
          <p:cNvSpPr txBox="1"/>
          <p:nvPr/>
        </p:nvSpPr>
        <p:spPr>
          <a:xfrm>
            <a:off x="1316037" y="3789362"/>
            <a:ext cx="1362075"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Products</a:t>
            </a:r>
            <a:endParaRPr/>
          </a:p>
        </p:txBody>
      </p:sp>
      <p:sp>
        <p:nvSpPr>
          <p:cNvPr id="299" name="Google Shape;299;p21"/>
          <p:cNvSpPr txBox="1"/>
          <p:nvPr/>
        </p:nvSpPr>
        <p:spPr>
          <a:xfrm>
            <a:off x="7239000" y="4038600"/>
            <a:ext cx="1055687"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People</a:t>
            </a:r>
            <a:endParaRPr/>
          </a:p>
        </p:txBody>
      </p:sp>
      <p:sp>
        <p:nvSpPr>
          <p:cNvPr id="300" name="Google Shape;300;p21"/>
          <p:cNvSpPr txBox="1"/>
          <p:nvPr/>
        </p:nvSpPr>
        <p:spPr>
          <a:xfrm>
            <a:off x="3905250" y="1133475"/>
            <a:ext cx="1581150"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Milestones</a:t>
            </a:r>
            <a:endParaRPr/>
          </a:p>
        </p:txBody>
      </p:sp>
      <p:cxnSp>
        <p:nvCxnSpPr>
          <p:cNvPr id="301" name="Google Shape;301;p21"/>
          <p:cNvCxnSpPr/>
          <p:nvPr/>
        </p:nvCxnSpPr>
        <p:spPr>
          <a:xfrm flipH="1">
            <a:off x="3860800" y="1600200"/>
            <a:ext cx="835025" cy="754062"/>
          </a:xfrm>
          <a:prstGeom prst="straightConnector1">
            <a:avLst/>
          </a:prstGeom>
          <a:noFill/>
          <a:ln cap="flat" cmpd="sng" w="28575">
            <a:solidFill>
              <a:schemeClr val="dk1"/>
            </a:solidFill>
            <a:prstDash val="solid"/>
            <a:miter lim="8000"/>
            <a:headEnd len="sm" w="sm" type="none"/>
            <a:tailEnd len="sm" w="sm" type="none"/>
          </a:ln>
        </p:spPr>
      </p:cxnSp>
      <p:cxnSp>
        <p:nvCxnSpPr>
          <p:cNvPr id="302" name="Google Shape;302;p21"/>
          <p:cNvCxnSpPr/>
          <p:nvPr/>
        </p:nvCxnSpPr>
        <p:spPr>
          <a:xfrm>
            <a:off x="3860800" y="2820987"/>
            <a:ext cx="0" cy="1217612"/>
          </a:xfrm>
          <a:prstGeom prst="straightConnector1">
            <a:avLst/>
          </a:prstGeom>
          <a:noFill/>
          <a:ln cap="flat" cmpd="sng" w="28575">
            <a:solidFill>
              <a:schemeClr val="dk1"/>
            </a:solidFill>
            <a:prstDash val="solid"/>
            <a:miter lim="8000"/>
            <a:headEnd len="sm" w="sm" type="none"/>
            <a:tailEnd len="sm" w="sm" type="none"/>
          </a:ln>
        </p:spPr>
      </p:cxnSp>
      <p:cxnSp>
        <p:nvCxnSpPr>
          <p:cNvPr id="303" name="Google Shape;303;p21"/>
          <p:cNvCxnSpPr/>
          <p:nvPr/>
        </p:nvCxnSpPr>
        <p:spPr>
          <a:xfrm flipH="1">
            <a:off x="3859212" y="4505325"/>
            <a:ext cx="1587" cy="1276350"/>
          </a:xfrm>
          <a:prstGeom prst="straightConnector1">
            <a:avLst/>
          </a:prstGeom>
          <a:noFill/>
          <a:ln cap="flat" cmpd="sng" w="28575">
            <a:solidFill>
              <a:schemeClr val="dk1"/>
            </a:solidFill>
            <a:prstDash val="solid"/>
            <a:miter lim="8000"/>
            <a:headEnd len="sm" w="sm" type="none"/>
            <a:tailEnd len="sm" w="sm" type="none"/>
          </a:ln>
        </p:spPr>
      </p:cxnSp>
      <p:cxnSp>
        <p:nvCxnSpPr>
          <p:cNvPr id="304" name="Google Shape;304;p21"/>
          <p:cNvCxnSpPr/>
          <p:nvPr/>
        </p:nvCxnSpPr>
        <p:spPr>
          <a:xfrm flipH="1">
            <a:off x="1997075" y="2905125"/>
            <a:ext cx="6350" cy="884237"/>
          </a:xfrm>
          <a:prstGeom prst="straightConnector1">
            <a:avLst/>
          </a:prstGeom>
          <a:noFill/>
          <a:ln cap="flat" cmpd="sng" w="28575">
            <a:solidFill>
              <a:schemeClr val="dk1"/>
            </a:solidFill>
            <a:prstDash val="solid"/>
            <a:miter lim="8000"/>
            <a:headEnd len="sm" w="sm" type="none"/>
            <a:tailEnd len="sm" w="sm" type="none"/>
          </a:ln>
        </p:spPr>
      </p:cxnSp>
      <p:cxnSp>
        <p:nvCxnSpPr>
          <p:cNvPr id="305" name="Google Shape;305;p21"/>
          <p:cNvCxnSpPr/>
          <p:nvPr/>
        </p:nvCxnSpPr>
        <p:spPr>
          <a:xfrm>
            <a:off x="1997075" y="4256087"/>
            <a:ext cx="76200" cy="1525587"/>
          </a:xfrm>
          <a:prstGeom prst="straightConnector1">
            <a:avLst/>
          </a:prstGeom>
          <a:noFill/>
          <a:ln cap="flat" cmpd="sng" w="28575">
            <a:solidFill>
              <a:schemeClr val="dk1"/>
            </a:solidFill>
            <a:prstDash val="solid"/>
            <a:miter lim="8000"/>
            <a:headEnd len="sm" w="sm" type="none"/>
            <a:tailEnd len="sm" w="sm" type="none"/>
          </a:ln>
        </p:spPr>
      </p:cxnSp>
      <p:cxnSp>
        <p:nvCxnSpPr>
          <p:cNvPr id="306" name="Google Shape;306;p21"/>
          <p:cNvCxnSpPr/>
          <p:nvPr/>
        </p:nvCxnSpPr>
        <p:spPr>
          <a:xfrm>
            <a:off x="5643562" y="4505325"/>
            <a:ext cx="0" cy="1285875"/>
          </a:xfrm>
          <a:prstGeom prst="straightConnector1">
            <a:avLst/>
          </a:prstGeom>
          <a:noFill/>
          <a:ln cap="flat" cmpd="sng" w="28575">
            <a:solidFill>
              <a:schemeClr val="dk1"/>
            </a:solidFill>
            <a:prstDash val="solid"/>
            <a:miter lim="8000"/>
            <a:headEnd len="sm" w="sm" type="none"/>
            <a:tailEnd len="sm" w="sm" type="none"/>
          </a:ln>
        </p:spPr>
      </p:cxnSp>
      <p:cxnSp>
        <p:nvCxnSpPr>
          <p:cNvPr id="307" name="Google Shape;307;p21"/>
          <p:cNvCxnSpPr/>
          <p:nvPr/>
        </p:nvCxnSpPr>
        <p:spPr>
          <a:xfrm>
            <a:off x="5643562" y="2828925"/>
            <a:ext cx="0" cy="1209675"/>
          </a:xfrm>
          <a:prstGeom prst="straightConnector1">
            <a:avLst/>
          </a:prstGeom>
          <a:noFill/>
          <a:ln cap="flat" cmpd="sng" w="28575">
            <a:solidFill>
              <a:schemeClr val="dk1"/>
            </a:solidFill>
            <a:prstDash val="solid"/>
            <a:miter lim="8000"/>
            <a:headEnd len="sm" w="sm" type="none"/>
            <a:tailEnd len="sm" w="sm" type="none"/>
          </a:ln>
        </p:spPr>
      </p:cxnSp>
      <p:cxnSp>
        <p:nvCxnSpPr>
          <p:cNvPr id="308" name="Google Shape;308;p21"/>
          <p:cNvCxnSpPr/>
          <p:nvPr/>
        </p:nvCxnSpPr>
        <p:spPr>
          <a:xfrm>
            <a:off x="4702175" y="4271962"/>
            <a:ext cx="488950" cy="0"/>
          </a:xfrm>
          <a:prstGeom prst="straightConnector1">
            <a:avLst/>
          </a:prstGeom>
          <a:noFill/>
          <a:ln cap="flat" cmpd="sng" w="28575">
            <a:solidFill>
              <a:schemeClr val="dk1"/>
            </a:solidFill>
            <a:prstDash val="solid"/>
            <a:miter lim="8000"/>
            <a:headEnd len="sm" w="sm" type="none"/>
            <a:tailEnd len="sm" w="sm" type="none"/>
          </a:ln>
        </p:spPr>
      </p:cxnSp>
      <p:cxnSp>
        <p:nvCxnSpPr>
          <p:cNvPr id="309" name="Google Shape;309;p21"/>
          <p:cNvCxnSpPr/>
          <p:nvPr/>
        </p:nvCxnSpPr>
        <p:spPr>
          <a:xfrm>
            <a:off x="6096000" y="4271962"/>
            <a:ext cx="1143000" cy="0"/>
          </a:xfrm>
          <a:prstGeom prst="straightConnector1">
            <a:avLst/>
          </a:prstGeom>
          <a:noFill/>
          <a:ln cap="flat" cmpd="sng" w="28575">
            <a:solidFill>
              <a:schemeClr val="dk1"/>
            </a:solidFill>
            <a:prstDash val="solid"/>
            <a:miter lim="8000"/>
            <a:headEnd len="sm" w="sm" type="none"/>
            <a:tailEnd len="sm" w="sm" type="none"/>
          </a:ln>
        </p:spPr>
      </p:cxnSp>
      <p:cxnSp>
        <p:nvCxnSpPr>
          <p:cNvPr id="310" name="Google Shape;310;p21"/>
          <p:cNvCxnSpPr/>
          <p:nvPr/>
        </p:nvCxnSpPr>
        <p:spPr>
          <a:xfrm>
            <a:off x="7767637" y="4505325"/>
            <a:ext cx="11112" cy="600075"/>
          </a:xfrm>
          <a:prstGeom prst="straightConnector1">
            <a:avLst/>
          </a:prstGeom>
          <a:noFill/>
          <a:ln cap="flat" cmpd="sng" w="28575">
            <a:solidFill>
              <a:schemeClr val="dk1"/>
            </a:solidFill>
            <a:prstDash val="solid"/>
            <a:miter lim="8000"/>
            <a:headEnd len="sm" w="sm" type="none"/>
            <a:tailEnd len="sm" w="sm" type="none"/>
          </a:ln>
        </p:spPr>
      </p:cxnSp>
      <p:cxnSp>
        <p:nvCxnSpPr>
          <p:cNvPr id="311" name="Google Shape;311;p21"/>
          <p:cNvCxnSpPr/>
          <p:nvPr/>
        </p:nvCxnSpPr>
        <p:spPr>
          <a:xfrm>
            <a:off x="2678112" y="4022725"/>
            <a:ext cx="339725" cy="249237"/>
          </a:xfrm>
          <a:prstGeom prst="straightConnector1">
            <a:avLst/>
          </a:prstGeom>
          <a:noFill/>
          <a:ln cap="flat" cmpd="sng" w="28575">
            <a:solidFill>
              <a:schemeClr val="dk1"/>
            </a:solidFill>
            <a:prstDash val="solid"/>
            <a:miter lim="8000"/>
            <a:headEnd len="sm" w="sm" type="none"/>
            <a:tailEnd len="sm" w="sm" type="none"/>
          </a:ln>
        </p:spPr>
      </p:cxnSp>
      <p:cxnSp>
        <p:nvCxnSpPr>
          <p:cNvPr id="312" name="Google Shape;312;p21"/>
          <p:cNvCxnSpPr/>
          <p:nvPr/>
        </p:nvCxnSpPr>
        <p:spPr>
          <a:xfrm flipH="1">
            <a:off x="5643562" y="4505325"/>
            <a:ext cx="2124075" cy="1285875"/>
          </a:xfrm>
          <a:prstGeom prst="straightConnector1">
            <a:avLst/>
          </a:prstGeom>
          <a:noFill/>
          <a:ln cap="flat" cmpd="sng" w="28575">
            <a:solidFill>
              <a:schemeClr val="dk1"/>
            </a:solidFill>
            <a:prstDash val="solid"/>
            <a:miter lim="8000"/>
            <a:headEnd len="sm" w="sm" type="none"/>
            <a:tailEnd len="sm" w="sm" type="none"/>
          </a:ln>
        </p:spPr>
      </p:cxnSp>
      <p:cxnSp>
        <p:nvCxnSpPr>
          <p:cNvPr id="313" name="Google Shape;313;p21"/>
          <p:cNvCxnSpPr/>
          <p:nvPr/>
        </p:nvCxnSpPr>
        <p:spPr>
          <a:xfrm>
            <a:off x="3860800" y="2820987"/>
            <a:ext cx="1782762" cy="1217612"/>
          </a:xfrm>
          <a:prstGeom prst="straightConnector1">
            <a:avLst/>
          </a:prstGeom>
          <a:noFill/>
          <a:ln cap="flat" cmpd="sng" w="28575">
            <a:solidFill>
              <a:schemeClr val="dk1"/>
            </a:solidFill>
            <a:prstDash val="solid"/>
            <a:miter lim="8000"/>
            <a:headEnd len="sm" w="sm" type="none"/>
            <a:tailEnd len="sm" w="sm" type="none"/>
          </a:ln>
        </p:spPr>
      </p:cxnSp>
      <p:cxnSp>
        <p:nvCxnSpPr>
          <p:cNvPr id="314" name="Google Shape;314;p21"/>
          <p:cNvCxnSpPr/>
          <p:nvPr/>
        </p:nvCxnSpPr>
        <p:spPr>
          <a:xfrm>
            <a:off x="3860800" y="4505325"/>
            <a:ext cx="1782762" cy="1285875"/>
          </a:xfrm>
          <a:prstGeom prst="straightConnector1">
            <a:avLst/>
          </a:prstGeom>
          <a:noFill/>
          <a:ln cap="flat" cmpd="sng" w="28575">
            <a:solidFill>
              <a:schemeClr val="dk1"/>
            </a:solidFill>
            <a:prstDash val="solid"/>
            <a:miter lim="8000"/>
            <a:headEnd len="sm" w="sm" type="none"/>
            <a:tailEnd len="sm" w="sm" type="none"/>
          </a:ln>
        </p:spPr>
      </p:cxnSp>
      <p:cxnSp>
        <p:nvCxnSpPr>
          <p:cNvPr id="315" name="Google Shape;315;p21"/>
          <p:cNvCxnSpPr/>
          <p:nvPr/>
        </p:nvCxnSpPr>
        <p:spPr>
          <a:xfrm>
            <a:off x="4311650" y="6015037"/>
            <a:ext cx="879475" cy="9525"/>
          </a:xfrm>
          <a:prstGeom prst="straightConnector1">
            <a:avLst/>
          </a:prstGeom>
          <a:noFill/>
          <a:ln cap="flat" cmpd="sng" w="28575">
            <a:solidFill>
              <a:schemeClr val="dk1"/>
            </a:solidFill>
            <a:prstDash val="solid"/>
            <a:miter lim="8000"/>
            <a:headEnd len="sm" w="sm" type="none"/>
            <a:tailEnd len="sm" w="sm" type="none"/>
          </a:ln>
        </p:spPr>
      </p:cxnSp>
      <p:cxnSp>
        <p:nvCxnSpPr>
          <p:cNvPr id="316" name="Google Shape;316;p21"/>
          <p:cNvCxnSpPr/>
          <p:nvPr/>
        </p:nvCxnSpPr>
        <p:spPr>
          <a:xfrm flipH="1">
            <a:off x="1997075" y="2820987"/>
            <a:ext cx="1863725" cy="968375"/>
          </a:xfrm>
          <a:prstGeom prst="straightConnector1">
            <a:avLst/>
          </a:prstGeom>
          <a:noFill/>
          <a:ln cap="flat" cmpd="sng" w="28575">
            <a:solidFill>
              <a:schemeClr val="dk1"/>
            </a:solidFill>
            <a:prstDash val="solid"/>
            <a:miter lim="8000"/>
            <a:headEnd len="sm" w="sm" type="none"/>
            <a:tailEnd len="sm" w="sm" type="none"/>
          </a:ln>
        </p:spPr>
      </p:cxnSp>
      <p:cxnSp>
        <p:nvCxnSpPr>
          <p:cNvPr id="317" name="Google Shape;317;p21"/>
          <p:cNvCxnSpPr/>
          <p:nvPr/>
        </p:nvCxnSpPr>
        <p:spPr>
          <a:xfrm>
            <a:off x="5643562" y="4505325"/>
            <a:ext cx="2135187" cy="600075"/>
          </a:xfrm>
          <a:prstGeom prst="straightConnector1">
            <a:avLst/>
          </a:prstGeom>
          <a:noFill/>
          <a:ln cap="flat" cmpd="sng" w="28575">
            <a:solidFill>
              <a:schemeClr val="dk1"/>
            </a:solidFill>
            <a:prstDash val="solid"/>
            <a:miter lim="8000"/>
            <a:headEnd len="sm" w="sm" type="none"/>
            <a:tailEnd len="sm" w="sm" type="none"/>
          </a:ln>
        </p:spPr>
      </p:cxnSp>
      <p:sp>
        <p:nvSpPr>
          <p:cNvPr id="318" name="Google Shape;318;p21"/>
          <p:cNvSpPr txBox="1"/>
          <p:nvPr/>
        </p:nvSpPr>
        <p:spPr>
          <a:xfrm>
            <a:off x="2381250" y="1133475"/>
            <a:ext cx="1174750"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Process</a:t>
            </a:r>
            <a:endParaRPr/>
          </a:p>
        </p:txBody>
      </p:sp>
      <p:cxnSp>
        <p:nvCxnSpPr>
          <p:cNvPr id="319" name="Google Shape;319;p21"/>
          <p:cNvCxnSpPr/>
          <p:nvPr/>
        </p:nvCxnSpPr>
        <p:spPr>
          <a:xfrm>
            <a:off x="4565650" y="2587625"/>
            <a:ext cx="549275" cy="7937"/>
          </a:xfrm>
          <a:prstGeom prst="straightConnector1">
            <a:avLst/>
          </a:prstGeom>
          <a:noFill/>
          <a:ln cap="flat" cmpd="sng" w="28575">
            <a:solidFill>
              <a:schemeClr val="dk1"/>
            </a:solidFill>
            <a:prstDash val="solid"/>
            <a:miter lim="8000"/>
            <a:headEnd len="sm" w="sm" type="none"/>
            <a:tailEnd len="sm" w="sm" type="none"/>
          </a:ln>
        </p:spPr>
      </p:cxnSp>
      <p:cxnSp>
        <p:nvCxnSpPr>
          <p:cNvPr id="320" name="Google Shape;320;p21"/>
          <p:cNvCxnSpPr/>
          <p:nvPr/>
        </p:nvCxnSpPr>
        <p:spPr>
          <a:xfrm>
            <a:off x="3556000" y="1366837"/>
            <a:ext cx="349250" cy="0"/>
          </a:xfrm>
          <a:prstGeom prst="straightConnector1">
            <a:avLst/>
          </a:prstGeom>
          <a:noFill/>
          <a:ln cap="flat" cmpd="sng" w="28575">
            <a:solidFill>
              <a:schemeClr val="dk1"/>
            </a:solidFill>
            <a:prstDash val="solid"/>
            <a:miter lim="8000"/>
            <a:headEnd len="sm" w="sm" type="none"/>
            <a:tailEnd len="sm" w="sm" type="none"/>
          </a:ln>
        </p:spPr>
      </p:cxnSp>
      <p:cxnSp>
        <p:nvCxnSpPr>
          <p:cNvPr id="321" name="Google Shape;321;p21"/>
          <p:cNvCxnSpPr/>
          <p:nvPr/>
        </p:nvCxnSpPr>
        <p:spPr>
          <a:xfrm>
            <a:off x="2840037" y="6015037"/>
            <a:ext cx="566737" cy="0"/>
          </a:xfrm>
          <a:prstGeom prst="straightConnector1">
            <a:avLst/>
          </a:prstGeom>
          <a:noFill/>
          <a:ln cap="flat" cmpd="sng" w="28575">
            <a:solidFill>
              <a:schemeClr val="dk1"/>
            </a:solidFill>
            <a:prstDash val="solid"/>
            <a:miter lim="8000"/>
            <a:headEnd len="sm" w="sm" type="none"/>
            <a:tailEnd len="sm" w="sm" type="none"/>
          </a:ln>
        </p:spPr>
      </p:cxnSp>
      <p:cxnSp>
        <p:nvCxnSpPr>
          <p:cNvPr id="322" name="Google Shape;322;p21"/>
          <p:cNvCxnSpPr/>
          <p:nvPr/>
        </p:nvCxnSpPr>
        <p:spPr>
          <a:xfrm>
            <a:off x="2968625" y="1600200"/>
            <a:ext cx="892175" cy="754062"/>
          </a:xfrm>
          <a:prstGeom prst="straightConnector1">
            <a:avLst/>
          </a:prstGeom>
          <a:noFill/>
          <a:ln cap="flat" cmpd="sng" w="28575">
            <a:solidFill>
              <a:schemeClr val="dk1"/>
            </a:solidFill>
            <a:prstDash val="solid"/>
            <a:miter lim="8000"/>
            <a:headEnd len="sm" w="sm" type="none"/>
            <a:tailEnd len="sm" w="sm" type="none"/>
          </a:ln>
        </p:spPr>
      </p:cxnSp>
      <p:grpSp>
        <p:nvGrpSpPr>
          <p:cNvPr id="323" name="Google Shape;323;p21"/>
          <p:cNvGrpSpPr/>
          <p:nvPr/>
        </p:nvGrpSpPr>
        <p:grpSpPr>
          <a:xfrm>
            <a:off x="90487" y="2925762"/>
            <a:ext cx="1890712" cy="1198562"/>
            <a:chOff x="152400" y="3167062"/>
            <a:chExt cx="1890712" cy="1198562"/>
          </a:xfrm>
        </p:grpSpPr>
        <p:sp>
          <p:nvSpPr>
            <p:cNvPr id="324" name="Google Shape;324;p21"/>
            <p:cNvSpPr txBox="1"/>
            <p:nvPr/>
          </p:nvSpPr>
          <p:spPr>
            <a:xfrm>
              <a:off x="303212" y="3167062"/>
              <a:ext cx="17399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Regression tests</a:t>
              </a:r>
              <a:endParaRPr/>
            </a:p>
          </p:txBody>
        </p:sp>
        <p:sp>
          <p:nvSpPr>
            <p:cNvPr id="325" name="Google Shape;325;p21"/>
            <p:cNvSpPr txBox="1"/>
            <p:nvPr/>
          </p:nvSpPr>
          <p:spPr>
            <a:xfrm>
              <a:off x="219075" y="3446462"/>
              <a:ext cx="14986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Object model</a:t>
              </a:r>
              <a:endParaRPr/>
            </a:p>
          </p:txBody>
        </p:sp>
        <p:sp>
          <p:nvSpPr>
            <p:cNvPr id="326" name="Google Shape;326;p21"/>
            <p:cNvSpPr txBox="1"/>
            <p:nvPr/>
          </p:nvSpPr>
          <p:spPr>
            <a:xfrm>
              <a:off x="193675" y="3721100"/>
              <a:ext cx="13843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Project plan</a:t>
              </a:r>
              <a:endParaRPr/>
            </a:p>
          </p:txBody>
        </p:sp>
        <p:sp>
          <p:nvSpPr>
            <p:cNvPr id="327" name="Google Shape;327;p21"/>
            <p:cNvSpPr txBox="1"/>
            <p:nvPr/>
          </p:nvSpPr>
          <p:spPr>
            <a:xfrm>
              <a:off x="152400" y="3998912"/>
              <a:ext cx="10922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Use cases</a:t>
              </a:r>
              <a:endParaRPr/>
            </a:p>
          </p:txBody>
        </p:sp>
      </p:grpSp>
      <p:grpSp>
        <p:nvGrpSpPr>
          <p:cNvPr id="328" name="Google Shape;328;p21"/>
          <p:cNvGrpSpPr/>
          <p:nvPr/>
        </p:nvGrpSpPr>
        <p:grpSpPr>
          <a:xfrm>
            <a:off x="292100" y="4724400"/>
            <a:ext cx="2070100" cy="1200150"/>
            <a:chOff x="609600" y="4643437"/>
            <a:chExt cx="2070100" cy="1200150"/>
          </a:xfrm>
        </p:grpSpPr>
        <p:sp>
          <p:nvSpPr>
            <p:cNvPr id="329" name="Google Shape;329;p21"/>
            <p:cNvSpPr txBox="1"/>
            <p:nvPr/>
          </p:nvSpPr>
          <p:spPr>
            <a:xfrm>
              <a:off x="685800" y="4643437"/>
              <a:ext cx="19050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Microsoft Project</a:t>
              </a:r>
              <a:endParaRPr/>
            </a:p>
          </p:txBody>
        </p:sp>
        <p:sp>
          <p:nvSpPr>
            <p:cNvPr id="330" name="Google Shape;330;p21"/>
            <p:cNvSpPr txBox="1"/>
            <p:nvPr/>
          </p:nvSpPr>
          <p:spPr>
            <a:xfrm>
              <a:off x="609600" y="4924425"/>
              <a:ext cx="20701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3month increments</a:t>
              </a:r>
              <a:endParaRPr/>
            </a:p>
          </p:txBody>
        </p:sp>
        <p:sp>
          <p:nvSpPr>
            <p:cNvPr id="331" name="Google Shape;331;p21"/>
            <p:cNvSpPr txBox="1"/>
            <p:nvPr/>
          </p:nvSpPr>
          <p:spPr>
            <a:xfrm>
              <a:off x="661987" y="5199062"/>
              <a:ext cx="14414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UML / OMT</a:t>
              </a:r>
              <a:endParaRPr/>
            </a:p>
          </p:txBody>
        </p:sp>
        <p:sp>
          <p:nvSpPr>
            <p:cNvPr id="332" name="Google Shape;332;p21"/>
            <p:cNvSpPr txBox="1"/>
            <p:nvPr/>
          </p:nvSpPr>
          <p:spPr>
            <a:xfrm>
              <a:off x="685800" y="5476875"/>
              <a:ext cx="6096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C++</a:t>
              </a:r>
              <a:endParaRPr/>
            </a:p>
          </p:txBody>
        </p:sp>
      </p:grpSp>
      <p:grpSp>
        <p:nvGrpSpPr>
          <p:cNvPr id="333" name="Google Shape;333;p21"/>
          <p:cNvGrpSpPr/>
          <p:nvPr/>
        </p:nvGrpSpPr>
        <p:grpSpPr>
          <a:xfrm>
            <a:off x="2692400" y="4724400"/>
            <a:ext cx="1905000" cy="823912"/>
            <a:chOff x="2692400" y="5119687"/>
            <a:chExt cx="1905000" cy="823912"/>
          </a:xfrm>
        </p:grpSpPr>
        <p:sp>
          <p:nvSpPr>
            <p:cNvPr id="334" name="Google Shape;334;p21"/>
            <p:cNvSpPr txBox="1"/>
            <p:nvPr/>
          </p:nvSpPr>
          <p:spPr>
            <a:xfrm>
              <a:off x="2692400" y="5576887"/>
              <a:ext cx="19050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Microsoft Project</a:t>
              </a:r>
              <a:endParaRPr/>
            </a:p>
          </p:txBody>
        </p:sp>
        <p:sp>
          <p:nvSpPr>
            <p:cNvPr id="335" name="Google Shape;335;p21"/>
            <p:cNvSpPr txBox="1"/>
            <p:nvPr/>
          </p:nvSpPr>
          <p:spPr>
            <a:xfrm>
              <a:off x="2692400" y="5348287"/>
              <a:ext cx="6032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STP</a:t>
              </a:r>
              <a:endParaRPr/>
            </a:p>
          </p:txBody>
        </p:sp>
        <p:sp>
          <p:nvSpPr>
            <p:cNvPr id="336" name="Google Shape;336;p21"/>
            <p:cNvSpPr txBox="1"/>
            <p:nvPr/>
          </p:nvSpPr>
          <p:spPr>
            <a:xfrm>
              <a:off x="2692400" y="5119687"/>
              <a:ext cx="17462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Envy/Developer</a:t>
              </a:r>
              <a:endParaRPr/>
            </a:p>
          </p:txBody>
        </p:sp>
      </p:grpSp>
      <p:grpSp>
        <p:nvGrpSpPr>
          <p:cNvPr id="337" name="Google Shape;337;p21"/>
          <p:cNvGrpSpPr/>
          <p:nvPr/>
        </p:nvGrpSpPr>
        <p:grpSpPr>
          <a:xfrm>
            <a:off x="4572000" y="4724400"/>
            <a:ext cx="2057400" cy="838199"/>
            <a:chOff x="4572000" y="5181600"/>
            <a:chExt cx="2057400" cy="838199"/>
          </a:xfrm>
        </p:grpSpPr>
        <p:sp>
          <p:nvSpPr>
            <p:cNvPr id="338" name="Google Shape;338;p21"/>
            <p:cNvSpPr txBox="1"/>
            <p:nvPr/>
          </p:nvSpPr>
          <p:spPr>
            <a:xfrm>
              <a:off x="4572000" y="5653087"/>
              <a:ext cx="11112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Modeling</a:t>
              </a:r>
              <a:endParaRPr/>
            </a:p>
          </p:txBody>
        </p:sp>
        <p:sp>
          <p:nvSpPr>
            <p:cNvPr id="339" name="Google Shape;339;p21"/>
            <p:cNvSpPr txBox="1"/>
            <p:nvPr/>
          </p:nvSpPr>
          <p:spPr>
            <a:xfrm>
              <a:off x="4572000" y="5410200"/>
              <a:ext cx="20574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Java programming</a:t>
              </a:r>
              <a:endParaRPr/>
            </a:p>
          </p:txBody>
        </p:sp>
        <p:sp>
          <p:nvSpPr>
            <p:cNvPr id="340" name="Google Shape;340;p21"/>
            <p:cNvSpPr txBox="1"/>
            <p:nvPr/>
          </p:nvSpPr>
          <p:spPr>
            <a:xfrm>
              <a:off x="4572000" y="5181600"/>
              <a:ext cx="17399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JAD facilitation</a:t>
              </a:r>
              <a:endParaRPr/>
            </a:p>
          </p:txBody>
        </p:sp>
      </p:grpSp>
      <p:sp>
        <p:nvSpPr>
          <p:cNvPr id="341" name="Google Shape;341;p21"/>
          <p:cNvSpPr txBox="1"/>
          <p:nvPr/>
        </p:nvSpPr>
        <p:spPr>
          <a:xfrm>
            <a:off x="6945312" y="5105400"/>
            <a:ext cx="1665287" cy="466725"/>
          </a:xfrm>
          <a:prstGeom prst="rect">
            <a:avLst/>
          </a:prstGeom>
          <a:solidFill>
            <a:srgbClr val="F1FECE"/>
          </a:solidFill>
          <a:ln cap="flat" cmpd="sng" w="9525">
            <a:solidFill>
              <a:schemeClr val="dk1"/>
            </a:solidFill>
            <a:prstDash val="solid"/>
            <a:miter lim="8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2400" u="none">
                <a:solidFill>
                  <a:srgbClr val="000000"/>
                </a:solidFill>
                <a:latin typeface="Times New Roman"/>
                <a:ea typeface="Times New Roman"/>
                <a:cs typeface="Times New Roman"/>
                <a:sym typeface="Times New Roman"/>
              </a:rPr>
              <a:t>Personality</a:t>
            </a:r>
            <a:endParaRPr/>
          </a:p>
        </p:txBody>
      </p:sp>
      <p:grpSp>
        <p:nvGrpSpPr>
          <p:cNvPr id="342" name="Google Shape;342;p21"/>
          <p:cNvGrpSpPr/>
          <p:nvPr/>
        </p:nvGrpSpPr>
        <p:grpSpPr>
          <a:xfrm>
            <a:off x="5715000" y="2895600"/>
            <a:ext cx="1816100" cy="1201737"/>
            <a:chOff x="6832600" y="3100387"/>
            <a:chExt cx="1816100" cy="1201737"/>
          </a:xfrm>
        </p:grpSpPr>
        <p:sp>
          <p:nvSpPr>
            <p:cNvPr id="343" name="Google Shape;343;p21"/>
            <p:cNvSpPr txBox="1"/>
            <p:nvPr/>
          </p:nvSpPr>
          <p:spPr>
            <a:xfrm>
              <a:off x="6832600" y="3100387"/>
              <a:ext cx="18161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Project manager</a:t>
              </a:r>
              <a:endParaRPr/>
            </a:p>
          </p:txBody>
        </p:sp>
        <p:sp>
          <p:nvSpPr>
            <p:cNvPr id="344" name="Google Shape;344;p21"/>
            <p:cNvSpPr txBox="1"/>
            <p:nvPr/>
          </p:nvSpPr>
          <p:spPr>
            <a:xfrm>
              <a:off x="6832600" y="3379787"/>
              <a:ext cx="13906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Documenter</a:t>
              </a:r>
              <a:endParaRPr/>
            </a:p>
          </p:txBody>
        </p:sp>
        <p:sp>
          <p:nvSpPr>
            <p:cNvPr id="345" name="Google Shape;345;p21"/>
            <p:cNvSpPr txBox="1"/>
            <p:nvPr/>
          </p:nvSpPr>
          <p:spPr>
            <a:xfrm>
              <a:off x="6832600" y="3656012"/>
              <a:ext cx="10477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Designer</a:t>
              </a:r>
              <a:endParaRPr/>
            </a:p>
          </p:txBody>
        </p:sp>
        <p:sp>
          <p:nvSpPr>
            <p:cNvPr id="346" name="Google Shape;346;p21"/>
            <p:cNvSpPr txBox="1"/>
            <p:nvPr/>
          </p:nvSpPr>
          <p:spPr>
            <a:xfrm>
              <a:off x="6832600" y="3935412"/>
              <a:ext cx="8064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Tester</a:t>
              </a:r>
              <a:endParaRPr/>
            </a:p>
          </p:txBody>
        </p:sp>
      </p:grpSp>
      <p:sp>
        <p:nvSpPr>
          <p:cNvPr id="347" name="Google Shape;347;p21"/>
          <p:cNvSpPr txBox="1"/>
          <p:nvPr/>
        </p:nvSpPr>
        <p:spPr>
          <a:xfrm>
            <a:off x="3956050" y="1752600"/>
            <a:ext cx="10604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Planning</a:t>
            </a:r>
            <a:endParaRPr/>
          </a:p>
        </p:txBody>
      </p:sp>
      <p:sp>
        <p:nvSpPr>
          <p:cNvPr id="348" name="Google Shape;348;p21"/>
          <p:cNvSpPr txBox="1"/>
          <p:nvPr/>
        </p:nvSpPr>
        <p:spPr>
          <a:xfrm>
            <a:off x="3892550" y="2025650"/>
            <a:ext cx="9080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Testing</a:t>
            </a:r>
            <a:endParaRPr/>
          </a:p>
        </p:txBody>
      </p:sp>
      <p:grpSp>
        <p:nvGrpSpPr>
          <p:cNvPr id="349" name="Google Shape;349;p21"/>
          <p:cNvGrpSpPr/>
          <p:nvPr/>
        </p:nvGrpSpPr>
        <p:grpSpPr>
          <a:xfrm>
            <a:off x="3835400" y="3048000"/>
            <a:ext cx="1270000" cy="919162"/>
            <a:chOff x="3429000" y="3500437"/>
            <a:chExt cx="1270000" cy="919162"/>
          </a:xfrm>
        </p:grpSpPr>
        <p:sp>
          <p:nvSpPr>
            <p:cNvPr id="350" name="Google Shape;350;p21"/>
            <p:cNvSpPr txBox="1"/>
            <p:nvPr/>
          </p:nvSpPr>
          <p:spPr>
            <a:xfrm>
              <a:off x="3429000" y="3500437"/>
              <a:ext cx="9461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MBWA</a:t>
              </a:r>
              <a:endParaRPr/>
            </a:p>
          </p:txBody>
        </p:sp>
        <p:sp>
          <p:nvSpPr>
            <p:cNvPr id="351" name="Google Shape;351;p21"/>
            <p:cNvSpPr txBox="1"/>
            <p:nvPr/>
          </p:nvSpPr>
          <p:spPr>
            <a:xfrm>
              <a:off x="3429000" y="3775075"/>
              <a:ext cx="10922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Use cases</a:t>
              </a:r>
              <a:endParaRPr/>
            </a:p>
          </p:txBody>
        </p:sp>
        <p:sp>
          <p:nvSpPr>
            <p:cNvPr id="352" name="Google Shape;352;p21"/>
            <p:cNvSpPr txBox="1"/>
            <p:nvPr/>
          </p:nvSpPr>
          <p:spPr>
            <a:xfrm>
              <a:off x="3429000" y="4052887"/>
              <a:ext cx="12700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Times New Roman"/>
                <a:buNone/>
              </a:pPr>
              <a:r>
                <a:rPr b="1" i="0" lang="en-US" sz="1800" u="none">
                  <a:solidFill>
                    <a:srgbClr val="000000"/>
                  </a:solidFill>
                  <a:latin typeface="Times New Roman"/>
                  <a:ea typeface="Times New Roman"/>
                  <a:cs typeface="Times New Roman"/>
                  <a:sym typeface="Times New Roman"/>
                </a:rPr>
                <a:t>CRC cards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Design2">
  <a:themeElements>
    <a:clrScheme name="">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676767"/>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