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2462"/>
  </p:normalViewPr>
  <p:slideViewPr>
    <p:cSldViewPr snapToGrid="0" snapToObjects="1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apoleongalang/Documents/BYU-I%20Fall%202019/CIT380/Presentations/Data%20for%20Evaluation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3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Sheet1!$B$2:$B$4</c:f>
              <c:strCache>
                <c:ptCount val="3"/>
                <c:pt idx="0">
                  <c:v>Dependent</c:v>
                </c:pt>
                <c:pt idx="1">
                  <c:v>Independent</c:v>
                </c:pt>
                <c:pt idx="2">
                  <c:v>Interdependent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27.94</c:v>
                </c:pt>
                <c:pt idx="1">
                  <c:v>44.38</c:v>
                </c:pt>
                <c:pt idx="2">
                  <c:v>46.81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A2-6648-871A-43F5F1B3615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1022750864"/>
        <c:axId val="1022744752"/>
      </c:barChart>
      <c:catAx>
        <c:axId val="1022750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2744752"/>
        <c:crosses val="autoZero"/>
        <c:auto val="1"/>
        <c:lblAlgn val="ctr"/>
        <c:lblOffset val="100"/>
        <c:noMultiLvlLbl val="0"/>
      </c:catAx>
      <c:valAx>
        <c:axId val="10227447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22750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gradFill>
              <a:gsLst>
                <a:gs pos="0">
                  <a:schemeClr val="accent6"/>
                </a:gs>
                <a:gs pos="100000">
                  <a:schemeClr val="accent6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2E4ECC7-3EB1-364F-B998-8704FC6CA078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2240-484E-B406-B2CE5D8D096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91327F3-36F5-9745-9553-11F5E757670F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2240-484E-B406-B2CE5D8D096F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E044F3FF-0207-F642-AA9D-0AC578D7CC11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2240-484E-B406-B2CE5D8D096F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7CA1B390-69D2-3349-A57C-E5D396ABB919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2240-484E-B406-B2CE5D8D096F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63303230-AE2E-3244-9188-A8181A1798C9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2240-484E-B406-B2CE5D8D096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Sheet1!$B$21:$B$25</c:f>
              <c:strCache>
                <c:ptCount val="5"/>
                <c:pt idx="0">
                  <c:v>Instructor</c:v>
                </c:pt>
                <c:pt idx="1">
                  <c:v>PM Books/Guide</c:v>
                </c:pt>
                <c:pt idx="2">
                  <c:v>Students</c:v>
                </c:pt>
                <c:pt idx="3">
                  <c:v>Professionals</c:v>
                </c:pt>
                <c:pt idx="4">
                  <c:v>Other</c:v>
                </c:pt>
              </c:strCache>
            </c:strRef>
          </c:cat>
          <c:val>
            <c:numRef>
              <c:f>Sheet1!$C$21:$C$25</c:f>
              <c:numCache>
                <c:formatCode>General</c:formatCode>
                <c:ptCount val="5"/>
                <c:pt idx="0">
                  <c:v>32.5</c:v>
                </c:pt>
                <c:pt idx="1">
                  <c:v>22.5</c:v>
                </c:pt>
                <c:pt idx="2">
                  <c:v>20</c:v>
                </c:pt>
                <c:pt idx="3">
                  <c:v>17.5</c:v>
                </c:pt>
                <c:pt idx="4">
                  <c:v>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21-A940-8C2C-E94CC81D696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379635296"/>
        <c:axId val="379636928"/>
      </c:barChart>
      <c:catAx>
        <c:axId val="379635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9636928"/>
        <c:crosses val="autoZero"/>
        <c:auto val="1"/>
        <c:lblAlgn val="ctr"/>
        <c:lblOffset val="100"/>
        <c:noMultiLvlLbl val="0"/>
      </c:catAx>
      <c:valAx>
        <c:axId val="3796369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79635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9B7A8-5A57-5545-8E53-26EDE359C150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8055A3-77FB-B54A-A4DB-50A8C186D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Average of projects and evaluations given is 7.07. Students did a lot of work with projects and evaluations, but they think it should still be less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055A3-77FB-B54A-A4DB-50A8C186D90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26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B0EF-44B9-554F-B45F-A90D666C97EE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680E-6E87-A144-817E-685411D70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57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B0EF-44B9-554F-B45F-A90D666C97EE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680E-6E87-A144-817E-685411D70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3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B0EF-44B9-554F-B45F-A90D666C97EE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680E-6E87-A144-817E-685411D70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22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B0EF-44B9-554F-B45F-A90D666C97EE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680E-6E87-A144-817E-685411D70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15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B0EF-44B9-554F-B45F-A90D666C97EE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680E-6E87-A144-817E-685411D70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883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B0EF-44B9-554F-B45F-A90D666C97EE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680E-6E87-A144-817E-685411D70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71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B0EF-44B9-554F-B45F-A90D666C97EE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680E-6E87-A144-817E-685411D70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4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B0EF-44B9-554F-B45F-A90D666C97EE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680E-6E87-A144-817E-685411D70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50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B0EF-44B9-554F-B45F-A90D666C97EE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680E-6E87-A144-817E-685411D70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60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B0EF-44B9-554F-B45F-A90D666C97EE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680E-6E87-A144-817E-685411D70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30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B0EF-44B9-554F-B45F-A90D666C97EE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680E-6E87-A144-817E-685411D70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03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B0EF-44B9-554F-B45F-A90D666C97EE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680E-6E87-A144-817E-685411D70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1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B0EF-44B9-554F-B45F-A90D666C97EE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680E-6E87-A144-817E-685411D70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24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5B4B0EF-44B9-554F-B45F-A90D666C97EE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C3D680E-6E87-A144-817E-685411D70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2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5B4B0EF-44B9-554F-B45F-A90D666C97EE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C3D680E-6E87-A144-817E-685411D70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882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E2498-F5AA-CB40-8890-FC04207530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/>
              <a:t>COURSE EVALUATION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6D362-73BB-2B42-ACE5-673E0DDCB0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WEN CHANG &amp; NAPOLEON GALANG</a:t>
            </a:r>
          </a:p>
        </p:txBody>
      </p:sp>
    </p:spTree>
    <p:extLst>
      <p:ext uri="{BB962C8B-B14F-4D97-AF65-F5344CB8AC3E}">
        <p14:creationId xmlns:p14="http://schemas.microsoft.com/office/powerpoint/2010/main" val="809670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C9C4A-55F7-3948-9588-EC64380D4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615C4-7EFC-E048-B08E-D64FEC26B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/>
              <a:t>Gather qualitative input from students in both courses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Examine how students handled course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Provide Brother Godfrey with objectives for future courses</a:t>
            </a:r>
          </a:p>
        </p:txBody>
      </p:sp>
    </p:spTree>
    <p:extLst>
      <p:ext uri="{BB962C8B-B14F-4D97-AF65-F5344CB8AC3E}">
        <p14:creationId xmlns:p14="http://schemas.microsoft.com/office/powerpoint/2010/main" val="2728295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1D983-9F5D-4348-A5F8-BE284851C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THREE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5E255-94FE-3947-AB4F-0E0AF9373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Many students only focused on one mode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Not a specific mode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All mentioned learning about a different mode with their project</a:t>
            </a:r>
          </a:p>
        </p:txBody>
      </p:sp>
    </p:spTree>
    <p:extLst>
      <p:ext uri="{BB962C8B-B14F-4D97-AF65-F5344CB8AC3E}">
        <p14:creationId xmlns:p14="http://schemas.microsoft.com/office/powerpoint/2010/main" val="3090757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BEA6C2F-7DE8-B04A-A8C5-6ADCDE452D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7894554"/>
              </p:ext>
            </p:extLst>
          </p:nvPr>
        </p:nvGraphicFramePr>
        <p:xfrm>
          <a:off x="423621" y="2464230"/>
          <a:ext cx="11344759" cy="41635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07396B0-4E6B-5145-8D2F-9BEB6B22C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Time Spent on Modes (Hours)</a:t>
            </a:r>
          </a:p>
        </p:txBody>
      </p:sp>
    </p:spTree>
    <p:extLst>
      <p:ext uri="{BB962C8B-B14F-4D97-AF65-F5344CB8AC3E}">
        <p14:creationId xmlns:p14="http://schemas.microsoft.com/office/powerpoint/2010/main" val="2938467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D702D0F-6E59-A64F-8256-E2E9E9C25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707226"/>
              </p:ext>
            </p:extLst>
          </p:nvPr>
        </p:nvGraphicFramePr>
        <p:xfrm>
          <a:off x="849824" y="964771"/>
          <a:ext cx="10492352" cy="4928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3088">
                  <a:extLst>
                    <a:ext uri="{9D8B030D-6E8A-4147-A177-3AD203B41FA5}">
                      <a16:colId xmlns:a16="http://schemas.microsoft.com/office/drawing/2014/main" val="1243755380"/>
                    </a:ext>
                  </a:extLst>
                </a:gridCol>
                <a:gridCol w="2623088">
                  <a:extLst>
                    <a:ext uri="{9D8B030D-6E8A-4147-A177-3AD203B41FA5}">
                      <a16:colId xmlns:a16="http://schemas.microsoft.com/office/drawing/2014/main" val="77720211"/>
                    </a:ext>
                  </a:extLst>
                </a:gridCol>
                <a:gridCol w="2623088">
                  <a:extLst>
                    <a:ext uri="{9D8B030D-6E8A-4147-A177-3AD203B41FA5}">
                      <a16:colId xmlns:a16="http://schemas.microsoft.com/office/drawing/2014/main" val="4283291211"/>
                    </a:ext>
                  </a:extLst>
                </a:gridCol>
                <a:gridCol w="2623088">
                  <a:extLst>
                    <a:ext uri="{9D8B030D-6E8A-4147-A177-3AD203B41FA5}">
                      <a16:colId xmlns:a16="http://schemas.microsoft.com/office/drawing/2014/main" val="206782690"/>
                    </a:ext>
                  </a:extLst>
                </a:gridCol>
              </a:tblGrid>
              <a:tr h="71243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Minimum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Maximum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326117"/>
                  </a:ext>
                </a:extLst>
              </a:tr>
              <a:tr h="1229675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Projects Involved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3.94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9501874"/>
                  </a:ext>
                </a:extLst>
              </a:tr>
              <a:tr h="1229675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Evaluations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3.13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4877039"/>
                  </a:ext>
                </a:extLst>
              </a:tr>
              <a:tr h="1756678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Rec. Magic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573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049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442805-1BCA-B945-A0C5-B82393046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RESOURCES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1878833-8475-864A-B741-3E03950D10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04804"/>
              </p:ext>
            </p:extLst>
          </p:nvPr>
        </p:nvGraphicFramePr>
        <p:xfrm>
          <a:off x="563105" y="2603714"/>
          <a:ext cx="11065790" cy="39465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21879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55FF2-0CAF-8D4B-8DFE-E6FE04FB3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YOU DO DIFFERENTLY?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79311-FC12-A042-928E-9E0466076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/>
              <a:t>Find balance between structure and freedom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Get project approved at the beginning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Teach specifically about evaluation methods</a:t>
            </a:r>
          </a:p>
        </p:txBody>
      </p:sp>
    </p:spTree>
    <p:extLst>
      <p:ext uri="{BB962C8B-B14F-4D97-AF65-F5344CB8AC3E}">
        <p14:creationId xmlns:p14="http://schemas.microsoft.com/office/powerpoint/2010/main" val="9093731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{B661B7AC-746C-0B48-AAD8-081D8FDBC86E}tf10001121</Template>
  <TotalTime>53</TotalTime>
  <Words>143</Words>
  <Application>Microsoft Macintosh PowerPoint</Application>
  <PresentationFormat>Widescreen</PresentationFormat>
  <Paragraphs>38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2</vt:lpstr>
      <vt:lpstr>Quotable</vt:lpstr>
      <vt:lpstr>COURSE EVALUATION</vt:lpstr>
      <vt:lpstr>WHY?</vt:lpstr>
      <vt:lpstr>THREE MODES</vt:lpstr>
      <vt:lpstr>Average Time Spent on Modes (Hours)</vt:lpstr>
      <vt:lpstr>PowerPoint Presentation</vt:lpstr>
      <vt:lpstr>RESOURCES</vt:lpstr>
      <vt:lpstr>WHAT WOULD YOU DO DIFFERENTLY?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EVALUATION</dc:title>
  <dc:creator>Chang, Wen-Yao</dc:creator>
  <cp:lastModifiedBy>Galang, Napoleon</cp:lastModifiedBy>
  <cp:revision>10</cp:revision>
  <dcterms:created xsi:type="dcterms:W3CDTF">2019-12-13T02:07:24Z</dcterms:created>
  <dcterms:modified xsi:type="dcterms:W3CDTF">2019-12-13T17:09:56Z</dcterms:modified>
</cp:coreProperties>
</file>