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53D933A7-9953-43C2-8945-BB4A3AA0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85" y="1"/>
            <a:ext cx="3408214" cy="1380930"/>
          </a:xfrm>
        </p:spPr>
        <p:txBody>
          <a:bodyPr>
            <a:noAutofit/>
          </a:bodyPr>
          <a:lstStyle/>
          <a:p>
            <a:pPr algn="l"/>
            <a:r>
              <a:rPr lang="en-US" sz="4800" b="1" i="0" dirty="0">
                <a:solidFill>
                  <a:schemeClr val="bg1"/>
                </a:solidFill>
                <a:effectLst/>
                <a:latin typeface="Raleway"/>
              </a:rPr>
              <a:t>Catch me, </a:t>
            </a:r>
            <a:br>
              <a:rPr lang="en-US" sz="4800" b="1" i="0" dirty="0">
                <a:solidFill>
                  <a:schemeClr val="bg1"/>
                </a:solidFill>
                <a:effectLst/>
                <a:latin typeface="Raleway"/>
              </a:rPr>
            </a:br>
            <a:r>
              <a:rPr lang="en-US" sz="4800" b="1" i="0" dirty="0">
                <a:solidFill>
                  <a:schemeClr val="bg1"/>
                </a:solidFill>
                <a:effectLst/>
                <a:latin typeface="Raleway"/>
              </a:rPr>
              <a:t>if you can?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3FD0DDF-720C-4C57-939A-BD68B529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85" y="6252485"/>
            <a:ext cx="2288538" cy="57601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Kyle Tolliver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B285E7-83AD-44CD-B442-AD8BE22B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99" y="-2"/>
            <a:ext cx="8198501" cy="6858001"/>
          </a:xfrm>
          <a:prstGeom prst="rect">
            <a:avLst/>
          </a:prstGeom>
        </p:spPr>
      </p:pic>
      <p:sp>
        <p:nvSpPr>
          <p:cNvPr id="19" name="slide1">
            <a:extLst>
              <a:ext uri="{FF2B5EF4-FFF2-40B4-BE49-F238E27FC236}">
                <a16:creationId xmlns:a16="http://schemas.microsoft.com/office/drawing/2014/main" id="{A4833D25-2113-4035-9D8A-FF75DCF23F10}"/>
              </a:ext>
            </a:extLst>
          </p:cNvPr>
          <p:cNvSpPr txBox="1">
            <a:spLocks/>
          </p:cNvSpPr>
          <p:nvPr/>
        </p:nvSpPr>
        <p:spPr>
          <a:xfrm>
            <a:off x="585284" y="1380931"/>
            <a:ext cx="2424772" cy="57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Case Study 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331B4-0753-4A25-8083-B5EB4A0B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7315199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Bedford's Law?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9C337-52A9-4225-A1C5-6C9AA514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798" y="1343819"/>
            <a:ext cx="7315204" cy="5511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allows us to infer whether data follow a distribution using the observed values we already have and the values we would expect if it does follow that assumed distribution.</a:t>
            </a:r>
          </a:p>
          <a:p>
            <a:pPr marL="0" indent="0">
              <a:buNone/>
            </a:pPr>
            <a:r>
              <a:rPr lang="en-US" dirty="0"/>
              <a:t>Conditions: </a:t>
            </a:r>
          </a:p>
          <a:p>
            <a:r>
              <a:rPr lang="en-US" dirty="0"/>
              <a:t>The data are from a simple random sample</a:t>
            </a:r>
          </a:p>
          <a:p>
            <a:r>
              <a:rPr lang="en-US" dirty="0"/>
              <a:t>The groups being studied are categorical (qualitative variables)</a:t>
            </a:r>
          </a:p>
          <a:p>
            <a:r>
              <a:rPr lang="en-US" dirty="0"/>
              <a:t>There are at least five expected observations per group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4B198D4-93A0-4DA9-B477-B0609B6C8010}"/>
              </a:ext>
            </a:extLst>
          </p:cNvPr>
          <p:cNvSpPr txBox="1">
            <a:spLocks/>
          </p:cNvSpPr>
          <p:nvPr/>
        </p:nvSpPr>
        <p:spPr>
          <a:xfrm>
            <a:off x="0" y="681037"/>
            <a:ext cx="4876798" cy="6158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Merriweather"/>
              </a:rPr>
              <a:t>Mathematical law that states</a:t>
            </a:r>
            <a:r>
              <a:rPr lang="en-US" dirty="0"/>
              <a:t> that the leading digits in a collection of data set are probably going to be small.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See Slide 6-9 for Benford’s Law Visualizations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451B279-7619-4A54-B19C-25AAEF3B2912}"/>
              </a:ext>
            </a:extLst>
          </p:cNvPr>
          <p:cNvSpPr txBox="1">
            <a:spLocks/>
          </p:cNvSpPr>
          <p:nvPr/>
        </p:nvSpPr>
        <p:spPr>
          <a:xfrm>
            <a:off x="4876798" y="0"/>
            <a:ext cx="7315200" cy="132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Chi-Square Goodness of Fit Test?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32080-1313-40F4-8DF3-FF776E894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3" t="5474" r="13279"/>
          <a:stretch/>
        </p:blipFill>
        <p:spPr>
          <a:xfrm>
            <a:off x="9274627" y="5381734"/>
            <a:ext cx="2917371" cy="147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4258B-AAE9-4B9F-BCE9-354847830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20" t="11224" r="6249" b="7757"/>
          <a:stretch/>
        </p:blipFill>
        <p:spPr>
          <a:xfrm>
            <a:off x="1" y="4355260"/>
            <a:ext cx="2202023" cy="25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s All">
            <a:extLst>
              <a:ext uri="{FF2B5EF4-FFF2-40B4-BE49-F238E27FC236}">
                <a16:creationId xmlns:a16="http://schemas.microsoft.com/office/drawing/2014/main" id="{DF1C7974-4300-403F-97A0-204A6BFC6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8" b="10877"/>
          <a:stretch/>
        </p:blipFill>
        <p:spPr>
          <a:xfrm>
            <a:off x="0" y="0"/>
            <a:ext cx="4273420" cy="6858000"/>
          </a:xfrm>
          <a:prstGeom prst="rect">
            <a:avLst/>
          </a:prstGeom>
        </p:spPr>
      </p:pic>
      <p:pic>
        <p:nvPicPr>
          <p:cNvPr id="3" name="slide2" descr="Counts All">
            <a:extLst>
              <a:ext uri="{FF2B5EF4-FFF2-40B4-BE49-F238E27FC236}">
                <a16:creationId xmlns:a16="http://schemas.microsoft.com/office/drawing/2014/main" id="{87C7D2F1-51BC-4F69-AB85-FB8B26AA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87" t="7760" r="5234" b="80599"/>
          <a:stretch/>
        </p:blipFill>
        <p:spPr>
          <a:xfrm>
            <a:off x="2627344" y="0"/>
            <a:ext cx="1646076" cy="8957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B2CBB-DADE-4DD4-850F-F6984BEE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-1"/>
            <a:ext cx="7918580" cy="6857999"/>
          </a:xfrm>
        </p:spPr>
        <p:txBody>
          <a:bodyPr/>
          <a:lstStyle/>
          <a:p>
            <a:r>
              <a:rPr lang="en-US" dirty="0"/>
              <a:t>This plot helps prove Chi-Squared Goodness of Fit Test and Benford's Law</a:t>
            </a:r>
          </a:p>
          <a:p>
            <a:r>
              <a:rPr lang="en-US" dirty="0"/>
              <a:t>We can tell the trend is as the first digit increases both N and Benford Count decrease</a:t>
            </a:r>
          </a:p>
          <a:p>
            <a:r>
              <a:rPr lang="en-US" dirty="0"/>
              <a:t>The next 2 slides help build the story and comparison of Benford’s Law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unts Cities">
            <a:extLst>
              <a:ext uri="{FF2B5EF4-FFF2-40B4-BE49-F238E27FC236}">
                <a16:creationId xmlns:a16="http://schemas.microsoft.com/office/drawing/2014/main" id="{02135116-8220-479C-BDDF-3677ECC97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8" b="13656"/>
          <a:stretch/>
        </p:blipFill>
        <p:spPr>
          <a:xfrm>
            <a:off x="0" y="0"/>
            <a:ext cx="3878848" cy="6858000"/>
          </a:xfrm>
          <a:prstGeom prst="rect">
            <a:avLst/>
          </a:prstGeom>
        </p:spPr>
      </p:pic>
      <p:pic>
        <p:nvPicPr>
          <p:cNvPr id="5" name="slide4" descr="Counts Elections">
            <a:extLst>
              <a:ext uri="{FF2B5EF4-FFF2-40B4-BE49-F238E27FC236}">
                <a16:creationId xmlns:a16="http://schemas.microsoft.com/office/drawing/2014/main" id="{6B12B16F-9983-4859-92F1-FD9735814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9" b="13710"/>
          <a:stretch/>
        </p:blipFill>
        <p:spPr>
          <a:xfrm>
            <a:off x="3729558" y="-1"/>
            <a:ext cx="3884220" cy="6857999"/>
          </a:xfrm>
          <a:prstGeom prst="rect">
            <a:avLst/>
          </a:prstGeom>
        </p:spPr>
      </p:pic>
      <p:pic>
        <p:nvPicPr>
          <p:cNvPr id="4" name="slide2" descr="Counts All">
            <a:extLst>
              <a:ext uri="{FF2B5EF4-FFF2-40B4-BE49-F238E27FC236}">
                <a16:creationId xmlns:a16="http://schemas.microsoft.com/office/drawing/2014/main" id="{345AF175-D963-4244-B043-A1113C313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87" t="7760" r="5234" b="80599"/>
          <a:stretch/>
        </p:blipFill>
        <p:spPr>
          <a:xfrm>
            <a:off x="1465302" y="653143"/>
            <a:ext cx="1508901" cy="8210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4D6845-7F27-4A1B-8F1A-39F29B2F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406" y="0"/>
            <a:ext cx="4583595" cy="6857998"/>
          </a:xfrm>
        </p:spPr>
        <p:txBody>
          <a:bodyPr/>
          <a:lstStyle/>
          <a:p>
            <a:r>
              <a:rPr lang="en-US" dirty="0"/>
              <a:t>These 2 plots show the comparison of Benford’s Law</a:t>
            </a:r>
          </a:p>
          <a:p>
            <a:r>
              <a:rPr lang="en-US" dirty="0"/>
              <a:t>They show Benford Count and N comparisons</a:t>
            </a:r>
          </a:p>
          <a:p>
            <a:r>
              <a:rPr lang="en-US" dirty="0"/>
              <a:t>These are in accordance with both Benford’s Law and Chi-Square Goodness of Fit Test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nts Fiction">
            <a:extLst>
              <a:ext uri="{FF2B5EF4-FFF2-40B4-BE49-F238E27FC236}">
                <a16:creationId xmlns:a16="http://schemas.microsoft.com/office/drawing/2014/main" id="{7FBF88C7-7016-4A22-BC76-910CF4138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59" b="14753"/>
          <a:stretch/>
        </p:blipFill>
        <p:spPr>
          <a:xfrm>
            <a:off x="0" y="-1"/>
            <a:ext cx="3806413" cy="6867331"/>
          </a:xfrm>
          <a:prstGeom prst="rect">
            <a:avLst/>
          </a:prstGeom>
        </p:spPr>
      </p:pic>
      <p:pic>
        <p:nvPicPr>
          <p:cNvPr id="3" name="slide6" descr="Counts US">
            <a:extLst>
              <a:ext uri="{FF2B5EF4-FFF2-40B4-BE49-F238E27FC236}">
                <a16:creationId xmlns:a16="http://schemas.microsoft.com/office/drawing/2014/main" id="{294F6550-4A80-4901-9BD6-7AF0063BE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1" b="14718"/>
          <a:stretch/>
        </p:blipFill>
        <p:spPr>
          <a:xfrm>
            <a:off x="3762718" y="0"/>
            <a:ext cx="3806413" cy="6858000"/>
          </a:xfrm>
          <a:prstGeom prst="rect">
            <a:avLst/>
          </a:prstGeom>
        </p:spPr>
      </p:pic>
      <p:pic>
        <p:nvPicPr>
          <p:cNvPr id="6" name="slide2" descr="Counts All">
            <a:extLst>
              <a:ext uri="{FF2B5EF4-FFF2-40B4-BE49-F238E27FC236}">
                <a16:creationId xmlns:a16="http://schemas.microsoft.com/office/drawing/2014/main" id="{373B15D1-B837-4E14-97D4-D27D41397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87" t="7760" r="5234" b="80599"/>
          <a:stretch/>
        </p:blipFill>
        <p:spPr>
          <a:xfrm>
            <a:off x="1473844" y="653143"/>
            <a:ext cx="1646076" cy="8957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599-F09A-4409-870B-A1F465C5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131" y="-1"/>
            <a:ext cx="4622869" cy="6867332"/>
          </a:xfrm>
        </p:spPr>
        <p:txBody>
          <a:bodyPr/>
          <a:lstStyle/>
          <a:p>
            <a:r>
              <a:rPr lang="en-US" dirty="0"/>
              <a:t>This compares Fictional  countries and the US</a:t>
            </a:r>
          </a:p>
          <a:p>
            <a:r>
              <a:rPr lang="en-US" dirty="0"/>
              <a:t>We can see that the US plot is similar to the plots on the previous slide </a:t>
            </a:r>
          </a:p>
          <a:p>
            <a:r>
              <a:rPr lang="en-US" dirty="0"/>
              <a:t>Fictional countries are unsteady with the N values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%">
            <a:extLst>
              <a:ext uri="{FF2B5EF4-FFF2-40B4-BE49-F238E27FC236}">
                <a16:creationId xmlns:a16="http://schemas.microsoft.com/office/drawing/2014/main" id="{1E855BFD-41A0-453C-99E8-A45CBB041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7"/>
          <a:stretch/>
        </p:blipFill>
        <p:spPr>
          <a:xfrm>
            <a:off x="0" y="0"/>
            <a:ext cx="12192000" cy="52991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5F40-ACB4-4E09-80F3-4F9E5341A1CF}"/>
              </a:ext>
            </a:extLst>
          </p:cNvPr>
          <p:cNvSpPr txBox="1">
            <a:spLocks/>
          </p:cNvSpPr>
          <p:nvPr/>
        </p:nvSpPr>
        <p:spPr>
          <a:xfrm>
            <a:off x="0" y="5299113"/>
            <a:ext cx="12192000" cy="155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plot shows in percent as the first digit decreases – Benford’s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bands I’m going to call truth or accuracy bands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next 2 slides show this concept but split into US and Fictional Country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US %">
            <a:extLst>
              <a:ext uri="{FF2B5EF4-FFF2-40B4-BE49-F238E27FC236}">
                <a16:creationId xmlns:a16="http://schemas.microsoft.com/office/drawing/2014/main" id="{34ACFEEE-5F34-4709-8C18-32CABA27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3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6CD5-D510-462D-A8C1-1B73B5F7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0"/>
            <a:ext cx="6096001" cy="6858000"/>
          </a:xfrm>
        </p:spPr>
        <p:txBody>
          <a:bodyPr/>
          <a:lstStyle/>
          <a:p>
            <a:r>
              <a:rPr lang="en-US" dirty="0"/>
              <a:t>The truth or accuracy bands determine if the data is in accordance to Benford’s Law</a:t>
            </a:r>
          </a:p>
          <a:p>
            <a:r>
              <a:rPr lang="en-US" dirty="0"/>
              <a:t>This shows the data for cities are truthful</a:t>
            </a:r>
          </a:p>
          <a:p>
            <a:r>
              <a:rPr lang="en-US" dirty="0"/>
              <a:t>This also shows that the data for elections are not in accordance to Benford’s Law</a:t>
            </a:r>
          </a:p>
          <a:p>
            <a:pPr lvl="1"/>
            <a:r>
              <a:rPr lang="en-US" dirty="0"/>
              <a:t>That means there is lies in elections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tal Fiction %">
            <a:extLst>
              <a:ext uri="{FF2B5EF4-FFF2-40B4-BE49-F238E27FC236}">
                <a16:creationId xmlns:a16="http://schemas.microsoft.com/office/drawing/2014/main" id="{A70309E5-326A-4D3F-9F6E-9798A64C61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8D9A33-7717-4170-B99C-80C57A4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-1"/>
            <a:ext cx="6096001" cy="6857999"/>
          </a:xfrm>
        </p:spPr>
        <p:txBody>
          <a:bodyPr/>
          <a:lstStyle/>
          <a:p>
            <a:r>
              <a:rPr lang="en-US" dirty="0"/>
              <a:t>In Fictional countries there are lies in the data </a:t>
            </a:r>
          </a:p>
          <a:p>
            <a:r>
              <a:rPr lang="en-US" dirty="0"/>
              <a:t>This can be known from the Benford law bands </a:t>
            </a:r>
          </a:p>
          <a:p>
            <a:pPr lvl="1"/>
            <a:r>
              <a:rPr lang="en-US" dirty="0"/>
              <a:t>The bars are supposed to reside in the band for good data</a:t>
            </a:r>
          </a:p>
          <a:p>
            <a:pPr lvl="1"/>
            <a:r>
              <a:rPr lang="en-US" dirty="0"/>
              <a:t>For perfect data they touch the dotted line in the middle</a:t>
            </a:r>
          </a:p>
          <a:p>
            <a:pPr lvl="1"/>
            <a:r>
              <a:rPr lang="en-US" dirty="0"/>
              <a:t>So since only 6 and 8 fit in the band and 4 just barely touch the bars the data is not accurate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E262-1721-4DFD-BDA0-7F7389CA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0" y="-1"/>
            <a:ext cx="4260980" cy="6857997"/>
          </a:xfrm>
        </p:spPr>
        <p:txBody>
          <a:bodyPr>
            <a:normAutofit/>
          </a:bodyPr>
          <a:lstStyle/>
          <a:p>
            <a:r>
              <a:rPr lang="en-US" dirty="0"/>
              <a:t>This plot shows the digits of percent and Benford percent</a:t>
            </a:r>
          </a:p>
          <a:p>
            <a:r>
              <a:rPr lang="en-US" dirty="0"/>
              <a:t>You can see that as the digits go up the percent's go down </a:t>
            </a:r>
          </a:p>
          <a:p>
            <a:r>
              <a:rPr lang="en-US" dirty="0"/>
              <a:t>This plot help us understand how different industries are doing financially </a:t>
            </a:r>
          </a:p>
          <a:p>
            <a:r>
              <a:rPr lang="en-US" dirty="0"/>
              <a:t>This helps prove the benefits of Benford’s Law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slide2" descr="Accounting Lines">
            <a:extLst>
              <a:ext uri="{FF2B5EF4-FFF2-40B4-BE49-F238E27FC236}">
                <a16:creationId xmlns:a16="http://schemas.microsoft.com/office/drawing/2014/main" id="{45DDBADF-D8E5-4A62-B66C-B9A31C0E1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1" b="11111"/>
          <a:stretch/>
        </p:blipFill>
        <p:spPr>
          <a:xfrm>
            <a:off x="0" y="0"/>
            <a:ext cx="7931020" cy="68579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590BF0-EB7A-4E39-92FB-66F392A3D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65" t="7348" b="76598"/>
          <a:stretch/>
        </p:blipFill>
        <p:spPr>
          <a:xfrm>
            <a:off x="6164425" y="0"/>
            <a:ext cx="1766595" cy="8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405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Merriweather</vt:lpstr>
      <vt:lpstr>Raleway</vt:lpstr>
      <vt:lpstr>Office Theme</vt:lpstr>
      <vt:lpstr>Catch me,  if you can?</vt:lpstr>
      <vt:lpstr>What is Bedford's Law?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me, if you can?</dc:title>
  <dc:creator>kyle tolliver</dc:creator>
  <cp:lastModifiedBy>kyle tolliver</cp:lastModifiedBy>
  <cp:revision>13</cp:revision>
  <dcterms:created xsi:type="dcterms:W3CDTF">2020-07-03T22:42:38Z</dcterms:created>
  <dcterms:modified xsi:type="dcterms:W3CDTF">2020-07-04T03:12:09Z</dcterms:modified>
</cp:coreProperties>
</file>