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57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Why Football Is More Popular Than Baseball, Basketball, and Hockey ...">
            <a:extLst>
              <a:ext uri="{FF2B5EF4-FFF2-40B4-BE49-F238E27FC236}">
                <a16:creationId xmlns:a16="http://schemas.microsoft.com/office/drawing/2014/main" id="{940F3EA5-4F97-41FF-8896-C6CF3B756C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2" r="11262"/>
          <a:stretch/>
        </p:blipFill>
        <p:spPr bwMode="auto">
          <a:xfrm rot="5400000">
            <a:off x="2667000" y="-2667000"/>
            <a:ext cx="6858000" cy="1219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02A93C16-4717-45BD-BDDD-6F427CB98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/>
              <a:t>Does your birthday make you better at sports?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32AFA13-B0DE-4118-A591-388D28006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b="1"/>
              <a:t>Case Study 5 – Kyle Tolliver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8411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heet 5">
            <a:extLst>
              <a:ext uri="{FF2B5EF4-FFF2-40B4-BE49-F238E27FC236}">
                <a16:creationId xmlns:a16="http://schemas.microsoft.com/office/drawing/2014/main" id="{D6C216A7-2BB0-4722-8DE7-21AB4DFEDF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94" b="7330"/>
          <a:stretch/>
        </p:blipFill>
        <p:spPr>
          <a:xfrm>
            <a:off x="0" y="0"/>
            <a:ext cx="8017565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CD123-875C-4FED-964F-2E0A07098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564" y="10076"/>
            <a:ext cx="4174435" cy="6857999"/>
          </a:xfrm>
        </p:spPr>
        <p:txBody>
          <a:bodyPr/>
          <a:lstStyle/>
          <a:p>
            <a:r>
              <a:rPr lang="en-US" dirty="0"/>
              <a:t>This shows the birth count of Baseball split by month</a:t>
            </a:r>
          </a:p>
          <a:p>
            <a:r>
              <a:rPr lang="en-US" dirty="0"/>
              <a:t>The month with the highest is June</a:t>
            </a:r>
          </a:p>
          <a:p>
            <a:r>
              <a:rPr lang="en-US" dirty="0"/>
              <a:t>There is a spike in December as well which is interesting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heet 6.1">
            <a:extLst>
              <a:ext uri="{FF2B5EF4-FFF2-40B4-BE49-F238E27FC236}">
                <a16:creationId xmlns:a16="http://schemas.microsoft.com/office/drawing/2014/main" id="{773CE7A5-A6F3-4511-8AF1-3BD37154A8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59" b="14962"/>
          <a:stretch/>
        </p:blipFill>
        <p:spPr>
          <a:xfrm>
            <a:off x="0" y="0"/>
            <a:ext cx="795130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2A6CE-E8C8-4B08-82F9-416FC4FEE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304" y="-1"/>
            <a:ext cx="4240696" cy="6857999"/>
          </a:xfrm>
        </p:spPr>
        <p:txBody>
          <a:bodyPr/>
          <a:lstStyle/>
          <a:p>
            <a:r>
              <a:rPr lang="en-US" dirty="0"/>
              <a:t>This slide shows the max year professionals play baseball</a:t>
            </a:r>
          </a:p>
          <a:p>
            <a:r>
              <a:rPr lang="en-US" dirty="0"/>
              <a:t>The US has the max of 35 years</a:t>
            </a:r>
          </a:p>
          <a:p>
            <a:pPr lvl="1"/>
            <a:r>
              <a:rPr lang="en-US" dirty="0"/>
              <a:t>So the longest a professional played was 35 years</a:t>
            </a:r>
          </a:p>
          <a:p>
            <a:pPr lvl="1"/>
            <a:r>
              <a:rPr lang="en-US" dirty="0"/>
              <a:t>That seem super long to me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heet 6.2">
            <a:extLst>
              <a:ext uri="{FF2B5EF4-FFF2-40B4-BE49-F238E27FC236}">
                <a16:creationId xmlns:a16="http://schemas.microsoft.com/office/drawing/2014/main" id="{58E32845-1604-4385-8556-0801FD4208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37" b="14718"/>
          <a:stretch/>
        </p:blipFill>
        <p:spPr>
          <a:xfrm>
            <a:off x="1" y="0"/>
            <a:ext cx="8004312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C036B-D3FB-4AA7-A12A-86EDEC844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4313" y="-1"/>
            <a:ext cx="4187685" cy="6857999"/>
          </a:xfrm>
        </p:spPr>
        <p:txBody>
          <a:bodyPr/>
          <a:lstStyle/>
          <a:p>
            <a:r>
              <a:rPr lang="en-US" dirty="0"/>
              <a:t>This plot shows the average year professionals play</a:t>
            </a:r>
          </a:p>
          <a:p>
            <a:r>
              <a:rPr lang="en-US" dirty="0"/>
              <a:t>We can learn that for the US the average is 4.79 years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heet 7">
            <a:extLst>
              <a:ext uri="{FF2B5EF4-FFF2-40B4-BE49-F238E27FC236}">
                <a16:creationId xmlns:a16="http://schemas.microsoft.com/office/drawing/2014/main" id="{6676B070-D9BB-499D-9940-7090A95C7E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48" b="14475"/>
          <a:stretch/>
        </p:blipFill>
        <p:spPr>
          <a:xfrm>
            <a:off x="0" y="0"/>
            <a:ext cx="8574158" cy="6858000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24354950-6118-487B-8CB7-9C9936AC7414}"/>
              </a:ext>
            </a:extLst>
          </p:cNvPr>
          <p:cNvSpPr>
            <a:spLocks noGrp="1"/>
          </p:cNvSpPr>
          <p:nvPr/>
        </p:nvSpPr>
        <p:spPr>
          <a:xfrm>
            <a:off x="8574157" y="0"/>
            <a:ext cx="3617843" cy="6857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Abner Doubleday invented the game known as baseball in Cooperstown, New York, during the summer of 1839</a:t>
            </a:r>
          </a:p>
          <a:p>
            <a:r>
              <a:rPr lang="en-US" dirty="0"/>
              <a:t>The MLB was founded in 1869 in Cincinnati, OH, USA</a:t>
            </a:r>
          </a:p>
          <a:p>
            <a:r>
              <a:rPr lang="en-US" dirty="0"/>
              <a:t>Major League Baseball (MLB) is an American professional baseball organization </a:t>
            </a:r>
          </a:p>
          <a:p>
            <a:r>
              <a:rPr lang="en-US" dirty="0"/>
              <a:t>The first MLB player in the USA was born 1820 so was about 49 when the MLB was founded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8ACEA-FAAC-4477-9BBD-EC9AE8C52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"/>
            <a:ext cx="5181600" cy="6857999"/>
          </a:xfrm>
        </p:spPr>
        <p:txBody>
          <a:bodyPr/>
          <a:lstStyle/>
          <a:p>
            <a:r>
              <a:rPr lang="en-US" dirty="0"/>
              <a:t>This plot show the average births for each birth. </a:t>
            </a:r>
          </a:p>
          <a:p>
            <a:r>
              <a:rPr lang="en-US" dirty="0"/>
              <a:t>You can see that Football is the top at 75.08 births</a:t>
            </a:r>
          </a:p>
          <a:p>
            <a:r>
              <a:rPr lang="en-US" dirty="0"/>
              <a:t>I will be focusing on the 2 highest average births which is Baseball at 24.63 births</a:t>
            </a:r>
          </a:p>
          <a:p>
            <a:endParaRPr lang="en-US" dirty="0"/>
          </a:p>
          <a:p>
            <a:r>
              <a:rPr lang="en-US" dirty="0"/>
              <a:t>I will be using Chi-Square Test of Independence to preform a comparison </a:t>
            </a:r>
          </a:p>
        </p:txBody>
      </p:sp>
      <p:pic>
        <p:nvPicPr>
          <p:cNvPr id="5" name="slide2" descr="Sheet 3">
            <a:extLst>
              <a:ext uri="{FF2B5EF4-FFF2-40B4-BE49-F238E27FC236}">
                <a16:creationId xmlns:a16="http://schemas.microsoft.com/office/drawing/2014/main" id="{ACDEDF8D-EEE1-466E-9FE1-CDE4018D9A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16"/>
          <a:stretch/>
        </p:blipFill>
        <p:spPr>
          <a:xfrm>
            <a:off x="5181600" y="0"/>
            <a:ext cx="7010401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50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8B7AD-539E-408C-A004-A06220A3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55158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Chi-Squared Test of Independence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5BB465-4E74-45BA-9FBB-543F8164B5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956683"/>
              </p:ext>
            </p:extLst>
          </p:nvPr>
        </p:nvGraphicFramePr>
        <p:xfrm>
          <a:off x="-1" y="569843"/>
          <a:ext cx="6095999" cy="62698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4572">
                  <a:extLst>
                    <a:ext uri="{9D8B030D-6E8A-4147-A177-3AD203B41FA5}">
                      <a16:colId xmlns:a16="http://schemas.microsoft.com/office/drawing/2014/main" val="368366277"/>
                    </a:ext>
                  </a:extLst>
                </a:gridCol>
                <a:gridCol w="701244">
                  <a:extLst>
                    <a:ext uri="{9D8B030D-6E8A-4147-A177-3AD203B41FA5}">
                      <a16:colId xmlns:a16="http://schemas.microsoft.com/office/drawing/2014/main" val="2968810944"/>
                    </a:ext>
                  </a:extLst>
                </a:gridCol>
                <a:gridCol w="701244">
                  <a:extLst>
                    <a:ext uri="{9D8B030D-6E8A-4147-A177-3AD203B41FA5}">
                      <a16:colId xmlns:a16="http://schemas.microsoft.com/office/drawing/2014/main" val="2971836209"/>
                    </a:ext>
                  </a:extLst>
                </a:gridCol>
                <a:gridCol w="1751255">
                  <a:extLst>
                    <a:ext uri="{9D8B030D-6E8A-4147-A177-3AD203B41FA5}">
                      <a16:colId xmlns:a16="http://schemas.microsoft.com/office/drawing/2014/main" val="1669710568"/>
                    </a:ext>
                  </a:extLst>
                </a:gridCol>
                <a:gridCol w="1617684">
                  <a:extLst>
                    <a:ext uri="{9D8B030D-6E8A-4147-A177-3AD203B41FA5}">
                      <a16:colId xmlns:a16="http://schemas.microsoft.com/office/drawing/2014/main" val="3658146981"/>
                    </a:ext>
                  </a:extLst>
                </a:gridCol>
              </a:tblGrid>
              <a:tr h="500225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Two Sample z-Test for Proportions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65300"/>
                  </a:ext>
                </a:extLst>
              </a:tr>
              <a:tr h="527811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378384"/>
                  </a:ext>
                </a:extLst>
              </a:tr>
              <a:tr h="33772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Inputs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Check Requirements (all ≥ 10?)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720170"/>
                  </a:ext>
                </a:extLst>
              </a:tr>
              <a:tr h="28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Group 1 Observed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First Sample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698.000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5432675"/>
                  </a:ext>
                </a:extLst>
              </a:tr>
              <a:tr h="28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Group 1 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8315.000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7885897"/>
                  </a:ext>
                </a:extLst>
              </a:tr>
              <a:tr h="28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Group 2 Observed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7527284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Second Sample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7527284.000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0572374"/>
                  </a:ext>
                </a:extLst>
              </a:tr>
              <a:tr h="28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Group 2 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85712738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78185454.000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6505468"/>
                  </a:ext>
                </a:extLst>
              </a:tr>
              <a:tr h="28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Confidence Level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0955368"/>
                  </a:ext>
                </a:extLst>
              </a:tr>
              <a:tr h="28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Type of Test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p1 ≠ p2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2014116"/>
                  </a:ext>
                </a:extLst>
              </a:tr>
              <a:tr h="28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8435773"/>
                  </a:ext>
                </a:extLst>
              </a:tr>
              <a:tr h="2955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9680376"/>
                  </a:ext>
                </a:extLst>
              </a:tr>
              <a:tr h="29550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Descriptive Statistics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026623"/>
                  </a:ext>
                </a:extLst>
              </a:tr>
              <a:tr h="52781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p-hat</a:t>
                      </a:r>
                      <a:r>
                        <a:rPr lang="en-US" sz="1200" u="none" strike="noStrike" baseline="-25000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p-hat</a:t>
                      </a:r>
                      <a:r>
                        <a:rPr lang="en-US" sz="1100" u="none" strike="noStrike" baseline="-25000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Standard Deviation of Confidence Interval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Standard Deviation of Hypothesis Test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0810533"/>
                  </a:ext>
                </a:extLst>
              </a:tr>
              <a:tr h="29550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503213"/>
                  </a:ext>
                </a:extLst>
              </a:tr>
              <a:tr h="2955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9235535"/>
                  </a:ext>
                </a:extLst>
              </a:tr>
              <a:tr h="28143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Two-Proportion z-test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0475906"/>
                  </a:ext>
                </a:extLst>
              </a:tr>
              <a:tr h="337724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Null Hypothesis:   H</a:t>
                      </a:r>
                      <a:r>
                        <a:rPr lang="en-US" sz="1100" u="none" strike="noStrike" baseline="-25000">
                          <a:effectLst/>
                        </a:rPr>
                        <a:t>0</a:t>
                      </a:r>
                      <a:r>
                        <a:rPr lang="en-US" sz="1100" u="none" strike="noStrike">
                          <a:effectLst/>
                        </a:rPr>
                        <a:t>:  p</a:t>
                      </a:r>
                      <a:r>
                        <a:rPr lang="en-US" sz="1100" u="none" strike="noStrike" baseline="-25000">
                          <a:effectLst/>
                        </a:rPr>
                        <a:t>1</a:t>
                      </a:r>
                      <a:r>
                        <a:rPr lang="en-US" sz="1100" u="none" strike="noStrike">
                          <a:effectLst/>
                        </a:rPr>
                        <a:t> = p</a:t>
                      </a:r>
                      <a:r>
                        <a:rPr lang="en-US" sz="1100" u="none" strike="noStrike" baseline="-25000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3400196"/>
                  </a:ext>
                </a:extLst>
              </a:tr>
              <a:tr h="309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P-value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Confidence Interval  for p</a:t>
                      </a:r>
                      <a:r>
                        <a:rPr lang="en-US" sz="1100" u="none" strike="noStrike" baseline="-25000" dirty="0">
                          <a:effectLst/>
                        </a:rPr>
                        <a:t>1</a:t>
                      </a:r>
                      <a:r>
                        <a:rPr lang="en-US" sz="1100" u="none" strike="noStrike" dirty="0">
                          <a:effectLst/>
                        </a:rPr>
                        <a:t> - p</a:t>
                      </a:r>
                      <a:r>
                        <a:rPr lang="en-US" sz="1100" u="none" strike="noStrike" baseline="-25000" dirty="0">
                          <a:effectLst/>
                        </a:rPr>
                        <a:t>2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8835229"/>
                  </a:ext>
                </a:extLst>
              </a:tr>
              <a:tr h="2955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-3.480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06661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6F0310-ABFC-4F7B-A0A8-DF70F54AB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800486"/>
              </p:ext>
            </p:extLst>
          </p:nvPr>
        </p:nvGraphicFramePr>
        <p:xfrm>
          <a:off x="6096000" y="569841"/>
          <a:ext cx="6095999" cy="62699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2351">
                  <a:extLst>
                    <a:ext uri="{9D8B030D-6E8A-4147-A177-3AD203B41FA5}">
                      <a16:colId xmlns:a16="http://schemas.microsoft.com/office/drawing/2014/main" val="2379654214"/>
                    </a:ext>
                  </a:extLst>
                </a:gridCol>
                <a:gridCol w="939262">
                  <a:extLst>
                    <a:ext uri="{9D8B030D-6E8A-4147-A177-3AD203B41FA5}">
                      <a16:colId xmlns:a16="http://schemas.microsoft.com/office/drawing/2014/main" val="2975424900"/>
                    </a:ext>
                  </a:extLst>
                </a:gridCol>
                <a:gridCol w="442006">
                  <a:extLst>
                    <a:ext uri="{9D8B030D-6E8A-4147-A177-3AD203B41FA5}">
                      <a16:colId xmlns:a16="http://schemas.microsoft.com/office/drawing/2014/main" val="221302461"/>
                    </a:ext>
                  </a:extLst>
                </a:gridCol>
                <a:gridCol w="1768024">
                  <a:extLst>
                    <a:ext uri="{9D8B030D-6E8A-4147-A177-3AD203B41FA5}">
                      <a16:colId xmlns:a16="http://schemas.microsoft.com/office/drawing/2014/main" val="3089823258"/>
                    </a:ext>
                  </a:extLst>
                </a:gridCol>
                <a:gridCol w="1694356">
                  <a:extLst>
                    <a:ext uri="{9D8B030D-6E8A-4147-A177-3AD203B41FA5}">
                      <a16:colId xmlns:a16="http://schemas.microsoft.com/office/drawing/2014/main" val="3548141498"/>
                    </a:ext>
                  </a:extLst>
                </a:gridCol>
              </a:tblGrid>
              <a:tr h="499459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One Sample z-Test for a Proportion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528437"/>
                  </a:ext>
                </a:extLst>
              </a:tr>
              <a:tr h="520131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507323"/>
                  </a:ext>
                </a:extLst>
              </a:tr>
              <a:tr h="35543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Inputs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Hypothesis Test Requirements (Both ≥ 10?)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04813"/>
                  </a:ext>
                </a:extLst>
              </a:tr>
              <a:tr h="355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2117767"/>
                  </a:ext>
                </a:extLst>
              </a:tr>
              <a:tr h="355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8974613"/>
                  </a:ext>
                </a:extLst>
              </a:tr>
              <a:tr h="355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Confidence Level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Confidence Interval Requirements (Both ≥ 10?)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55879"/>
                  </a:ext>
                </a:extLst>
              </a:tr>
              <a:tr h="355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Null Hypothesis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74.000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8143251"/>
                  </a:ext>
                </a:extLst>
              </a:tr>
              <a:tr h="355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Type of Test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Not Equal 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5750319"/>
                  </a:ext>
                </a:extLst>
              </a:tr>
              <a:tr h="35543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Descriptive Statistics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269561"/>
                  </a:ext>
                </a:extLst>
              </a:tr>
              <a:tr h="61270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p-hat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Standard Deviation of Confidence Interval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Standard Deviation of Hypothesis Test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9685282"/>
                  </a:ext>
                </a:extLst>
              </a:tr>
              <a:tr h="355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1438137"/>
                  </a:ext>
                </a:extLst>
              </a:tr>
              <a:tr h="355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9201702"/>
                  </a:ext>
                </a:extLst>
              </a:tr>
              <a:tr h="33851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One-Proportion z-test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7879536"/>
                  </a:ext>
                </a:extLst>
              </a:tr>
              <a:tr h="4062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Null Hypothesis:   H</a:t>
                      </a:r>
                      <a:r>
                        <a:rPr lang="en-US" sz="1100" u="none" strike="noStrike" baseline="-25000">
                          <a:effectLst/>
                        </a:rPr>
                        <a:t>0</a:t>
                      </a:r>
                      <a:r>
                        <a:rPr lang="en-US" sz="1100" u="none" strike="noStrike">
                          <a:effectLst/>
                        </a:rPr>
                        <a:t>:  p =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7605381"/>
                  </a:ext>
                </a:extLst>
              </a:tr>
              <a:tr h="338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P-value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Confidence Interval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6276905"/>
                  </a:ext>
                </a:extLst>
              </a:tr>
              <a:tr h="355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194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2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A4E02151-8FE5-4E45-97C6-CAD35557E43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73024030"/>
              </p:ext>
            </p:extLst>
          </p:nvPr>
        </p:nvGraphicFramePr>
        <p:xfrm>
          <a:off x="1" y="5002"/>
          <a:ext cx="2252866" cy="6852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5616">
                  <a:extLst>
                    <a:ext uri="{9D8B030D-6E8A-4147-A177-3AD203B41FA5}">
                      <a16:colId xmlns:a16="http://schemas.microsoft.com/office/drawing/2014/main" val="730335183"/>
                    </a:ext>
                  </a:extLst>
                </a:gridCol>
                <a:gridCol w="608437">
                  <a:extLst>
                    <a:ext uri="{9D8B030D-6E8A-4147-A177-3AD203B41FA5}">
                      <a16:colId xmlns:a16="http://schemas.microsoft.com/office/drawing/2014/main" val="3966233155"/>
                    </a:ext>
                  </a:extLst>
                </a:gridCol>
                <a:gridCol w="928813">
                  <a:extLst>
                    <a:ext uri="{9D8B030D-6E8A-4147-A177-3AD203B41FA5}">
                      <a16:colId xmlns:a16="http://schemas.microsoft.com/office/drawing/2014/main" val="3902527412"/>
                    </a:ext>
                  </a:extLst>
                </a:gridCol>
              </a:tblGrid>
              <a:tr h="38072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Chi Square Test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9120058"/>
                  </a:ext>
                </a:extLst>
              </a:tr>
              <a:tr h="380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Pearson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P-value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6837720"/>
                  </a:ext>
                </a:extLst>
              </a:tr>
              <a:tr h="380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78.524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0.0000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673868"/>
                  </a:ext>
                </a:extLst>
              </a:tr>
              <a:tr h="38072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928083"/>
                  </a:ext>
                </a:extLst>
              </a:tr>
              <a:tr h="38072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Pearson Residuals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3996472"/>
                  </a:ext>
                </a:extLst>
              </a:tr>
              <a:tr h="380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US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Baseball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6214166"/>
                  </a:ext>
                </a:extLst>
              </a:tr>
              <a:tr h="380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3069939"/>
                  </a:ext>
                </a:extLst>
              </a:tr>
              <a:tr h="380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2237517"/>
                  </a:ext>
                </a:extLst>
              </a:tr>
              <a:tr h="380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2.08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6005852"/>
                  </a:ext>
                </a:extLst>
              </a:tr>
              <a:tr h="380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Apr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0987816"/>
                  </a:ext>
                </a:extLst>
              </a:tr>
              <a:tr h="380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6.04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7053477"/>
                  </a:ext>
                </a:extLst>
              </a:tr>
              <a:tr h="380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Jun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14.99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7627079"/>
                  </a:ext>
                </a:extLst>
              </a:tr>
              <a:tr h="380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Jul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11.05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593060"/>
                  </a:ext>
                </a:extLst>
              </a:tr>
              <a:tr h="380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Aug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28.15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3333294"/>
                  </a:ext>
                </a:extLst>
              </a:tr>
              <a:tr h="380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5.17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8962795"/>
                  </a:ext>
                </a:extLst>
              </a:tr>
              <a:tr h="380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9.42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0442025"/>
                  </a:ext>
                </a:extLst>
              </a:tr>
              <a:tr h="380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1783880"/>
                  </a:ext>
                </a:extLst>
              </a:tr>
              <a:tr h="380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0.00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5903160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6AABFF-2CFB-4FB3-8D95-DB1E7CA1A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52869" y="569844"/>
            <a:ext cx="9939129" cy="1669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show the Chi square test</a:t>
            </a:r>
          </a:p>
          <a:p>
            <a:pPr lvl="1"/>
            <a:r>
              <a:rPr lang="en-US" dirty="0"/>
              <a:t>We see the Pearson residuals, df and P-value</a:t>
            </a:r>
          </a:p>
          <a:p>
            <a:pPr lvl="1"/>
            <a:r>
              <a:rPr lang="en-US" dirty="0"/>
              <a:t>The Pearson residuals are high for June, July, and August</a:t>
            </a:r>
          </a:p>
          <a:p>
            <a:r>
              <a:rPr lang="en-US" dirty="0"/>
              <a:t>The previous slide shows sample z-Test for proportions in the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720EFB-9FB9-4A69-AE21-4D84B4C15C94}"/>
              </a:ext>
            </a:extLst>
          </p:cNvPr>
          <p:cNvSpPr txBox="1">
            <a:spLocks/>
          </p:cNvSpPr>
          <p:nvPr/>
        </p:nvSpPr>
        <p:spPr>
          <a:xfrm>
            <a:off x="2252867" y="18255"/>
            <a:ext cx="9939133" cy="551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Chi-Squared Test of Independence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83166F9-8552-42D2-9F6F-06A7A53DF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896276"/>
              </p:ext>
            </p:extLst>
          </p:nvPr>
        </p:nvGraphicFramePr>
        <p:xfrm>
          <a:off x="7712765" y="2239618"/>
          <a:ext cx="4479235" cy="46001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14">
                  <a:extLst>
                    <a:ext uri="{9D8B030D-6E8A-4147-A177-3AD203B41FA5}">
                      <a16:colId xmlns:a16="http://schemas.microsoft.com/office/drawing/2014/main" val="1691242397"/>
                    </a:ext>
                  </a:extLst>
                </a:gridCol>
                <a:gridCol w="989163">
                  <a:extLst>
                    <a:ext uri="{9D8B030D-6E8A-4147-A177-3AD203B41FA5}">
                      <a16:colId xmlns:a16="http://schemas.microsoft.com/office/drawing/2014/main" val="4034700184"/>
                    </a:ext>
                  </a:extLst>
                </a:gridCol>
                <a:gridCol w="1119809">
                  <a:extLst>
                    <a:ext uri="{9D8B030D-6E8A-4147-A177-3AD203B41FA5}">
                      <a16:colId xmlns:a16="http://schemas.microsoft.com/office/drawing/2014/main" val="158980203"/>
                    </a:ext>
                  </a:extLst>
                </a:gridCol>
                <a:gridCol w="1661049">
                  <a:extLst>
                    <a:ext uri="{9D8B030D-6E8A-4147-A177-3AD203B41FA5}">
                      <a16:colId xmlns:a16="http://schemas.microsoft.com/office/drawing/2014/main" val="1985049550"/>
                    </a:ext>
                  </a:extLst>
                </a:gridCol>
              </a:tblGrid>
              <a:tr h="313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Baseball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Totals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3457912"/>
                  </a:ext>
                </a:extLst>
              </a:tr>
              <a:tr h="313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Jan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6,979,322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6,980,070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8754109"/>
                  </a:ext>
                </a:extLst>
              </a:tr>
              <a:tr h="313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6,511,697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677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6,512,374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4987196"/>
                  </a:ext>
                </a:extLst>
              </a:tr>
              <a:tr h="313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7,147,368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712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7,148,080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4503275"/>
                  </a:ext>
                </a:extLst>
              </a:tr>
              <a:tr h="313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Apr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6,850,733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710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6,851,443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4268161"/>
                  </a:ext>
                </a:extLst>
              </a:tr>
              <a:tr h="313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7,175,367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687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7,176,054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3149479"/>
                  </a:ext>
                </a:extLst>
              </a:tr>
              <a:tr h="313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Jun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7,122,586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643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7,123,229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51511"/>
                  </a:ext>
                </a:extLst>
              </a:tr>
              <a:tr h="313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Jul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7,527,284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698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7,527,982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3504970"/>
                  </a:ext>
                </a:extLst>
              </a:tr>
              <a:tr h="313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Aug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7,624,626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7,625,578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346336"/>
                  </a:ext>
                </a:extLst>
              </a:tr>
              <a:tr h="313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7,440,659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7,441,505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8170424"/>
                  </a:ext>
                </a:extLst>
              </a:tr>
              <a:tr h="313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7,293,822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7,294,674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1358962"/>
                  </a:ext>
                </a:extLst>
              </a:tr>
              <a:tr h="313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6,884,173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6,884,922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8726616"/>
                  </a:ext>
                </a:extLst>
              </a:tr>
              <a:tr h="313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7,155,101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7,155,840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0343406"/>
                  </a:ext>
                </a:extLst>
              </a:tr>
              <a:tr h="5222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Totals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85,712,738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9013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85,721,751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5909406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EA76042A-B62B-46E2-8D99-11A64F521824}"/>
              </a:ext>
            </a:extLst>
          </p:cNvPr>
          <p:cNvSpPr/>
          <p:nvPr/>
        </p:nvSpPr>
        <p:spPr>
          <a:xfrm>
            <a:off x="2478154" y="4162089"/>
            <a:ext cx="50093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Pearson's chi-square test is used to determine whether there is a statistically significant difference between the expected frequencies and the observed frequencies in one or more categories of a contingency table.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BC303C-707E-4F22-B0C2-D532C953E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154" y="2229185"/>
            <a:ext cx="5009323" cy="166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8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port by month count">
            <a:extLst>
              <a:ext uri="{FF2B5EF4-FFF2-40B4-BE49-F238E27FC236}">
                <a16:creationId xmlns:a16="http://schemas.microsoft.com/office/drawing/2014/main" id="{57C8CE97-9571-48F8-B2C4-7A221825B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31"/>
          <a:stretch/>
        </p:blipFill>
        <p:spPr>
          <a:xfrm>
            <a:off x="0" y="1"/>
            <a:ext cx="5351055" cy="3429000"/>
          </a:xfrm>
          <a:prstGeom prst="rect">
            <a:avLst/>
          </a:prstGeom>
        </p:spPr>
      </p:pic>
      <p:pic>
        <p:nvPicPr>
          <p:cNvPr id="3" name="slide3" descr="Sport by month %">
            <a:extLst>
              <a:ext uri="{FF2B5EF4-FFF2-40B4-BE49-F238E27FC236}">
                <a16:creationId xmlns:a16="http://schemas.microsoft.com/office/drawing/2014/main" id="{3001361C-878A-42E8-A950-7F7A5532A3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31"/>
          <a:stretch/>
        </p:blipFill>
        <p:spPr>
          <a:xfrm>
            <a:off x="0" y="3428995"/>
            <a:ext cx="5351055" cy="342900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281ED6-FF72-4DD6-AD4A-665242C85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054" y="-1"/>
            <a:ext cx="6840945" cy="68579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These are Data Tables are used to calculate Chi-Goodness Test of Independence </a:t>
            </a:r>
          </a:p>
          <a:p>
            <a:pPr lvl="1"/>
            <a:r>
              <a:rPr lang="en-US" dirty="0"/>
              <a:t>The first data table was used in the calculations </a:t>
            </a:r>
          </a:p>
          <a:p>
            <a:pPr lvl="1"/>
            <a:r>
              <a:rPr lang="en-US" dirty="0"/>
              <a:t>The second data table is used for the Plot on the next slide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requirements must be met in order to conduct a χ2 test of independence:</a:t>
            </a:r>
          </a:p>
          <a:p>
            <a:pPr lvl="1"/>
            <a:r>
              <a:rPr lang="en-US" dirty="0"/>
              <a:t>You must use simple random sampling to obtain a sample from a single population.</a:t>
            </a:r>
          </a:p>
          <a:p>
            <a:pPr lvl="1"/>
            <a:r>
              <a:rPr lang="en-US" dirty="0"/>
              <a:t>Each expected count must be greater than or equal to 5.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null and alternative hypotheses for this chi-squared test of independence are:</a:t>
            </a:r>
          </a:p>
          <a:p>
            <a:pPr lvl="1"/>
            <a:r>
              <a:rPr lang="en-US" dirty="0"/>
              <a:t>H0:The location and the motivation for seeking treatment are independent</a:t>
            </a:r>
          </a:p>
          <a:p>
            <a:pPr lvl="1"/>
            <a:r>
              <a:rPr lang="en-US" dirty="0"/>
              <a:t>H1:The location and the motivation for seeking treatment are not independent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lot Sport by month %">
            <a:extLst>
              <a:ext uri="{FF2B5EF4-FFF2-40B4-BE49-F238E27FC236}">
                <a16:creationId xmlns:a16="http://schemas.microsoft.com/office/drawing/2014/main" id="{CB215F94-7332-4A5C-A92C-2E6496D6D8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87" b="6075"/>
          <a:stretch/>
        </p:blipFill>
        <p:spPr>
          <a:xfrm>
            <a:off x="0" y="0"/>
            <a:ext cx="8176591" cy="6858000"/>
          </a:xfrm>
          <a:prstGeom prst="rect">
            <a:avLst/>
          </a:prstGeom>
        </p:spPr>
      </p:pic>
      <p:pic>
        <p:nvPicPr>
          <p:cNvPr id="3" name="slide4" descr="Plot Sport by month %">
            <a:extLst>
              <a:ext uri="{FF2B5EF4-FFF2-40B4-BE49-F238E27FC236}">
                <a16:creationId xmlns:a16="http://schemas.microsoft.com/office/drawing/2014/main" id="{85E0FC2E-B813-41A4-A3D6-D1A11FDE0A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77" t="6655" r="5385" b="76016"/>
          <a:stretch/>
        </p:blipFill>
        <p:spPr>
          <a:xfrm>
            <a:off x="6530411" y="318051"/>
            <a:ext cx="1076336" cy="102041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0D1F5B-8AB3-4EE0-BAD1-B62FB848F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6591" y="-1"/>
            <a:ext cx="4015409" cy="6857999"/>
          </a:xfrm>
        </p:spPr>
        <p:txBody>
          <a:bodyPr/>
          <a:lstStyle/>
          <a:p>
            <a:r>
              <a:rPr lang="en-US" dirty="0"/>
              <a:t>This shows the % of births each month</a:t>
            </a:r>
          </a:p>
          <a:p>
            <a:r>
              <a:rPr lang="en-US" dirty="0"/>
              <a:t>This only shows the US, Hockey, and Baseball</a:t>
            </a:r>
          </a:p>
          <a:p>
            <a:r>
              <a:rPr lang="en-US" dirty="0"/>
              <a:t>There’s a spike for Baseball in the summer</a:t>
            </a:r>
          </a:p>
          <a:p>
            <a:r>
              <a:rPr lang="en-US" dirty="0"/>
              <a:t>Hockey drops over the year and then jumps in January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1">
            <a:extLst>
              <a:ext uri="{FF2B5EF4-FFF2-40B4-BE49-F238E27FC236}">
                <a16:creationId xmlns:a16="http://schemas.microsoft.com/office/drawing/2014/main" id="{95B1A452-3FE3-4BA8-9BEA-E19B3B31D0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95"/>
          <a:stretch/>
        </p:blipFill>
        <p:spPr>
          <a:xfrm>
            <a:off x="1" y="0"/>
            <a:ext cx="804407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B7EC9-2415-407F-B461-597EA11F9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4071" y="-1"/>
            <a:ext cx="4147929" cy="6857999"/>
          </a:xfrm>
        </p:spPr>
        <p:txBody>
          <a:bodyPr/>
          <a:lstStyle/>
          <a:p>
            <a:r>
              <a:rPr lang="en-US" dirty="0"/>
              <a:t>This show the spread and distribution of births for Baseball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Have August as the first month on the plot </a:t>
            </a:r>
          </a:p>
          <a:p>
            <a:pPr lvl="1"/>
            <a:r>
              <a:rPr lang="en-US" dirty="0"/>
              <a:t>That is due to the cut of date for Baseball  being July 31</a:t>
            </a:r>
            <a:r>
              <a:rPr lang="en-US" baseline="30000" dirty="0"/>
              <a:t>st</a:t>
            </a:r>
          </a:p>
          <a:p>
            <a:pPr lvl="1"/>
            <a:endParaRPr lang="en-US" baseline="30000" dirty="0"/>
          </a:p>
          <a:p>
            <a:r>
              <a:rPr lang="en-US" baseline="30000" dirty="0"/>
              <a:t>There is data for births on February 29th (leap day) so I removed those from the data set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2">
            <a:extLst>
              <a:ext uri="{FF2B5EF4-FFF2-40B4-BE49-F238E27FC236}">
                <a16:creationId xmlns:a16="http://schemas.microsoft.com/office/drawing/2014/main" id="{5276367D-C721-43F2-916F-32A299D19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79"/>
          <a:stretch/>
        </p:blipFill>
        <p:spPr>
          <a:xfrm>
            <a:off x="1" y="0"/>
            <a:ext cx="8494642" cy="6858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8ACEA-FAAC-4477-9BBD-EC9AE8C52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643" y="0"/>
            <a:ext cx="3697356" cy="6857999"/>
          </a:xfrm>
        </p:spPr>
        <p:txBody>
          <a:bodyPr/>
          <a:lstStyle/>
          <a:p>
            <a:r>
              <a:rPr lang="en-US" dirty="0"/>
              <a:t>From this plot it seems that over a hundred each month </a:t>
            </a:r>
          </a:p>
          <a:p>
            <a:r>
              <a:rPr lang="en-US" dirty="0"/>
              <a:t>The count of births has a trend of being over 120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heet 4">
            <a:extLst>
              <a:ext uri="{FF2B5EF4-FFF2-40B4-BE49-F238E27FC236}">
                <a16:creationId xmlns:a16="http://schemas.microsoft.com/office/drawing/2014/main" id="{64B00B59-B9C3-45D3-B568-AE5678ACA8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9" b="8837"/>
          <a:stretch/>
        </p:blipFill>
        <p:spPr>
          <a:xfrm>
            <a:off x="0" y="0"/>
            <a:ext cx="12192000" cy="48105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B050-FA71-477A-9F7F-BC1515033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4714598"/>
            <a:ext cx="12191999" cy="2143401"/>
          </a:xfrm>
        </p:spPr>
        <p:txBody>
          <a:bodyPr/>
          <a:lstStyle/>
          <a:p>
            <a:r>
              <a:rPr lang="en-US" dirty="0"/>
              <a:t>From this we learn that football has the highest births</a:t>
            </a:r>
          </a:p>
          <a:p>
            <a:r>
              <a:rPr lang="en-US" dirty="0"/>
              <a:t>The other sports are sporadic for being with 2</a:t>
            </a:r>
            <a:r>
              <a:rPr lang="en-US" baseline="30000" dirty="0"/>
              <a:t>nd</a:t>
            </a:r>
            <a:r>
              <a:rPr lang="en-US" dirty="0"/>
              <a:t> highest each month</a:t>
            </a:r>
          </a:p>
          <a:p>
            <a:pPr lvl="1"/>
            <a:r>
              <a:rPr lang="en-US" dirty="0"/>
              <a:t>But Basketball seem to have a trend of being the lowest</a:t>
            </a:r>
          </a:p>
          <a:p>
            <a:pPr lvl="2"/>
            <a:r>
              <a:rPr lang="en-US" dirty="0"/>
              <a:t>The exception is March and September 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878</Words>
  <Application>Microsoft Office PowerPoint</Application>
  <PresentationFormat>Widescreen</PresentationFormat>
  <Paragraphs>289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Does your birthday make you better at sports?</vt:lpstr>
      <vt:lpstr>PowerPoint Presentation</vt:lpstr>
      <vt:lpstr>Chi-Squared Test of Independence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your birthday make you better at sports?</dc:title>
  <dc:creator>kyle tolliver</dc:creator>
  <cp:lastModifiedBy>kyle tolliver</cp:lastModifiedBy>
  <cp:revision>15</cp:revision>
  <dcterms:created xsi:type="dcterms:W3CDTF">2020-06-19T06:19:44Z</dcterms:created>
  <dcterms:modified xsi:type="dcterms:W3CDTF">2020-06-19T07:43:37Z</dcterms:modified>
</cp:coreProperties>
</file>