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60" r:id="rId10"/>
    <p:sldId id="261" r:id="rId11"/>
    <p:sldId id="262" r:id="rId12"/>
    <p:sldId id="280" r:id="rId13"/>
    <p:sldId id="281" r:id="rId14"/>
    <p:sldId id="265" r:id="rId15"/>
    <p:sldId id="266" r:id="rId16"/>
    <p:sldId id="267" r:id="rId17"/>
    <p:sldId id="268" r:id="rId18"/>
    <p:sldId id="282" r:id="rId19"/>
    <p:sldId id="270" r:id="rId20"/>
    <p:sldId id="272" r:id="rId21"/>
    <p:sldId id="271" r:id="rId22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  <p:embeddedFont>
      <p:font typeface="Bernard MT Condensed" panose="02050806060905020404" pitchFamily="18" charset="0"/>
      <p:regular r:id="rId25"/>
    </p:embeddedFont>
    <p:embeddedFont>
      <p:font typeface="Browallia New" panose="020B0604020202020204" pitchFamily="34" charset="-34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591CA9F-1F49-4A83-85F1-DDDB8CA9E8CB}">
          <p14:sldIdLst>
            <p14:sldId id="256"/>
            <p14:sldId id="273"/>
            <p14:sldId id="274"/>
            <p14:sldId id="275"/>
            <p14:sldId id="277"/>
            <p14:sldId id="276"/>
            <p14:sldId id="278"/>
            <p14:sldId id="279"/>
            <p14:sldId id="260"/>
            <p14:sldId id="261"/>
            <p14:sldId id="262"/>
            <p14:sldId id="280"/>
            <p14:sldId id="281"/>
            <p14:sldId id="265"/>
            <p14:sldId id="266"/>
            <p14:sldId id="267"/>
            <p14:sldId id="268"/>
            <p14:sldId id="282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0FF"/>
    <a:srgbClr val="9FE6FF"/>
    <a:srgbClr val="8FE2FF"/>
    <a:srgbClr val="A7E8FF"/>
    <a:srgbClr val="C5F0FF"/>
    <a:srgbClr val="FFD54F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2060"/>
                </a:solidFill>
              </a:rPr>
              <a:t>Projected</a:t>
            </a:r>
            <a:r>
              <a:rPr lang="en-US" baseline="0" dirty="0">
                <a:solidFill>
                  <a:srgbClr val="002060"/>
                </a:solidFill>
              </a:rPr>
              <a:t> Revenue</a:t>
            </a:r>
            <a:endParaRPr lang="en-SG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10.8</c:v>
                </c:pt>
                <c:pt idx="1">
                  <c:v>43.8</c:v>
                </c:pt>
                <c:pt idx="2">
                  <c:v>193.8</c:v>
                </c:pt>
                <c:pt idx="3">
                  <c:v>1078.8</c:v>
                </c:pt>
                <c:pt idx="4">
                  <c:v>4228.8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F1-456A-A255-D4D8CD977D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EDF1-456A-A255-D4D8CD977D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EDF1-456A-A255-D4D8CD977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39366608"/>
        <c:axId val="639366928"/>
      </c:barChart>
      <c:catAx>
        <c:axId val="6393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66928"/>
        <c:crosses val="autoZero"/>
        <c:auto val="1"/>
        <c:lblAlgn val="ctr"/>
        <c:lblOffset val="100"/>
        <c:noMultiLvlLbl val="0"/>
      </c:catAx>
      <c:valAx>
        <c:axId val="6393669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6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a6b4911e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a6b4911e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4a6b4911e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4a6b4911e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a6b4911e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a6b4911e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e7b5277a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e7b5277a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a6b4911e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a6b4911e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e7b5277a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e7b5277a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e77759e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e77759e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01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e77759e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e77759e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116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a6b4911e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a6b4911e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5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a6b4911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a6b4911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a6b4911e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4a6b4911e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a6b4911e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a6b4911e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B7E0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microsoft.com/office/2007/relationships/hdphoto" Target="../media/hdphoto5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4.wdp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microsoft.com/office/2007/relationships/hdphoto" Target="../media/hdphoto7.wdp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microsoft.com/office/2007/relationships/hdphoto" Target="../media/hdphoto8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microsoft.com/office/2007/relationships/hdphoto" Target="../media/hdphoto9.wdp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tech.sg/hospitals-and-other-healthcare-organisation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t_of_Singapore_Armed_Forces_bas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microsoft.com/office/2007/relationships/hdphoto" Target="../media/hdphoto5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304798" y="3392325"/>
            <a:ext cx="3718409" cy="801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Inventory in a click</a:t>
            </a:r>
            <a:endParaRPr sz="4000" i="1" dirty="0">
              <a:solidFill>
                <a:srgbClr val="00206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83" b="50031" l="32995" r="59843">
                        <a14:foregroundMark x1="47708" y1="35781" x2="47708" y2="35781"/>
                        <a14:foregroundMark x1="54167" y1="36094" x2="51667" y2="33516"/>
                        <a14:foregroundMark x1="59167" y1="36484" x2="54688" y2="31406"/>
                        <a14:foregroundMark x1="54688" y1="31406" x2="51771" y2="29609"/>
                      </a14:backgroundRemoval>
                    </a14:imgEffect>
                  </a14:imgLayer>
                </a14:imgProps>
              </a:ext>
            </a:extLst>
          </a:blip>
          <a:srcRect l="29639" t="26014" r="36801" b="47300"/>
          <a:stretch/>
        </p:blipFill>
        <p:spPr>
          <a:xfrm>
            <a:off x="3451643" y="845245"/>
            <a:ext cx="2362200" cy="255761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3451643" y="2947300"/>
            <a:ext cx="2379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70C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Blu</a:t>
            </a:r>
            <a:r>
              <a:rPr lang="en" sz="3600" dirty="0">
                <a:solidFill>
                  <a:srgbClr val="00206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Box</a:t>
            </a:r>
            <a:endParaRPr sz="3600" dirty="0">
              <a:solidFill>
                <a:srgbClr val="002060"/>
              </a:solidFill>
              <a:latin typeface="Rockwell" panose="02060603020205020403" pitchFamily="18" charset="0"/>
              <a:ea typeface="GungsuhChe" panose="02030609000101010101" pitchFamily="49" charset="-127"/>
              <a:cs typeface="Gautam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1AA62-3192-4DE3-A10B-CC4CCD43499B}"/>
              </a:ext>
            </a:extLst>
          </p:cNvPr>
          <p:cNvSpPr txBox="1"/>
          <p:nvPr/>
        </p:nvSpPr>
        <p:spPr>
          <a:xfrm>
            <a:off x="2274805" y="4038825"/>
            <a:ext cx="5778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With BluBox, no matter how big the inventory is, 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a few clicks is all it takes, nothing more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.</a:t>
            </a:r>
            <a:endParaRPr lang="en-SG" sz="2000" dirty="0">
              <a:solidFill>
                <a:srgbClr val="002060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01;p17">
            <a:extLst>
              <a:ext uri="{FF2B5EF4-FFF2-40B4-BE49-F238E27FC236}">
                <a16:creationId xmlns:a16="http://schemas.microsoft.com/office/drawing/2014/main" id="{0E374831-1AC8-4865-B143-7D9A9DD35770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667" y1="28667" x2="59000" y2="27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4031" y="273396"/>
            <a:ext cx="2070525" cy="20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375" y="2104438"/>
            <a:ext cx="1676850" cy="20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671360" y="1777225"/>
            <a:ext cx="1634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+ RFID tag 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68900" y="4034475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Reader/ Inventory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270752" y="3905250"/>
            <a:ext cx="1851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Reader/Writer</a:t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5909275" y="1777225"/>
            <a:ext cx="984000" cy="6627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8"/>
          <p:cNvCxnSpPr/>
          <p:nvPr/>
        </p:nvCxnSpPr>
        <p:spPr>
          <a:xfrm rot="10800000">
            <a:off x="3194600" y="3467875"/>
            <a:ext cx="2362200" cy="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 rot="10800000" flipH="1">
            <a:off x="2345175" y="1520938"/>
            <a:ext cx="941100" cy="5835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8"/>
          <p:cNvSpPr txBox="1"/>
          <p:nvPr/>
        </p:nvSpPr>
        <p:spPr>
          <a:xfrm>
            <a:off x="3062502" y="2374157"/>
            <a:ext cx="30933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rgbClr val="002060"/>
                </a:solidFill>
                <a:latin typeface="+mn-lt"/>
                <a:sym typeface="Georgia"/>
              </a:rPr>
              <a:t>Inventory check</a:t>
            </a:r>
            <a:endParaRPr sz="2800" b="1" i="1" dirty="0">
              <a:solidFill>
                <a:srgbClr val="002060"/>
              </a:solidFill>
              <a:latin typeface="+mn-lt"/>
              <a:sym typeface="Georgi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78DB8-02F8-4294-8F3F-40A8CE765013}"/>
              </a:ext>
            </a:extLst>
          </p:cNvPr>
          <p:cNvSpPr txBox="1"/>
          <p:nvPr/>
        </p:nvSpPr>
        <p:spPr>
          <a:xfrm>
            <a:off x="3100899" y="300480"/>
            <a:ext cx="49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1.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C68AB5-A022-4062-A99A-132234459DFE}"/>
              </a:ext>
            </a:extLst>
          </p:cNvPr>
          <p:cNvSpPr txBox="1"/>
          <p:nvPr/>
        </p:nvSpPr>
        <p:spPr>
          <a:xfrm>
            <a:off x="635771" y="2095650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3.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B56B9-AFFE-45E9-B01D-195AF08D8C9C}"/>
              </a:ext>
            </a:extLst>
          </p:cNvPr>
          <p:cNvSpPr txBox="1"/>
          <p:nvPr/>
        </p:nvSpPr>
        <p:spPr>
          <a:xfrm>
            <a:off x="6152325" y="2203800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2.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A751F-71B3-4184-ABC6-4FA302932801}"/>
              </a:ext>
            </a:extLst>
          </p:cNvPr>
          <p:cNvSpPr txBox="1"/>
          <p:nvPr/>
        </p:nvSpPr>
        <p:spPr>
          <a:xfrm>
            <a:off x="3686462" y="3518779"/>
            <a:ext cx="1676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goes from reader to phone inventory 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B840E-6C55-4C54-A369-CCC48A237E39}"/>
              </a:ext>
            </a:extLst>
          </p:cNvPr>
          <p:cNvSpPr txBox="1"/>
          <p:nvPr/>
        </p:nvSpPr>
        <p:spPr>
          <a:xfrm>
            <a:off x="6503268" y="1530850"/>
            <a:ext cx="134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RFID tags read by RFID reader 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81F77-1ADD-490C-A31C-A2AC93DAF5CD}"/>
              </a:ext>
            </a:extLst>
          </p:cNvPr>
          <p:cNvSpPr txBox="1"/>
          <p:nvPr/>
        </p:nvSpPr>
        <p:spPr>
          <a:xfrm>
            <a:off x="1559859" y="1130432"/>
            <a:ext cx="157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inventory is compared against data in RFID tag</a:t>
            </a:r>
            <a:endParaRPr lang="en-SG" dirty="0"/>
          </a:p>
        </p:txBody>
      </p:sp>
      <p:pic>
        <p:nvPicPr>
          <p:cNvPr id="26" name="Google Shape;102;p17">
            <a:extLst>
              <a:ext uri="{FF2B5EF4-FFF2-40B4-BE49-F238E27FC236}">
                <a16:creationId xmlns:a16="http://schemas.microsoft.com/office/drawing/2014/main" id="{51539579-68E5-4AAF-8452-149577469EBC}"/>
              </a:ext>
            </a:extLst>
          </p:cNvPr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4667">
                        <a14:foregroundMark x1="66333" y1="36833" x2="44500" y2="45833"/>
                        <a14:foregroundMark x1="44500" y1="45833" x2="67667" y2="36667"/>
                        <a14:foregroundMark x1="67667" y1="36667" x2="58333" y2="43500"/>
                        <a14:foregroundMark x1="9000" y1="63000" x2="13000" y2="67000"/>
                        <a14:foregroundMark x1="88500" y1="43167" x2="90667" y2="36833"/>
                        <a14:foregroundMark x1="94667" y1="39167" x2="87000" y2="36500"/>
                        <a14:foregroundMark x1="46167" y1="27000" x2="59000" y2="18167"/>
                        <a14:foregroundMark x1="60167" y1="17833" x2="80333" y2="28500"/>
                        <a14:foregroundMark x1="80333" y1="28500" x2="82500" y2="31667"/>
                        <a14:foregroundMark x1="5667" y1="64833" x2="4167" y2="64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150" y="2104438"/>
            <a:ext cx="2088100" cy="208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7;p15">
            <a:extLst>
              <a:ext uri="{FF2B5EF4-FFF2-40B4-BE49-F238E27FC236}">
                <a16:creationId xmlns:a16="http://schemas.microsoft.com/office/drawing/2014/main" id="{8D269AC6-2A69-406F-A892-F61F14D9A4BB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694076" y="362481"/>
            <a:ext cx="645985" cy="147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2;p17">
            <a:extLst>
              <a:ext uri="{FF2B5EF4-FFF2-40B4-BE49-F238E27FC236}">
                <a16:creationId xmlns:a16="http://schemas.microsoft.com/office/drawing/2014/main" id="{C435DB10-0330-43D2-8E96-BD9B638B8F08}"/>
              </a:ext>
            </a:extLst>
          </p:cNvPr>
          <p:cNvSpPr txBox="1"/>
          <p:nvPr/>
        </p:nvSpPr>
        <p:spPr>
          <a:xfrm>
            <a:off x="183837" y="70731"/>
            <a:ext cx="2544839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How it’s done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8915F5-3D51-4392-A7F1-E64E9C7A733B}"/>
              </a:ext>
            </a:extLst>
          </p:cNvPr>
          <p:cNvSpPr txBox="1"/>
          <p:nvPr/>
        </p:nvSpPr>
        <p:spPr>
          <a:xfrm>
            <a:off x="3100899" y="269744"/>
            <a:ext cx="49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1.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BB361D-9AF8-480F-9E7F-8E57345D68DE}"/>
              </a:ext>
            </a:extLst>
          </p:cNvPr>
          <p:cNvSpPr txBox="1"/>
          <p:nvPr/>
        </p:nvSpPr>
        <p:spPr>
          <a:xfrm>
            <a:off x="635771" y="2064914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3.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B6F62-0922-4334-AC28-56870BB894EE}"/>
              </a:ext>
            </a:extLst>
          </p:cNvPr>
          <p:cNvSpPr txBox="1"/>
          <p:nvPr/>
        </p:nvSpPr>
        <p:spPr>
          <a:xfrm>
            <a:off x="6152325" y="2173064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2.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59C39-D149-41DD-976F-56F9AB70C5EC}"/>
              </a:ext>
            </a:extLst>
          </p:cNvPr>
          <p:cNvSpPr txBox="1"/>
          <p:nvPr/>
        </p:nvSpPr>
        <p:spPr>
          <a:xfrm>
            <a:off x="3100899" y="239008"/>
            <a:ext cx="49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1.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90" y="1321654"/>
            <a:ext cx="1228758" cy="1301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597" y="3572153"/>
            <a:ext cx="1118565" cy="118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4" b="98519" l="69973" r="99464">
                        <a14:foregroundMark x1="89276" y1="46667" x2="86327" y2="86667"/>
                        <a14:foregroundMark x1="86327" y1="86667" x2="78016" y2="92593"/>
                        <a14:foregroundMark x1="78820" y1="71111" x2="87131" y2="33333"/>
                        <a14:foregroundMark x1="87131" y1="33333" x2="71314" y2="54815"/>
                        <a14:foregroundMark x1="71314" y1="54815" x2="89812" y2="46667"/>
                        <a14:foregroundMark x1="89812" y1="46667" x2="91957" y2="31111"/>
                        <a14:foregroundMark x1="94102" y1="24444" x2="93566" y2="73333"/>
                        <a14:foregroundMark x1="78820" y1="8148" x2="96515" y2="9630"/>
                        <a14:foregroundMark x1="96515" y1="9630" x2="96783" y2="66667"/>
                        <a14:foregroundMark x1="96783" y1="73333" x2="96783" y2="73333"/>
                        <a14:foregroundMark x1="78820" y1="3704" x2="96515" y2="7407"/>
                        <a14:foregroundMark x1="96515" y1="7407" x2="89008" y2="3704"/>
                        <a14:foregroundMark x1="97855" y1="5185" x2="99464" y2="64444"/>
                        <a14:foregroundMark x1="99464" y1="64444" x2="97855" y2="74815"/>
                        <a14:foregroundMark x1="77748" y1="82222" x2="71582" y2="98519"/>
                        <a14:foregroundMark x1="74799" y1="94074" x2="88472" y2="96296"/>
                        <a14:foregroundMark x1="91421" y1="80000" x2="91957" y2="33333"/>
                        <a14:foregroundMark x1="91957" y1="33333" x2="95174" y2="31111"/>
                        <a14:foregroundMark x1="92225" y1="20000" x2="74799" y2="13333"/>
                        <a14:foregroundMark x1="85523" y1="13333" x2="89008" y2="21481"/>
                        <a14:foregroundMark x1="89008" y1="21481" x2="73727" y2="22222"/>
                        <a14:foregroundMark x1="71850" y1="25185" x2="69973" y2="96296"/>
                        <a14:foregroundMark x1="94370" y1="30370" x2="76408" y2="28148"/>
                        <a14:foregroundMark x1="76408" y1="28148" x2="71582" y2="71111"/>
                        <a14:foregroundMark x1="71582" y1="71111" x2="71582" y2="82222"/>
                        <a14:backgroundMark x1="98123" y1="94815" x2="98123" y2="94815"/>
                      </a14:backgroundRemoval>
                    </a14:imgEffect>
                  </a14:imgLayer>
                </a14:imgProps>
              </a:ext>
            </a:extLst>
          </a:blip>
          <a:srcRect l="69362" r="3"/>
          <a:stretch/>
        </p:blipFill>
        <p:spPr>
          <a:xfrm>
            <a:off x="4768939" y="3600442"/>
            <a:ext cx="815169" cy="1128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cxnSpLocks/>
          </p:cNvCxnSpPr>
          <p:nvPr/>
        </p:nvCxnSpPr>
        <p:spPr>
          <a:xfrm>
            <a:off x="1432247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62881" y="164073"/>
            <a:ext cx="5212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2060"/>
                </a:solidFill>
                <a:latin typeface="+mj-lt"/>
              </a:rPr>
              <a:t>Current Customer Journey</a:t>
            </a:r>
            <a:endParaRPr sz="2800" b="1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1" name="Google Shape;74;p15">
            <a:extLst>
              <a:ext uri="{FF2B5EF4-FFF2-40B4-BE49-F238E27FC236}">
                <a16:creationId xmlns:a16="http://schemas.microsoft.com/office/drawing/2014/main" id="{80A3C913-8A7B-4DD4-BDC7-53DD3EBB1074}"/>
              </a:ext>
            </a:extLst>
          </p:cNvPr>
          <p:cNvPicPr preferRelativeResize="0"/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67" b="94667" l="8667" r="81556">
                        <a14:foregroundMark x1="41556" y1="94667" x2="39778" y2="93778"/>
                        <a14:foregroundMark x1="26889" y1="28444" x2="26667" y2="9778"/>
                        <a14:foregroundMark x1="22444" y1="4889" x2="31556" y2="4667"/>
                        <a14:foregroundMark x1="80667" y1="79111" x2="77333" y2="76667"/>
                        <a14:foregroundMark x1="57556" y1="22444" x2="65556" y2="22222"/>
                        <a14:foregroundMark x1="78222" y1="47556" x2="81556" y2="49333"/>
                      </a14:backgroundRemoval>
                    </a14:imgEffect>
                  </a14:imgLayer>
                </a14:imgProps>
              </a:ext>
            </a:extLst>
          </a:blip>
          <a:srcRect r="11870"/>
          <a:stretch/>
        </p:blipFill>
        <p:spPr>
          <a:xfrm>
            <a:off x="6511825" y="915824"/>
            <a:ext cx="1697693" cy="18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32F47F6-6A48-4EB6-9A4E-BF647884E7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6364" y1="60000" x2="19432" y2="65357"/>
                        <a14:foregroundMark x1="32841" y1="79107" x2="32841" y2="79107"/>
                        <a14:foregroundMark x1="70568" y1="74821" x2="70568" y2="74821"/>
                        <a14:foregroundMark x1="60568" y1="68750" x2="60568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56550" y="1387049"/>
            <a:ext cx="2336478" cy="1470453"/>
          </a:xfrm>
          <a:prstGeom prst="rect">
            <a:avLst/>
          </a:prstGeom>
        </p:spPr>
      </p:pic>
      <p:pic>
        <p:nvPicPr>
          <p:cNvPr id="29" name="Google Shape;77;p15">
            <a:extLst>
              <a:ext uri="{FF2B5EF4-FFF2-40B4-BE49-F238E27FC236}">
                <a16:creationId xmlns:a16="http://schemas.microsoft.com/office/drawing/2014/main" id="{C56F4C48-2C6B-4C97-82B7-56921C560DE7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1934" y="1387049"/>
            <a:ext cx="519150" cy="118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144;p19">
            <a:extLst>
              <a:ext uri="{FF2B5EF4-FFF2-40B4-BE49-F238E27FC236}">
                <a16:creationId xmlns:a16="http://schemas.microsoft.com/office/drawing/2014/main" id="{86DFBD55-A7C7-424E-AD12-89EB2DEA49BD}"/>
              </a:ext>
            </a:extLst>
          </p:cNvPr>
          <p:cNvCxnSpPr>
            <a:cxnSpLocks/>
          </p:cNvCxnSpPr>
          <p:nvPr/>
        </p:nvCxnSpPr>
        <p:spPr>
          <a:xfrm>
            <a:off x="4010347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144;p19">
            <a:extLst>
              <a:ext uri="{FF2B5EF4-FFF2-40B4-BE49-F238E27FC236}">
                <a16:creationId xmlns:a16="http://schemas.microsoft.com/office/drawing/2014/main" id="{EC98EFD4-9A8D-4998-B884-EBB53870DA35}"/>
              </a:ext>
            </a:extLst>
          </p:cNvPr>
          <p:cNvCxnSpPr>
            <a:cxnSpLocks/>
          </p:cNvCxnSpPr>
          <p:nvPr/>
        </p:nvCxnSpPr>
        <p:spPr>
          <a:xfrm>
            <a:off x="6160596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144;p19">
            <a:extLst>
              <a:ext uri="{FF2B5EF4-FFF2-40B4-BE49-F238E27FC236}">
                <a16:creationId xmlns:a16="http://schemas.microsoft.com/office/drawing/2014/main" id="{197D23DE-42C1-41DB-9B15-2A1CF0859027}"/>
              </a:ext>
            </a:extLst>
          </p:cNvPr>
          <p:cNvCxnSpPr>
            <a:cxnSpLocks/>
          </p:cNvCxnSpPr>
          <p:nvPr/>
        </p:nvCxnSpPr>
        <p:spPr>
          <a:xfrm>
            <a:off x="7360671" y="2817789"/>
            <a:ext cx="0" cy="612155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44;p19">
            <a:extLst>
              <a:ext uri="{FF2B5EF4-FFF2-40B4-BE49-F238E27FC236}">
                <a16:creationId xmlns:a16="http://schemas.microsoft.com/office/drawing/2014/main" id="{55D6BAC7-3B85-417C-A8D9-F751F89951D1}"/>
              </a:ext>
            </a:extLst>
          </p:cNvPr>
          <p:cNvCxnSpPr>
            <a:cxnSpLocks/>
          </p:cNvCxnSpPr>
          <p:nvPr/>
        </p:nvCxnSpPr>
        <p:spPr>
          <a:xfrm flipH="1">
            <a:off x="5889548" y="4079977"/>
            <a:ext cx="911977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144;p19">
            <a:extLst>
              <a:ext uri="{FF2B5EF4-FFF2-40B4-BE49-F238E27FC236}">
                <a16:creationId xmlns:a16="http://schemas.microsoft.com/office/drawing/2014/main" id="{985794CF-9B27-4C40-9550-64CE56F08E2E}"/>
              </a:ext>
            </a:extLst>
          </p:cNvPr>
          <p:cNvCxnSpPr>
            <a:cxnSpLocks/>
          </p:cNvCxnSpPr>
          <p:nvPr/>
        </p:nvCxnSpPr>
        <p:spPr>
          <a:xfrm flipH="1">
            <a:off x="3551522" y="4079977"/>
            <a:ext cx="911977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28783-3199-4749-942B-001D235D948A}"/>
              </a:ext>
            </a:extLst>
          </p:cNvPr>
          <p:cNvSpPr/>
          <p:nvPr/>
        </p:nvSpPr>
        <p:spPr>
          <a:xfrm>
            <a:off x="7472879" y="281778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cs typeface="Browallia New" panose="020B0604020202020204" pitchFamily="34" charset="-34"/>
              </a:rPr>
              <a:t>error</a:t>
            </a:r>
            <a:endParaRPr lang="en-SG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4A9CD3-AA93-4302-AE42-AEF879AFAA54}"/>
              </a:ext>
            </a:extLst>
          </p:cNvPr>
          <p:cNvSpPr/>
          <p:nvPr/>
        </p:nvSpPr>
        <p:spPr>
          <a:xfrm>
            <a:off x="5999204" y="4061841"/>
            <a:ext cx="835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Browallia New" panose="020B0604020202020204" pitchFamily="34" charset="-34"/>
              </a:rPr>
              <a:t>error</a:t>
            </a:r>
            <a:endParaRPr lang="en-SG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E5FFFC-1E21-45A3-9A44-AD905F542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542" b="97917" l="8125" r="90000">
                        <a14:foregroundMark x1="38281" y1="33750" x2="22188" y2="60833"/>
                        <a14:foregroundMark x1="22188" y1="60833" x2="22031" y2="68958"/>
                        <a14:foregroundMark x1="22031" y1="68958" x2="24375" y2="45833"/>
                        <a14:foregroundMark x1="24375" y1="45833" x2="31719" y2="57500"/>
                        <a14:foregroundMark x1="31719" y1="57500" x2="35781" y2="75208"/>
                        <a14:foregroundMark x1="35781" y1="75208" x2="24531" y2="56458"/>
                        <a14:foregroundMark x1="24531" y1="56458" x2="21250" y2="46667"/>
                        <a14:foregroundMark x1="21250" y1="46667" x2="26563" y2="60208"/>
                        <a14:foregroundMark x1="26563" y1="60208" x2="29688" y2="50417"/>
                        <a14:foregroundMark x1="29688" y1="50417" x2="32813" y2="61250"/>
                        <a14:foregroundMark x1="32813" y1="61250" x2="26875" y2="46250"/>
                        <a14:foregroundMark x1="26875" y1="46250" x2="28281" y2="63750"/>
                        <a14:foregroundMark x1="28281" y1="63750" x2="18438" y2="45417"/>
                        <a14:foregroundMark x1="18438" y1="45417" x2="30000" y2="47708"/>
                        <a14:foregroundMark x1="30000" y1="47708" x2="37500" y2="56875"/>
                        <a14:foregroundMark x1="61875" y1="43542" x2="51563" y2="57708"/>
                        <a14:foregroundMark x1="51563" y1="57708" x2="57656" y2="38125"/>
                        <a14:foregroundMark x1="57656" y1="38125" x2="54531" y2="50833"/>
                        <a14:foregroundMark x1="54531" y1="50833" x2="59062" y2="32500"/>
                        <a14:foregroundMark x1="59062" y1="32500" x2="56406" y2="42500"/>
                        <a14:foregroundMark x1="56406" y1="42500" x2="45313" y2="56875"/>
                        <a14:foregroundMark x1="45313" y1="56875" x2="43594" y2="46042"/>
                        <a14:foregroundMark x1="43594" y1="46042" x2="41250" y2="58750"/>
                        <a14:foregroundMark x1="41250" y1="58750" x2="41563" y2="42500"/>
                        <a14:foregroundMark x1="41563" y1="42500" x2="41563" y2="54375"/>
                        <a14:foregroundMark x1="41563" y1="54375" x2="44063" y2="34583"/>
                        <a14:foregroundMark x1="44063" y1="34583" x2="55625" y2="53333"/>
                        <a14:foregroundMark x1="55625" y1="53333" x2="55781" y2="52917"/>
                        <a14:foregroundMark x1="38281" y1="8958" x2="38281" y2="8958"/>
                        <a14:foregroundMark x1="45313" y1="7292" x2="32813" y2="6875"/>
                        <a14:foregroundMark x1="32813" y1="6875" x2="44219" y2="3542"/>
                        <a14:foregroundMark x1="44219" y1="3542" x2="47031" y2="5000"/>
                        <a14:foregroundMark x1="52188" y1="6458" x2="52188" y2="6458"/>
                        <a14:foregroundMark x1="58750" y1="8750" x2="71719" y2="24167"/>
                        <a14:foregroundMark x1="71719" y1="24167" x2="73438" y2="34583"/>
                        <a14:foregroundMark x1="73438" y1="34583" x2="70938" y2="46042"/>
                        <a14:foregroundMark x1="70938" y1="46042" x2="77813" y2="52292"/>
                        <a14:foregroundMark x1="77813" y1="52292" x2="70938" y2="71875"/>
                        <a14:foregroundMark x1="71563" y1="79375" x2="74375" y2="89167"/>
                        <a14:foregroundMark x1="74375" y1="89167" x2="69375" y2="98958"/>
                        <a14:foregroundMark x1="69375" y1="98958" x2="15156" y2="98750"/>
                        <a14:foregroundMark x1="15156" y1="98750" x2="8125" y2="92083"/>
                        <a14:foregroundMark x1="8125" y1="92083" x2="8438" y2="84167"/>
                        <a14:foregroundMark x1="10469" y1="98333" x2="38281" y2="97708"/>
                        <a14:foregroundMark x1="38281" y1="97708" x2="75625" y2="97917"/>
                        <a14:foregroundMark x1="72813" y1="97083" x2="71094" y2="30417"/>
                        <a14:foregroundMark x1="71094" y1="30417" x2="67031" y2="11458"/>
                        <a14:foregroundMark x1="72031" y1="35625" x2="62656" y2="17917"/>
                        <a14:foregroundMark x1="62656" y1="17917" x2="55937" y2="11042"/>
                        <a14:foregroundMark x1="55937" y1="11042" x2="27656" y2="13333"/>
                        <a14:foregroundMark x1="36875" y1="15417" x2="31094" y2="22917"/>
                        <a14:foregroundMark x1="31094" y1="22917" x2="34063" y2="32708"/>
                        <a14:foregroundMark x1="34063" y1="32708" x2="30781" y2="22083"/>
                        <a14:foregroundMark x1="30781" y1="22083" x2="23750" y2="28958"/>
                        <a14:foregroundMark x1="23750" y1="28958" x2="37344" y2="16250"/>
                        <a14:foregroundMark x1="37344" y1="16250" x2="27813" y2="13958"/>
                        <a14:foregroundMark x1="27813" y1="13958" x2="36094" y2="11875"/>
                        <a14:foregroundMark x1="36094" y1="11875" x2="45156" y2="12083"/>
                        <a14:foregroundMark x1="45156" y1="12083" x2="52031" y2="6250"/>
                        <a14:foregroundMark x1="52031" y1="6250" x2="66250" y2="22292"/>
                        <a14:foregroundMark x1="66250" y1="22292" x2="48281" y2="22083"/>
                        <a14:foregroundMark x1="48281" y1="22083" x2="40469" y2="24167"/>
                        <a14:foregroundMark x1="40469" y1="24167" x2="40313" y2="35625"/>
                        <a14:foregroundMark x1="40313" y1="35625" x2="33594" y2="26042"/>
                        <a14:foregroundMark x1="33594" y1="26042" x2="41406" y2="38542"/>
                        <a14:foregroundMark x1="23125" y1="32917" x2="22813" y2="22292"/>
                        <a14:foregroundMark x1="22813" y1="22292" x2="31094" y2="27292"/>
                        <a14:foregroundMark x1="31094" y1="27292" x2="40156" y2="59792"/>
                        <a14:foregroundMark x1="40156" y1="59792" x2="54531" y2="66250"/>
                        <a14:foregroundMark x1="54531" y1="66250" x2="53438" y2="62917"/>
                        <a14:foregroundMark x1="53906" y1="6042" x2="66875" y2="23333"/>
                        <a14:foregroundMark x1="51875" y1="5625" x2="50625" y2="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4950" y="3487819"/>
            <a:ext cx="1654324" cy="12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0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90" y="1321654"/>
            <a:ext cx="1228758" cy="1301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>
            <a:cxnSpLocks/>
          </p:cNvCxnSpPr>
          <p:nvPr/>
        </p:nvCxnSpPr>
        <p:spPr>
          <a:xfrm>
            <a:off x="1432247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62881" y="135092"/>
            <a:ext cx="5212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 dirty="0">
                <a:solidFill>
                  <a:srgbClr val="002060"/>
                </a:solidFill>
                <a:latin typeface="+mj-lt"/>
              </a:rPr>
              <a:t>The BluBox </a:t>
            </a:r>
            <a:r>
              <a:rPr lang="en" sz="2800" b="1" dirty="0">
                <a:solidFill>
                  <a:srgbClr val="002060"/>
                </a:solidFill>
                <a:latin typeface="+mj-lt"/>
              </a:rPr>
              <a:t>Journey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1" name="Google Shape;74;p15">
            <a:extLst>
              <a:ext uri="{FF2B5EF4-FFF2-40B4-BE49-F238E27FC236}">
                <a16:creationId xmlns:a16="http://schemas.microsoft.com/office/drawing/2014/main" id="{80A3C913-8A7B-4DD4-BDC7-53DD3EBB1074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67" b="94667" l="8667" r="81556">
                        <a14:foregroundMark x1="41556" y1="94667" x2="39778" y2="93778"/>
                        <a14:foregroundMark x1="26889" y1="28444" x2="26667" y2="9778"/>
                        <a14:foregroundMark x1="22444" y1="4889" x2="31556" y2="4667"/>
                        <a14:foregroundMark x1="80667" y1="79111" x2="77333" y2="76667"/>
                        <a14:foregroundMark x1="57556" y1="22444" x2="65556" y2="22222"/>
                        <a14:foregroundMark x1="78222" y1="47556" x2="81556" y2="49333"/>
                      </a14:backgroundRemoval>
                    </a14:imgEffect>
                  </a14:imgLayer>
                </a14:imgProps>
              </a:ext>
            </a:extLst>
          </a:blip>
          <a:srcRect r="11870"/>
          <a:stretch/>
        </p:blipFill>
        <p:spPr>
          <a:xfrm>
            <a:off x="6538431" y="3035013"/>
            <a:ext cx="1697693" cy="1890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C32F47F6-6A48-4EB6-9A4E-BF647884E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6364" y1="60000" x2="19432" y2="65357"/>
                        <a14:foregroundMark x1="32841" y1="79107" x2="32841" y2="79107"/>
                        <a14:foregroundMark x1="70568" y1="74821" x2="70568" y2="74821"/>
                        <a14:foregroundMark x1="60568" y1="68750" x2="60568" y2="6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56550" y="1387049"/>
            <a:ext cx="2336478" cy="1470453"/>
          </a:xfrm>
          <a:prstGeom prst="rect">
            <a:avLst/>
          </a:prstGeom>
        </p:spPr>
      </p:pic>
      <p:pic>
        <p:nvPicPr>
          <p:cNvPr id="29" name="Google Shape;77;p15">
            <a:extLst>
              <a:ext uri="{FF2B5EF4-FFF2-40B4-BE49-F238E27FC236}">
                <a16:creationId xmlns:a16="http://schemas.microsoft.com/office/drawing/2014/main" id="{C56F4C48-2C6B-4C97-82B7-56921C560DE7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1934" y="1387049"/>
            <a:ext cx="519150" cy="118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144;p19">
            <a:extLst>
              <a:ext uri="{FF2B5EF4-FFF2-40B4-BE49-F238E27FC236}">
                <a16:creationId xmlns:a16="http://schemas.microsoft.com/office/drawing/2014/main" id="{86DFBD55-A7C7-424E-AD12-89EB2DEA49BD}"/>
              </a:ext>
            </a:extLst>
          </p:cNvPr>
          <p:cNvCxnSpPr>
            <a:cxnSpLocks/>
          </p:cNvCxnSpPr>
          <p:nvPr/>
        </p:nvCxnSpPr>
        <p:spPr>
          <a:xfrm>
            <a:off x="4010347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144;p19">
            <a:extLst>
              <a:ext uri="{FF2B5EF4-FFF2-40B4-BE49-F238E27FC236}">
                <a16:creationId xmlns:a16="http://schemas.microsoft.com/office/drawing/2014/main" id="{EC98EFD4-9A8D-4998-B884-EBB53870DA35}"/>
              </a:ext>
            </a:extLst>
          </p:cNvPr>
          <p:cNvCxnSpPr>
            <a:cxnSpLocks/>
          </p:cNvCxnSpPr>
          <p:nvPr/>
        </p:nvCxnSpPr>
        <p:spPr>
          <a:xfrm>
            <a:off x="6160596" y="2042074"/>
            <a:ext cx="512703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144;p19">
            <a:extLst>
              <a:ext uri="{FF2B5EF4-FFF2-40B4-BE49-F238E27FC236}">
                <a16:creationId xmlns:a16="http://schemas.microsoft.com/office/drawing/2014/main" id="{197D23DE-42C1-41DB-9B15-2A1CF0859027}"/>
              </a:ext>
            </a:extLst>
          </p:cNvPr>
          <p:cNvCxnSpPr>
            <a:cxnSpLocks/>
          </p:cNvCxnSpPr>
          <p:nvPr/>
        </p:nvCxnSpPr>
        <p:spPr>
          <a:xfrm>
            <a:off x="7445196" y="2728935"/>
            <a:ext cx="0" cy="612155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44;p19">
            <a:extLst>
              <a:ext uri="{FF2B5EF4-FFF2-40B4-BE49-F238E27FC236}">
                <a16:creationId xmlns:a16="http://schemas.microsoft.com/office/drawing/2014/main" id="{55D6BAC7-3B85-417C-A8D9-F751F89951D1}"/>
              </a:ext>
            </a:extLst>
          </p:cNvPr>
          <p:cNvCxnSpPr>
            <a:cxnSpLocks/>
          </p:cNvCxnSpPr>
          <p:nvPr/>
        </p:nvCxnSpPr>
        <p:spPr>
          <a:xfrm flipH="1">
            <a:off x="5889548" y="4079977"/>
            <a:ext cx="911977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Google Shape;178;p20">
            <a:extLst>
              <a:ext uri="{FF2B5EF4-FFF2-40B4-BE49-F238E27FC236}">
                <a16:creationId xmlns:a16="http://schemas.microsoft.com/office/drawing/2014/main" id="{EDF04C79-AB0F-4BAE-BD5B-3EBCEF0DDF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000" y="3564508"/>
            <a:ext cx="1149481" cy="114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0;p13">
            <a:extLst>
              <a:ext uri="{FF2B5EF4-FFF2-40B4-BE49-F238E27FC236}">
                <a16:creationId xmlns:a16="http://schemas.microsoft.com/office/drawing/2014/main" id="{B0246A7A-2ED1-471B-81FD-224354312C6E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683" b="50031" l="32995" r="59843">
                        <a14:foregroundMark x1="47708" y1="35781" x2="47708" y2="35781"/>
                        <a14:foregroundMark x1="54167" y1="36094" x2="51667" y2="33516"/>
                        <a14:foregroundMark x1="59167" y1="36484" x2="54688" y2="31406"/>
                        <a14:foregroundMark x1="54688" y1="31406" x2="51771" y2="29609"/>
                      </a14:backgroundRemoval>
                    </a14:imgEffect>
                  </a14:imgLayer>
                </a14:imgProps>
              </a:ext>
            </a:extLst>
          </a:blip>
          <a:srcRect l="29639" t="26014" r="36801" b="47300"/>
          <a:stretch/>
        </p:blipFill>
        <p:spPr>
          <a:xfrm>
            <a:off x="6673299" y="1195718"/>
            <a:ext cx="1434599" cy="155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8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86596" y="58580"/>
            <a:ext cx="3094593" cy="1000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latin typeface="+mj-lt"/>
              </a:rPr>
              <a:t>Competition </a:t>
            </a:r>
            <a:br>
              <a:rPr lang="en-SG" sz="2800" b="1" dirty="0">
                <a:solidFill>
                  <a:srgbClr val="002060"/>
                </a:solidFill>
                <a:latin typeface="+mj-lt"/>
              </a:rPr>
            </a:br>
            <a:r>
              <a:rPr lang="en-SG" sz="2800" b="1" dirty="0">
                <a:solidFill>
                  <a:srgbClr val="002060"/>
                </a:solidFill>
                <a:latin typeface="+mj-lt"/>
              </a:rPr>
              <a:t>Differentiation</a:t>
            </a:r>
            <a:r>
              <a:rPr lang="en" sz="2800" b="1" dirty="0">
                <a:solidFill>
                  <a:srgbClr val="002060"/>
                </a:solidFill>
                <a:latin typeface="+mj-lt"/>
              </a:rPr>
              <a:t> 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026" name="Picture 2" descr="https://www.pinclipart.com/picdir/middle/355-3557151_exceptional-employer-value-value-icon-free-png-clipart.png">
            <a:extLst>
              <a:ext uri="{FF2B5EF4-FFF2-40B4-BE49-F238E27FC236}">
                <a16:creationId xmlns:a16="http://schemas.microsoft.com/office/drawing/2014/main" id="{651E4A59-8F45-4BEE-BE8F-8982E494D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51" b="89684" l="7614" r="92955">
                        <a14:foregroundMark x1="7614" y1="56572" x2="7614" y2="56572"/>
                        <a14:foregroundMark x1="93068" y1="67887" x2="93068" y2="67887"/>
                        <a14:foregroundMark x1="87841" y1="38436" x2="87841" y2="38436"/>
                        <a14:foregroundMark x1="84432" y1="16140" x2="84432" y2="16140"/>
                        <a14:foregroundMark x1="68636" y1="41930" x2="68636" y2="41930"/>
                        <a14:foregroundMark x1="68636" y1="41930" x2="68750" y2="39933"/>
                        <a14:foregroundMark x1="68750" y1="39933" x2="71932" y2="41764"/>
                        <a14:foregroundMark x1="68295" y1="22296" x2="69432" y2="19468"/>
                        <a14:foregroundMark x1="84886" y1="16805" x2="88068" y2="17637"/>
                        <a14:foregroundMark x1="49659" y1="32280" x2="49659" y2="32280"/>
                        <a14:foregroundMark x1="56591" y1="13810" x2="57727" y2="15474"/>
                        <a14:foregroundMark x1="55568" y1="9151" x2="55568" y2="9151"/>
                        <a14:foregroundMark x1="60114" y1="14975" x2="60114" y2="14975"/>
                        <a14:foregroundMark x1="50682" y1="15474" x2="50682" y2="15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61" r="2497"/>
          <a:stretch/>
        </p:blipFill>
        <p:spPr bwMode="auto">
          <a:xfrm>
            <a:off x="0" y="3380984"/>
            <a:ext cx="2543718" cy="199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DB856C-46E4-4757-AD01-0CE3B549A760}"/>
              </a:ext>
            </a:extLst>
          </p:cNvPr>
          <p:cNvCxnSpPr>
            <a:cxnSpLocks/>
          </p:cNvCxnSpPr>
          <p:nvPr/>
        </p:nvCxnSpPr>
        <p:spPr>
          <a:xfrm flipV="1">
            <a:off x="3588444" y="631281"/>
            <a:ext cx="0" cy="35192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11E7D2-1846-4398-9833-23EE17D2CF90}"/>
              </a:ext>
            </a:extLst>
          </p:cNvPr>
          <p:cNvCxnSpPr>
            <a:cxnSpLocks/>
          </p:cNvCxnSpPr>
          <p:nvPr/>
        </p:nvCxnSpPr>
        <p:spPr>
          <a:xfrm>
            <a:off x="3304134" y="3913429"/>
            <a:ext cx="485631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Google Shape;187;p21">
            <a:extLst>
              <a:ext uri="{FF2B5EF4-FFF2-40B4-BE49-F238E27FC236}">
                <a16:creationId xmlns:a16="http://schemas.microsoft.com/office/drawing/2014/main" id="{F5682A6A-2BAB-4253-BE01-C53AA2D78F7E}"/>
              </a:ext>
            </a:extLst>
          </p:cNvPr>
          <p:cNvSpPr txBox="1">
            <a:spLocks/>
          </p:cNvSpPr>
          <p:nvPr/>
        </p:nvSpPr>
        <p:spPr>
          <a:xfrm rot="16200000">
            <a:off x="1599837" y="1573645"/>
            <a:ext cx="3504820" cy="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Clr>
                <a:srgbClr val="000000"/>
              </a:buClr>
              <a:buFont typeface="Average"/>
              <a:buNone/>
            </a:pPr>
            <a:r>
              <a:rPr lang="en" sz="2000" b="1" dirty="0">
                <a:solidFill>
                  <a:srgbClr val="002060"/>
                </a:solidFill>
                <a:latin typeface="+mn-lt"/>
              </a:rPr>
              <a:t>Cost-effectiveness</a:t>
            </a:r>
            <a:br>
              <a:rPr lang="en" sz="2000" dirty="0">
                <a:solidFill>
                  <a:srgbClr val="002060"/>
                </a:solidFill>
                <a:latin typeface="+mj-lt"/>
              </a:rPr>
            </a:br>
            <a:endParaRPr lang="en" sz="15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8" name="Google Shape;187;p21">
            <a:extLst>
              <a:ext uri="{FF2B5EF4-FFF2-40B4-BE49-F238E27FC236}">
                <a16:creationId xmlns:a16="http://schemas.microsoft.com/office/drawing/2014/main" id="{A646D208-C2A8-4680-B7B7-A8E28D0671DD}"/>
              </a:ext>
            </a:extLst>
          </p:cNvPr>
          <p:cNvSpPr txBox="1">
            <a:spLocks/>
          </p:cNvSpPr>
          <p:nvPr/>
        </p:nvSpPr>
        <p:spPr>
          <a:xfrm>
            <a:off x="5401607" y="3913429"/>
            <a:ext cx="1452541" cy="57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Clr>
                <a:srgbClr val="000000"/>
              </a:buClr>
              <a:buFont typeface="Average"/>
              <a:buNone/>
            </a:pPr>
            <a:r>
              <a:rPr lang="en-SG" sz="2000" b="1" dirty="0">
                <a:solidFill>
                  <a:srgbClr val="002060"/>
                </a:solidFill>
                <a:latin typeface="+mn-lt"/>
              </a:rPr>
              <a:t>Speed</a:t>
            </a:r>
            <a:br>
              <a:rPr lang="en" sz="2000" dirty="0">
                <a:solidFill>
                  <a:srgbClr val="002060"/>
                </a:solidFill>
                <a:latin typeface="+mj-lt"/>
              </a:rPr>
            </a:br>
            <a:endParaRPr lang="en" sz="15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9" name="Google Shape;188;p21">
            <a:extLst>
              <a:ext uri="{FF2B5EF4-FFF2-40B4-BE49-F238E27FC236}">
                <a16:creationId xmlns:a16="http://schemas.microsoft.com/office/drawing/2014/main" id="{2A3ED007-1751-4130-A20E-50740B32A6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2704" y="2712755"/>
            <a:ext cx="1270346" cy="401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89;p21">
            <a:extLst>
              <a:ext uri="{FF2B5EF4-FFF2-40B4-BE49-F238E27FC236}">
                <a16:creationId xmlns:a16="http://schemas.microsoft.com/office/drawing/2014/main" id="{130549CA-AC40-4EE8-ADDF-609DFBF17E8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952" y="3313938"/>
            <a:ext cx="1270346" cy="39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90;p21">
            <a:extLst>
              <a:ext uri="{FF2B5EF4-FFF2-40B4-BE49-F238E27FC236}">
                <a16:creationId xmlns:a16="http://schemas.microsoft.com/office/drawing/2014/main" id="{9132F9B0-7BB2-4C52-80D1-9B588AB7B84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6610" y="2093682"/>
            <a:ext cx="696224" cy="6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91;p21">
            <a:extLst>
              <a:ext uri="{FF2B5EF4-FFF2-40B4-BE49-F238E27FC236}">
                <a16:creationId xmlns:a16="http://schemas.microsoft.com/office/drawing/2014/main" id="{D2D925FB-FD6A-407F-9E48-22640D3CE8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8422" y="2943424"/>
            <a:ext cx="704958" cy="60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38;p19">
            <a:extLst>
              <a:ext uri="{FF2B5EF4-FFF2-40B4-BE49-F238E27FC236}">
                <a16:creationId xmlns:a16="http://schemas.microsoft.com/office/drawing/2014/main" id="{7162C7F3-C384-41F6-98D4-3708FF877F4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33501" y="3114109"/>
            <a:ext cx="660364" cy="699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60;p13">
            <a:extLst>
              <a:ext uri="{FF2B5EF4-FFF2-40B4-BE49-F238E27FC236}">
                <a16:creationId xmlns:a16="http://schemas.microsoft.com/office/drawing/2014/main" id="{164EBC38-0677-4924-907D-627B055CACCF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683" b="50031" l="32995" r="59843">
                        <a14:foregroundMark x1="47708" y1="35781" x2="47708" y2="35781"/>
                        <a14:foregroundMark x1="54167" y1="36094" x2="51667" y2="33516"/>
                        <a14:foregroundMark x1="59167" y1="36484" x2="54688" y2="31406"/>
                        <a14:foregroundMark x1="54688" y1="31406" x2="51771" y2="29609"/>
                      </a14:backgroundRemoval>
                    </a14:imgEffect>
                  </a14:imgLayer>
                </a14:imgProps>
              </a:ext>
            </a:extLst>
          </a:blip>
          <a:srcRect l="29639" t="26014" r="36801" b="47300"/>
          <a:stretch/>
        </p:blipFill>
        <p:spPr>
          <a:xfrm>
            <a:off x="6387793" y="729840"/>
            <a:ext cx="924021" cy="10004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AC4E0790-D765-4D93-BB27-288E3D972D33}"/>
              </a:ext>
            </a:extLst>
          </p:cNvPr>
          <p:cNvSpPr txBox="1">
            <a:spLocks/>
          </p:cNvSpPr>
          <p:nvPr/>
        </p:nvSpPr>
        <p:spPr>
          <a:xfrm>
            <a:off x="2397722" y="4036558"/>
            <a:ext cx="5255437" cy="114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sz="2800" b="1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BluBox</a:t>
            </a:r>
            <a:r>
              <a:rPr lang="en-SG" sz="2800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 offers superior product value</a:t>
            </a:r>
            <a:br>
              <a:rPr lang="en-SG" sz="2800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</a:br>
            <a:r>
              <a:rPr lang="en-SG" sz="2400" b="1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Faster, Cheaper, Efficient</a:t>
            </a:r>
            <a:endParaRPr lang="en-SG" sz="2800" b="1" dirty="0">
              <a:solidFill>
                <a:srgbClr val="002060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36" name="Google Shape;61;p13">
            <a:extLst>
              <a:ext uri="{FF2B5EF4-FFF2-40B4-BE49-F238E27FC236}">
                <a16:creationId xmlns:a16="http://schemas.microsoft.com/office/drawing/2014/main" id="{0172EED3-A29D-4730-8E6E-7342AB01AE20}"/>
              </a:ext>
            </a:extLst>
          </p:cNvPr>
          <p:cNvSpPr txBox="1">
            <a:spLocks/>
          </p:cNvSpPr>
          <p:nvPr/>
        </p:nvSpPr>
        <p:spPr>
          <a:xfrm>
            <a:off x="5679627" y="1447182"/>
            <a:ext cx="2340351" cy="40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en-SG">
                <a:solidFill>
                  <a:srgbClr val="0070C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Blu</a:t>
            </a:r>
            <a:r>
              <a:rPr lang="en-SG">
                <a:solidFill>
                  <a:srgbClr val="00206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Box</a:t>
            </a:r>
            <a:endParaRPr lang="en-SG" dirty="0">
              <a:solidFill>
                <a:srgbClr val="002060"/>
              </a:solidFill>
              <a:latin typeface="Rockwell" panose="02060603020205020403" pitchFamily="18" charset="0"/>
              <a:ea typeface="GungsuhChe" panose="02030609000101010101" pitchFamily="49" charset="-127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7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73387" y="3835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+mj-lt"/>
              </a:rPr>
              <a:t>Market Validation</a:t>
            </a:r>
            <a:endParaRPr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</a:rPr>
              <a:t>“Currently, it is a waste of our time and effort to go through so many items. It would be really useful if we could scan instead. A possible way...maybe barcodes?” - LCP Louie, Medic from Clementi Camp</a:t>
            </a:r>
            <a:endParaRPr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dirty="0">
                <a:solidFill>
                  <a:srgbClr val="000000"/>
                </a:solidFill>
              </a:rPr>
              <a:t>“I used to hate being a duty medic precisely for this very process. It was so boring and mentally draining. If it can be done in 3s, it would a dream come true for all SAF medic.” LCP Dhanush, Medic from Clementi Camp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2003042" y="461127"/>
            <a:ext cx="4949233" cy="4636065"/>
          </a:xfrm>
          <a:prstGeom prst="ellipse">
            <a:avLst/>
          </a:prstGeom>
          <a:solidFill>
            <a:srgbClr val="8FE2FF"/>
          </a:solidFill>
          <a:ln w="571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3073614" y="1394109"/>
            <a:ext cx="3878661" cy="3473589"/>
          </a:xfrm>
          <a:prstGeom prst="ellipse">
            <a:avLst/>
          </a:prstGeom>
          <a:solidFill>
            <a:srgbClr val="00B0F0"/>
          </a:solidFill>
          <a:ln w="571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23"/>
          <p:cNvSpPr/>
          <p:nvPr/>
        </p:nvSpPr>
        <p:spPr>
          <a:xfrm>
            <a:off x="4564083" y="2319930"/>
            <a:ext cx="2346454" cy="2146745"/>
          </a:xfrm>
          <a:prstGeom prst="ellipse">
            <a:avLst/>
          </a:prstGeom>
          <a:solidFill>
            <a:srgbClr val="0070C0"/>
          </a:solidFill>
          <a:ln w="571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5080010" y="3073842"/>
            <a:ext cx="13146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+mj-lt"/>
                <a:ea typeface="Georgia"/>
                <a:cs typeface="Georgia"/>
                <a:sym typeface="Georgia"/>
              </a:rPr>
              <a:t>Army camps</a:t>
            </a:r>
            <a:endParaRPr b="1" dirty="0">
              <a:solidFill>
                <a:schemeClr val="tx1"/>
              </a:solidFill>
              <a:latin typeface="+mj-lt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+mj-lt"/>
                <a:ea typeface="Georgia"/>
                <a:cs typeface="Georgia"/>
                <a:sym typeface="Georgia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+mj-lt"/>
                <a:ea typeface="Georgia"/>
                <a:cs typeface="Georgia"/>
                <a:sym typeface="Georgia"/>
              </a:rPr>
              <a:t>16,800</a:t>
            </a:r>
            <a:endParaRPr b="1" dirty="0">
              <a:solidFill>
                <a:schemeClr val="tx1"/>
              </a:solidFill>
              <a:latin typeface="+mj-lt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3403359" y="2267465"/>
            <a:ext cx="1450200" cy="84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+mj-lt"/>
                <a:ea typeface="Georgia"/>
                <a:cs typeface="Georgia"/>
                <a:sym typeface="Georgia"/>
              </a:rPr>
              <a:t>Singapore healthcare</a:t>
            </a:r>
            <a:endParaRPr b="1" dirty="0">
              <a:solidFill>
                <a:schemeClr val="tx1"/>
              </a:solidFill>
              <a:latin typeface="+mj-lt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latin typeface="+mj-lt"/>
                <a:ea typeface="Georgia"/>
                <a:cs typeface="Georgia"/>
                <a:sym typeface="Georgia"/>
              </a:rPr>
              <a:t>&gt; $1 million</a:t>
            </a:r>
            <a:endParaRPr b="1" dirty="0">
              <a:solidFill>
                <a:schemeClr val="tx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61825" y="46308"/>
            <a:ext cx="4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+mj-lt"/>
                <a:ea typeface="Oswald"/>
                <a:cs typeface="Oswald"/>
                <a:sym typeface="Oswald"/>
              </a:rPr>
              <a:t>Market Size </a:t>
            </a:r>
            <a:endParaRPr sz="1200" b="1">
              <a:latin typeface="+mj-l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328271" y="1544606"/>
            <a:ext cx="1474959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2060"/>
                </a:solidFill>
                <a:latin typeface="+mj-lt"/>
                <a:ea typeface="Georgia"/>
                <a:cs typeface="Georgia"/>
                <a:sym typeface="Georgia"/>
              </a:rPr>
              <a:t>All logistical hubs islandwide</a:t>
            </a:r>
            <a:endParaRPr b="1" dirty="0">
              <a:solidFill>
                <a:srgbClr val="002060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+mj-lt"/>
              </a:rPr>
              <a:t>Business Model</a:t>
            </a:r>
            <a:endParaRPr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2000" b="1" dirty="0">
                <a:solidFill>
                  <a:srgbClr val="000000"/>
                </a:solidFill>
              </a:rPr>
              <a:t>Revenue Streams 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Initial Set-up Cost: $250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Monthly Subscription cost: $35/month</a:t>
            </a:r>
            <a:endParaRPr dirty="0">
              <a:solidFill>
                <a:srgbClr val="000000"/>
              </a:solidFill>
            </a:endParaRPr>
          </a:p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2000" b="1" dirty="0">
                <a:solidFill>
                  <a:srgbClr val="000000"/>
                </a:solidFill>
              </a:rPr>
              <a:t>Costs</a:t>
            </a:r>
            <a:br>
              <a:rPr lang="en" sz="2000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Equipments: $400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Subsequent supply of RFID tags for new drugs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  </a:t>
            </a: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14" y="1207209"/>
            <a:ext cx="1364541" cy="136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535" y="2517015"/>
            <a:ext cx="1132901" cy="113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title"/>
          </p:nvPr>
        </p:nvSpPr>
        <p:spPr>
          <a:xfrm>
            <a:off x="102725" y="25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+mj-lt"/>
              </a:rPr>
              <a:t>Product Development Stages </a:t>
            </a:r>
            <a:endParaRPr sz="28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72" b="90940" l="10000" r="90000">
                        <a14:foregroundMark x1="83077" y1="19966" x2="83077" y2="19966"/>
                        <a14:foregroundMark x1="81231" y1="15772" x2="81231" y2="15772"/>
                        <a14:foregroundMark x1="19231" y1="90940" x2="19231" y2="90940"/>
                      </a14:backgroundRemoval>
                    </a14:imgEffect>
                  </a14:imgLayer>
                </a14:imgProps>
              </a:ext>
            </a:extLst>
          </a:blip>
          <a:srcRect t="12211"/>
          <a:stretch/>
        </p:blipFill>
        <p:spPr>
          <a:xfrm>
            <a:off x="1705862" y="430306"/>
            <a:ext cx="6692787" cy="3842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/>
          <p:nvPr/>
        </p:nvSpPr>
        <p:spPr>
          <a:xfrm>
            <a:off x="3290025" y="3739125"/>
            <a:ext cx="220800" cy="23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4252625" y="3375950"/>
            <a:ext cx="220800" cy="23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5141550" y="2821875"/>
            <a:ext cx="220800" cy="23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5834075" y="2207675"/>
            <a:ext cx="220800" cy="23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878804" y="3289826"/>
            <a:ext cx="2049900" cy="152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Further product development</a:t>
            </a:r>
            <a:endParaRPr sz="12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</a:t>
            </a:r>
            <a:r>
              <a:rPr lang="en-US" sz="1200" b="1" dirty="0"/>
              <a:t>Jun – Aug 2019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product testing</a:t>
            </a:r>
          </a:p>
          <a:p>
            <a:pPr lvl="0"/>
            <a:r>
              <a:rPr lang="en-US" sz="1200" dirty="0"/>
              <a:t>    </a:t>
            </a:r>
            <a:r>
              <a:rPr lang="en-US" sz="1200" b="1" dirty="0"/>
              <a:t>Sep 2019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First product sales (SAF medical centers)</a:t>
            </a:r>
          </a:p>
          <a:p>
            <a:pPr lvl="0"/>
            <a:r>
              <a:rPr lang="en-US" sz="1200" dirty="0"/>
              <a:t>    </a:t>
            </a:r>
            <a:r>
              <a:rPr lang="en-US" sz="1200" b="1" dirty="0"/>
              <a:t>Oct 2019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41" name="Google Shape;241;p25"/>
          <p:cNvSpPr txBox="1"/>
          <p:nvPr/>
        </p:nvSpPr>
        <p:spPr>
          <a:xfrm>
            <a:off x="2983019" y="3989518"/>
            <a:ext cx="20499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5"/>
          <p:cNvSpPr txBox="1"/>
          <p:nvPr/>
        </p:nvSpPr>
        <p:spPr>
          <a:xfrm>
            <a:off x="5141550" y="3287950"/>
            <a:ext cx="20499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25"/>
          <p:cNvSpPr txBox="1"/>
          <p:nvPr/>
        </p:nvSpPr>
        <p:spPr>
          <a:xfrm>
            <a:off x="4528259" y="3552956"/>
            <a:ext cx="204990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Expand across medical center market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     </a:t>
            </a:r>
            <a:r>
              <a:rPr lang="en-US" sz="1200" b="1" dirty="0"/>
              <a:t>2021</a:t>
            </a:r>
            <a:endParaRPr sz="1200" b="1" dirty="0"/>
          </a:p>
        </p:txBody>
      </p:sp>
      <p:sp>
        <p:nvSpPr>
          <p:cNvPr id="12" name="Google Shape;243;p25">
            <a:extLst>
              <a:ext uri="{FF2B5EF4-FFF2-40B4-BE49-F238E27FC236}">
                <a16:creationId xmlns:a16="http://schemas.microsoft.com/office/drawing/2014/main" id="{238C02E8-BCAA-49C3-B8EA-8DA2A8692678}"/>
              </a:ext>
            </a:extLst>
          </p:cNvPr>
          <p:cNvSpPr txBox="1"/>
          <p:nvPr/>
        </p:nvSpPr>
        <p:spPr>
          <a:xfrm>
            <a:off x="6030475" y="2639018"/>
            <a:ext cx="2049900" cy="103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Further product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Expand across logistic hubs in Singapore</a:t>
            </a:r>
            <a:br>
              <a:rPr lang="en-US" sz="1200" dirty="0"/>
            </a:br>
            <a:r>
              <a:rPr lang="en-US" sz="1200" b="1" dirty="0"/>
              <a:t>2022</a:t>
            </a:r>
          </a:p>
        </p:txBody>
      </p:sp>
      <p:sp>
        <p:nvSpPr>
          <p:cNvPr id="13" name="Google Shape;243;p25">
            <a:extLst>
              <a:ext uri="{FF2B5EF4-FFF2-40B4-BE49-F238E27FC236}">
                <a16:creationId xmlns:a16="http://schemas.microsoft.com/office/drawing/2014/main" id="{8401E9C8-6F63-4C3B-9444-1FA191D1C686}"/>
              </a:ext>
            </a:extLst>
          </p:cNvPr>
          <p:cNvSpPr txBox="1"/>
          <p:nvPr/>
        </p:nvSpPr>
        <p:spPr>
          <a:xfrm>
            <a:off x="7106746" y="1814018"/>
            <a:ext cx="2049900" cy="103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Further expand to logistic hubs across Singapore</a:t>
            </a:r>
            <a:br>
              <a:rPr lang="en-US" sz="1200" dirty="0"/>
            </a:br>
            <a:r>
              <a:rPr lang="en-US" sz="1200" b="1" dirty="0"/>
              <a:t>2023</a:t>
            </a:r>
            <a:endParaRPr sz="1200" b="1" dirty="0"/>
          </a:p>
        </p:txBody>
      </p:sp>
      <p:sp>
        <p:nvSpPr>
          <p:cNvPr id="14" name="Google Shape;243;p25">
            <a:extLst>
              <a:ext uri="{FF2B5EF4-FFF2-40B4-BE49-F238E27FC236}">
                <a16:creationId xmlns:a16="http://schemas.microsoft.com/office/drawing/2014/main" id="{5A915648-07B3-4F9A-94C5-704523DDE6A5}"/>
              </a:ext>
            </a:extLst>
          </p:cNvPr>
          <p:cNvSpPr txBox="1"/>
          <p:nvPr/>
        </p:nvSpPr>
        <p:spPr>
          <a:xfrm>
            <a:off x="2839454" y="3941393"/>
            <a:ext cx="2025345" cy="129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Develop Product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 Software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Expand to medical centers across Singapore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    2020</a:t>
            </a:r>
            <a:endParaRPr sz="1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62A0F8-5C74-43B9-8625-4E2F5008C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71449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C6A466-A69E-406E-9469-57110339BAC9}"/>
              </a:ext>
            </a:extLst>
          </p:cNvPr>
          <p:cNvSpPr txBox="1"/>
          <p:nvPr/>
        </p:nvSpPr>
        <p:spPr>
          <a:xfrm>
            <a:off x="2108002" y="4511542"/>
            <a:ext cx="7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 </a:t>
            </a:r>
          </a:p>
          <a:p>
            <a:pPr algn="ctr"/>
            <a:r>
              <a:rPr lang="en-US" dirty="0"/>
              <a:t>Units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B5B12-D458-4C96-9567-1203F1334D0F}"/>
              </a:ext>
            </a:extLst>
          </p:cNvPr>
          <p:cNvSpPr txBox="1"/>
          <p:nvPr/>
        </p:nvSpPr>
        <p:spPr>
          <a:xfrm>
            <a:off x="3053145" y="4511542"/>
            <a:ext cx="7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</a:t>
            </a:r>
          </a:p>
          <a:p>
            <a:pPr algn="ctr"/>
            <a:r>
              <a:rPr lang="en-US" dirty="0"/>
              <a:t>Units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B8CBE-1A24-4CDE-B687-F08CFB813DF3}"/>
              </a:ext>
            </a:extLst>
          </p:cNvPr>
          <p:cNvSpPr txBox="1"/>
          <p:nvPr/>
        </p:nvSpPr>
        <p:spPr>
          <a:xfrm>
            <a:off x="3998288" y="4504872"/>
            <a:ext cx="7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</a:t>
            </a:r>
          </a:p>
          <a:p>
            <a:pPr algn="ctr"/>
            <a:r>
              <a:rPr lang="en-US" dirty="0"/>
              <a:t>Units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EA118-523D-4BBC-98FC-07B4FAEA2ECC}"/>
              </a:ext>
            </a:extLst>
          </p:cNvPr>
          <p:cNvSpPr txBox="1"/>
          <p:nvPr/>
        </p:nvSpPr>
        <p:spPr>
          <a:xfrm>
            <a:off x="4882920" y="4504872"/>
            <a:ext cx="72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3000 </a:t>
            </a:r>
          </a:p>
          <a:p>
            <a:pPr algn="ctr"/>
            <a:r>
              <a:rPr lang="en-US" dirty="0"/>
              <a:t>Units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29000-B49B-4F1F-B278-0B79823C3791}"/>
              </a:ext>
            </a:extLst>
          </p:cNvPr>
          <p:cNvSpPr txBox="1"/>
          <p:nvPr/>
        </p:nvSpPr>
        <p:spPr>
          <a:xfrm>
            <a:off x="5786830" y="4438905"/>
            <a:ext cx="209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10000 </a:t>
            </a:r>
          </a:p>
          <a:p>
            <a:r>
              <a:rPr lang="en-US" dirty="0"/>
              <a:t>Units (1% of market) 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8791F-1AB6-484C-907D-74F282771097}"/>
              </a:ext>
            </a:extLst>
          </p:cNvPr>
          <p:cNvSpPr txBox="1"/>
          <p:nvPr/>
        </p:nvSpPr>
        <p:spPr>
          <a:xfrm rot="16200000">
            <a:off x="-55" y="2417862"/>
            <a:ext cx="2213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 ($ Thousands)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0FDFB-F0C8-45C6-BEBE-4E03C0F92285}"/>
              </a:ext>
            </a:extLst>
          </p:cNvPr>
          <p:cNvSpPr txBox="1"/>
          <p:nvPr/>
        </p:nvSpPr>
        <p:spPr>
          <a:xfrm>
            <a:off x="7699402" y="2202418"/>
            <a:ext cx="1206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</a:t>
            </a:r>
          </a:p>
          <a:p>
            <a:r>
              <a:rPr lang="en-US" b="1" dirty="0"/>
              <a:t>Investment</a:t>
            </a:r>
          </a:p>
          <a:p>
            <a:r>
              <a:rPr lang="en-US" b="1" dirty="0"/>
              <a:t>S$ 20k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291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181072" y="35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+mj-lt"/>
              </a:rPr>
              <a:t>The Team </a:t>
            </a:r>
            <a:endParaRPr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 err="1">
                <a:solidFill>
                  <a:srgbClr val="000000"/>
                </a:solidFill>
              </a:rPr>
              <a:t>Kezia</a:t>
            </a:r>
            <a:r>
              <a:rPr lang="en-US" dirty="0">
                <a:solidFill>
                  <a:srgbClr val="000000"/>
                </a:solidFill>
              </a:rPr>
              <a:t> Kew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1</a:t>
            </a:r>
            <a:r>
              <a:rPr lang="en-SG" dirty="0" err="1">
                <a:solidFill>
                  <a:srgbClr val="000000"/>
                </a:solidFill>
              </a:rPr>
              <a:t>st</a:t>
            </a:r>
            <a:r>
              <a:rPr lang="en" dirty="0">
                <a:solidFill>
                  <a:srgbClr val="000000"/>
                </a:solidFill>
              </a:rPr>
              <a:t> Year </a:t>
            </a:r>
            <a:r>
              <a:rPr lang="en-SG">
                <a:solidFill>
                  <a:srgbClr val="000000"/>
                </a:solidFill>
              </a:rPr>
              <a:t>Information security</a:t>
            </a:r>
            <a:endParaRPr lang="en-US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Software lead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SG" dirty="0">
                <a:solidFill>
                  <a:srgbClr val="000000"/>
                </a:solidFill>
              </a:rPr>
              <a:t>Shanmugam Vignesh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1st Year Mechanical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US" dirty="0">
                <a:solidFill>
                  <a:srgbClr val="000000"/>
                </a:solidFill>
              </a:rPr>
              <a:t>Hardware development, software development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Arjun Kumar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1st Year </a:t>
            </a:r>
            <a:r>
              <a:rPr lang="en-US" dirty="0">
                <a:solidFill>
                  <a:srgbClr val="000000"/>
                </a:solidFill>
              </a:rPr>
              <a:t>FASS (Psychology &amp; Business)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Marketing and business lead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dirty="0">
                <a:solidFill>
                  <a:srgbClr val="000000"/>
                </a:solidFill>
              </a:rPr>
              <a:t>Sukrit Jaiswal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1st Year Mechanical </a:t>
            </a:r>
            <a:endParaRPr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 dirty="0">
                <a:solidFill>
                  <a:srgbClr val="000000"/>
                </a:solidFill>
              </a:rPr>
              <a:t>H</a:t>
            </a:r>
            <a:r>
              <a:rPr lang="en-SG" dirty="0" err="1">
                <a:solidFill>
                  <a:srgbClr val="000000"/>
                </a:solidFill>
              </a:rPr>
              <a:t>ardware</a:t>
            </a:r>
            <a:r>
              <a:rPr lang="en-SG" dirty="0">
                <a:solidFill>
                  <a:srgbClr val="000000"/>
                </a:solidFill>
              </a:rPr>
              <a:t> development and logistics </a:t>
            </a:r>
            <a:r>
              <a:rPr lang="en-SG" dirty="0" err="1">
                <a:solidFill>
                  <a:srgbClr val="000000"/>
                </a:solidFill>
              </a:rPr>
              <a:t>managment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C17BD65E-365B-4353-BFA1-46912FAEE2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18803" y="1900214"/>
            <a:ext cx="906391" cy="206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5F68A-E16E-47A7-9AB6-B16041D6B186}"/>
              </a:ext>
            </a:extLst>
          </p:cNvPr>
          <p:cNvSpPr txBox="1"/>
          <p:nvPr/>
        </p:nvSpPr>
        <p:spPr>
          <a:xfrm>
            <a:off x="1006608" y="869598"/>
            <a:ext cx="713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Let’s say, someone asks you to note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 down the details of this medical item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927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299677" y="3378141"/>
            <a:ext cx="8544645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Inventory management could never become easier!</a:t>
            </a:r>
            <a:endParaRPr sz="24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6" name="Google Shape;60;p13">
            <a:extLst>
              <a:ext uri="{FF2B5EF4-FFF2-40B4-BE49-F238E27FC236}">
                <a16:creationId xmlns:a16="http://schemas.microsoft.com/office/drawing/2014/main" id="{7B86722E-DBDC-49F8-8503-E6ADFFDB8717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83" b="50031" l="32995" r="59843">
                        <a14:foregroundMark x1="47708" y1="35781" x2="47708" y2="35781"/>
                        <a14:foregroundMark x1="54167" y1="36094" x2="51667" y2="33516"/>
                        <a14:foregroundMark x1="59167" y1="36484" x2="54688" y2="31406"/>
                        <a14:foregroundMark x1="54688" y1="31406" x2="51771" y2="29609"/>
                      </a14:backgroundRemoval>
                    </a14:imgEffect>
                  </a14:imgLayer>
                </a14:imgProps>
              </a:ext>
            </a:extLst>
          </a:blip>
          <a:srcRect l="29639" t="26014" r="36801" b="47300"/>
          <a:stretch/>
        </p:blipFill>
        <p:spPr>
          <a:xfrm>
            <a:off x="3151965" y="538953"/>
            <a:ext cx="2362200" cy="25576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9;p13">
            <a:extLst>
              <a:ext uri="{FF2B5EF4-FFF2-40B4-BE49-F238E27FC236}">
                <a16:creationId xmlns:a16="http://schemas.microsoft.com/office/drawing/2014/main" id="{4F167D89-2022-482F-9DF1-1F9816DDE566}"/>
              </a:ext>
            </a:extLst>
          </p:cNvPr>
          <p:cNvSpPr txBox="1">
            <a:spLocks/>
          </p:cNvSpPr>
          <p:nvPr/>
        </p:nvSpPr>
        <p:spPr>
          <a:xfrm>
            <a:off x="3000086" y="2850935"/>
            <a:ext cx="3718409" cy="80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SG" sz="4000" i="1" dirty="0">
                <a:solidFill>
                  <a:srgbClr val="00206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Inventory in a click</a:t>
            </a:r>
          </a:p>
        </p:txBody>
      </p:sp>
      <p:sp>
        <p:nvSpPr>
          <p:cNvPr id="8" name="Google Shape;61;p13">
            <a:extLst>
              <a:ext uri="{FF2B5EF4-FFF2-40B4-BE49-F238E27FC236}">
                <a16:creationId xmlns:a16="http://schemas.microsoft.com/office/drawing/2014/main" id="{0041AA82-E93F-4763-9981-9188DE589FB3}"/>
              </a:ext>
            </a:extLst>
          </p:cNvPr>
          <p:cNvSpPr txBox="1">
            <a:spLocks/>
          </p:cNvSpPr>
          <p:nvPr/>
        </p:nvSpPr>
        <p:spPr>
          <a:xfrm>
            <a:off x="3239816" y="2569359"/>
            <a:ext cx="237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en-SG" sz="3600" dirty="0">
                <a:solidFill>
                  <a:srgbClr val="0070C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Blu</a:t>
            </a:r>
            <a:r>
              <a:rPr lang="en-SG" sz="3600" dirty="0">
                <a:solidFill>
                  <a:srgbClr val="002060"/>
                </a:solidFill>
                <a:latin typeface="Rockwell" panose="02060603020205020403" pitchFamily="18" charset="0"/>
                <a:ea typeface="GungsuhChe" panose="02030609000101010101" pitchFamily="49" charset="-127"/>
                <a:cs typeface="Gautami" panose="020B0502040204020203" pitchFamily="34" charset="0"/>
              </a:rPr>
              <a:t>Box</a:t>
            </a:r>
          </a:p>
        </p:txBody>
      </p:sp>
      <p:sp>
        <p:nvSpPr>
          <p:cNvPr id="9" name="Google Shape;273;p29">
            <a:extLst>
              <a:ext uri="{FF2B5EF4-FFF2-40B4-BE49-F238E27FC236}">
                <a16:creationId xmlns:a16="http://schemas.microsoft.com/office/drawing/2014/main" id="{703FA7D5-D267-41CE-A461-5B35D1A36CA3}"/>
              </a:ext>
            </a:extLst>
          </p:cNvPr>
          <p:cNvSpPr txBox="1">
            <a:spLocks/>
          </p:cNvSpPr>
          <p:nvPr/>
        </p:nvSpPr>
        <p:spPr>
          <a:xfrm>
            <a:off x="6416703" y="4389226"/>
            <a:ext cx="2727297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1600" dirty="0">
                <a:solidFill>
                  <a:srgbClr val="000000"/>
                </a:solidFill>
                <a:latin typeface="+mj-lt"/>
              </a:rPr>
              <a:t>Contact us: bluboxrfid@gmail.com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latin typeface="+mj-lt"/>
              </a:rPr>
              <a:t>References</a:t>
            </a:r>
            <a:endParaRPr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http://www.medtech.sg/hospitals-and-other-healthcare-organisations/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https://en.wikipedia.org/wiki/List_of_Singapore_Armed_Forces_bases</a:t>
            </a:r>
            <a:endParaRPr dirty="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C17BD65E-365B-4353-BFA1-46912FAEE2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18804" y="1754217"/>
            <a:ext cx="906391" cy="206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5F68A-E16E-47A7-9AB6-B16041D6B186}"/>
              </a:ext>
            </a:extLst>
          </p:cNvPr>
          <p:cNvSpPr txBox="1"/>
          <p:nvPr/>
        </p:nvSpPr>
        <p:spPr>
          <a:xfrm>
            <a:off x="2991008" y="1075765"/>
            <a:ext cx="316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Now one more…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222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C17BD65E-365B-4353-BFA1-46912FAEE2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18804" y="1754217"/>
            <a:ext cx="906391" cy="206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5F68A-E16E-47A7-9AB6-B16041D6B186}"/>
              </a:ext>
            </a:extLst>
          </p:cNvPr>
          <p:cNvSpPr txBox="1"/>
          <p:nvPr/>
        </p:nvSpPr>
        <p:spPr>
          <a:xfrm>
            <a:off x="2991008" y="1075765"/>
            <a:ext cx="316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Another one…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63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C17BD65E-365B-4353-BFA1-46912FAEE2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18804" y="1754217"/>
            <a:ext cx="906391" cy="2068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5F68A-E16E-47A7-9AB6-B16041D6B186}"/>
              </a:ext>
            </a:extLst>
          </p:cNvPr>
          <p:cNvSpPr txBox="1"/>
          <p:nvPr/>
        </p:nvSpPr>
        <p:spPr>
          <a:xfrm>
            <a:off x="2991008" y="1075765"/>
            <a:ext cx="316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One more…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36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C17BD65E-365B-4353-BFA1-46912FAEE2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2728179" y="1513157"/>
            <a:ext cx="503312" cy="1148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5F68A-E16E-47A7-9AB6-B16041D6B186}"/>
              </a:ext>
            </a:extLst>
          </p:cNvPr>
          <p:cNvSpPr txBox="1"/>
          <p:nvPr/>
        </p:nvSpPr>
        <p:spPr>
          <a:xfrm>
            <a:off x="2470417" y="859787"/>
            <a:ext cx="420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Hundreds of these…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  <p:pic>
        <p:nvPicPr>
          <p:cNvPr id="5" name="Google Shape;77;p15">
            <a:extLst>
              <a:ext uri="{FF2B5EF4-FFF2-40B4-BE49-F238E27FC236}">
                <a16:creationId xmlns:a16="http://schemas.microsoft.com/office/drawing/2014/main" id="{8B53E40F-3307-4537-9C94-35051BE1E61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221409" y="1541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;p15">
            <a:extLst>
              <a:ext uri="{FF2B5EF4-FFF2-40B4-BE49-F238E27FC236}">
                <a16:creationId xmlns:a16="http://schemas.microsoft.com/office/drawing/2014/main" id="{8698D3C6-33FB-4556-885C-AC9802E3159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669938" y="1541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5">
            <a:extLst>
              <a:ext uri="{FF2B5EF4-FFF2-40B4-BE49-F238E27FC236}">
                <a16:creationId xmlns:a16="http://schemas.microsoft.com/office/drawing/2014/main" id="{0AA8EAB3-3684-4F71-80DA-301C1AD7940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28989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7;p15">
            <a:extLst>
              <a:ext uri="{FF2B5EF4-FFF2-40B4-BE49-F238E27FC236}">
                <a16:creationId xmlns:a16="http://schemas.microsoft.com/office/drawing/2014/main" id="{F2AE5DE4-6DB7-44AA-A725-FC32093EF03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632301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5">
            <a:extLst>
              <a:ext uri="{FF2B5EF4-FFF2-40B4-BE49-F238E27FC236}">
                <a16:creationId xmlns:a16="http://schemas.microsoft.com/office/drawing/2014/main" id="{83299A30-7820-487F-A60E-47AA4107CFB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560671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7;p15">
            <a:extLst>
              <a:ext uri="{FF2B5EF4-FFF2-40B4-BE49-F238E27FC236}">
                <a16:creationId xmlns:a16="http://schemas.microsoft.com/office/drawing/2014/main" id="{F7F8AE45-7043-4C97-A5E4-4B97A6F32B6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091352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5">
            <a:extLst>
              <a:ext uri="{FF2B5EF4-FFF2-40B4-BE49-F238E27FC236}">
                <a16:creationId xmlns:a16="http://schemas.microsoft.com/office/drawing/2014/main" id="{719BFF0A-0FD3-4619-A702-22012CAA935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2880579" y="16655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7;p15">
            <a:extLst>
              <a:ext uri="{FF2B5EF4-FFF2-40B4-BE49-F238E27FC236}">
                <a16:creationId xmlns:a16="http://schemas.microsoft.com/office/drawing/2014/main" id="{DA1D5598-4F31-4313-88AC-E9FC59F4301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373809" y="16943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7;p15">
            <a:extLst>
              <a:ext uri="{FF2B5EF4-FFF2-40B4-BE49-F238E27FC236}">
                <a16:creationId xmlns:a16="http://schemas.microsoft.com/office/drawing/2014/main" id="{1031B5CB-9AFD-4AE8-8FEB-598C358537D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822338" y="16943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77;p15">
            <a:extLst>
              <a:ext uri="{FF2B5EF4-FFF2-40B4-BE49-F238E27FC236}">
                <a16:creationId xmlns:a16="http://schemas.microsoft.com/office/drawing/2014/main" id="{298F2475-870B-4E64-A024-6A2FE5ACDD5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281389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77;p15">
            <a:extLst>
              <a:ext uri="{FF2B5EF4-FFF2-40B4-BE49-F238E27FC236}">
                <a16:creationId xmlns:a16="http://schemas.microsoft.com/office/drawing/2014/main" id="{DCCF3B3F-AF4E-44EE-9123-859BB4502DE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784701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77;p15">
            <a:extLst>
              <a:ext uri="{FF2B5EF4-FFF2-40B4-BE49-F238E27FC236}">
                <a16:creationId xmlns:a16="http://schemas.microsoft.com/office/drawing/2014/main" id="{4DD86066-2D54-45F0-80A0-414EFF32BBF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713071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77;p15">
            <a:extLst>
              <a:ext uri="{FF2B5EF4-FFF2-40B4-BE49-F238E27FC236}">
                <a16:creationId xmlns:a16="http://schemas.microsoft.com/office/drawing/2014/main" id="{41A2BC7A-118B-47D8-9341-3AEF1176B58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243752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77;p15">
            <a:extLst>
              <a:ext uri="{FF2B5EF4-FFF2-40B4-BE49-F238E27FC236}">
                <a16:creationId xmlns:a16="http://schemas.microsoft.com/office/drawing/2014/main" id="{BC6E61B1-F892-438B-8902-9D7980155F5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032979" y="18179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77;p15">
            <a:extLst>
              <a:ext uri="{FF2B5EF4-FFF2-40B4-BE49-F238E27FC236}">
                <a16:creationId xmlns:a16="http://schemas.microsoft.com/office/drawing/2014/main" id="{42A9CE39-8B4B-4A58-BDE4-4FF0A30B1E0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526209" y="18467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77;p15">
            <a:extLst>
              <a:ext uri="{FF2B5EF4-FFF2-40B4-BE49-F238E27FC236}">
                <a16:creationId xmlns:a16="http://schemas.microsoft.com/office/drawing/2014/main" id="{D4DD3FD6-231B-4509-A8F4-000CBA9054A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74738" y="18467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77;p15">
            <a:extLst>
              <a:ext uri="{FF2B5EF4-FFF2-40B4-BE49-F238E27FC236}">
                <a16:creationId xmlns:a16="http://schemas.microsoft.com/office/drawing/2014/main" id="{BF8DFFC4-6DFA-4D52-B401-447399500CA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433789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77;p15">
            <a:extLst>
              <a:ext uri="{FF2B5EF4-FFF2-40B4-BE49-F238E27FC236}">
                <a16:creationId xmlns:a16="http://schemas.microsoft.com/office/drawing/2014/main" id="{94C1F18F-DE21-4A6E-B3C0-A87D6EA8730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937101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7;p15">
            <a:extLst>
              <a:ext uri="{FF2B5EF4-FFF2-40B4-BE49-F238E27FC236}">
                <a16:creationId xmlns:a16="http://schemas.microsoft.com/office/drawing/2014/main" id="{349B6DF7-05DC-4F24-8330-6C5A58039AE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65471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7;p15">
            <a:extLst>
              <a:ext uri="{FF2B5EF4-FFF2-40B4-BE49-F238E27FC236}">
                <a16:creationId xmlns:a16="http://schemas.microsoft.com/office/drawing/2014/main" id="{DFE72AD4-E969-4875-BB04-0EA0CAD31A9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396152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7;p15">
            <a:extLst>
              <a:ext uri="{FF2B5EF4-FFF2-40B4-BE49-F238E27FC236}">
                <a16:creationId xmlns:a16="http://schemas.microsoft.com/office/drawing/2014/main" id="{D7AC67A5-A60C-4F12-9965-6D4FBE78E55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185379" y="19703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77;p15">
            <a:extLst>
              <a:ext uri="{FF2B5EF4-FFF2-40B4-BE49-F238E27FC236}">
                <a16:creationId xmlns:a16="http://schemas.microsoft.com/office/drawing/2014/main" id="{4F290C9E-58D4-48B8-9151-5397448D76C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678609" y="19991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77;p15">
            <a:extLst>
              <a:ext uri="{FF2B5EF4-FFF2-40B4-BE49-F238E27FC236}">
                <a16:creationId xmlns:a16="http://schemas.microsoft.com/office/drawing/2014/main" id="{4F4EC777-D2D7-408D-86DB-2E586441D5F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27138" y="19991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77;p15">
            <a:extLst>
              <a:ext uri="{FF2B5EF4-FFF2-40B4-BE49-F238E27FC236}">
                <a16:creationId xmlns:a16="http://schemas.microsoft.com/office/drawing/2014/main" id="{D01C0084-6AA9-432E-964F-A895EE3228D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586189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77;p15">
            <a:extLst>
              <a:ext uri="{FF2B5EF4-FFF2-40B4-BE49-F238E27FC236}">
                <a16:creationId xmlns:a16="http://schemas.microsoft.com/office/drawing/2014/main" id="{5CF96ACF-E98B-44BF-9EEB-47F7F04D014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089501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77;p15">
            <a:extLst>
              <a:ext uri="{FF2B5EF4-FFF2-40B4-BE49-F238E27FC236}">
                <a16:creationId xmlns:a16="http://schemas.microsoft.com/office/drawing/2014/main" id="{6578738A-3B16-4FCA-9B57-456890D20EB8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017871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77;p15">
            <a:extLst>
              <a:ext uri="{FF2B5EF4-FFF2-40B4-BE49-F238E27FC236}">
                <a16:creationId xmlns:a16="http://schemas.microsoft.com/office/drawing/2014/main" id="{075C2728-A0DE-4721-97E4-C0471C90F97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548552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77;p15">
            <a:extLst>
              <a:ext uri="{FF2B5EF4-FFF2-40B4-BE49-F238E27FC236}">
                <a16:creationId xmlns:a16="http://schemas.microsoft.com/office/drawing/2014/main" id="{59245F3E-7B13-45CF-8EB7-B37627C96D99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337779" y="21227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77;p15">
            <a:extLst>
              <a:ext uri="{FF2B5EF4-FFF2-40B4-BE49-F238E27FC236}">
                <a16:creationId xmlns:a16="http://schemas.microsoft.com/office/drawing/2014/main" id="{B31097B9-13B4-4A9F-9BB0-C5C5742A5C98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831009" y="21515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77;p15">
            <a:extLst>
              <a:ext uri="{FF2B5EF4-FFF2-40B4-BE49-F238E27FC236}">
                <a16:creationId xmlns:a16="http://schemas.microsoft.com/office/drawing/2014/main" id="{4D487F9D-7C9E-4702-90DE-A23D913D89C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279538" y="21515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7;p15">
            <a:extLst>
              <a:ext uri="{FF2B5EF4-FFF2-40B4-BE49-F238E27FC236}">
                <a16:creationId xmlns:a16="http://schemas.microsoft.com/office/drawing/2014/main" id="{32A96164-4ECE-4AB4-9887-E87BEC6F98C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738589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7;p15">
            <a:extLst>
              <a:ext uri="{FF2B5EF4-FFF2-40B4-BE49-F238E27FC236}">
                <a16:creationId xmlns:a16="http://schemas.microsoft.com/office/drawing/2014/main" id="{87E35F93-5D7B-4BBB-B29C-839B204349C9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241901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7;p15">
            <a:extLst>
              <a:ext uri="{FF2B5EF4-FFF2-40B4-BE49-F238E27FC236}">
                <a16:creationId xmlns:a16="http://schemas.microsoft.com/office/drawing/2014/main" id="{CEDF5215-AA62-4EB7-AFCE-C4B8548211B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170271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7;p15">
            <a:extLst>
              <a:ext uri="{FF2B5EF4-FFF2-40B4-BE49-F238E27FC236}">
                <a16:creationId xmlns:a16="http://schemas.microsoft.com/office/drawing/2014/main" id="{2D9B9717-FA3C-43BD-B578-BDAE8FCC814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700952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7;p15">
            <a:extLst>
              <a:ext uri="{FF2B5EF4-FFF2-40B4-BE49-F238E27FC236}">
                <a16:creationId xmlns:a16="http://schemas.microsoft.com/office/drawing/2014/main" id="{9BBF098C-F030-442E-A5FC-5C8162C6CBE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490179" y="22751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7;p15">
            <a:extLst>
              <a:ext uri="{FF2B5EF4-FFF2-40B4-BE49-F238E27FC236}">
                <a16:creationId xmlns:a16="http://schemas.microsoft.com/office/drawing/2014/main" id="{45A0BEF2-FDBE-4B34-81D1-C3E5DE44DE3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83409" y="2303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7;p15">
            <a:extLst>
              <a:ext uri="{FF2B5EF4-FFF2-40B4-BE49-F238E27FC236}">
                <a16:creationId xmlns:a16="http://schemas.microsoft.com/office/drawing/2014/main" id="{D6C43237-4CCD-4A0D-9AB5-37FB20AF8E6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431938" y="2303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>
            <a:extLst>
              <a:ext uri="{FF2B5EF4-FFF2-40B4-BE49-F238E27FC236}">
                <a16:creationId xmlns:a16="http://schemas.microsoft.com/office/drawing/2014/main" id="{24DC8EB2-5083-4483-B600-23030F517B6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890989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7;p15">
            <a:extLst>
              <a:ext uri="{FF2B5EF4-FFF2-40B4-BE49-F238E27FC236}">
                <a16:creationId xmlns:a16="http://schemas.microsoft.com/office/drawing/2014/main" id="{BEA0F786-F5A3-4065-9596-C513191ED56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394301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7;p15">
            <a:extLst>
              <a:ext uri="{FF2B5EF4-FFF2-40B4-BE49-F238E27FC236}">
                <a16:creationId xmlns:a16="http://schemas.microsoft.com/office/drawing/2014/main" id="{EE70C7FF-808C-4C4F-9036-FA2F95ED3F1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322671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77;p15">
            <a:extLst>
              <a:ext uri="{FF2B5EF4-FFF2-40B4-BE49-F238E27FC236}">
                <a16:creationId xmlns:a16="http://schemas.microsoft.com/office/drawing/2014/main" id="{3AECB227-64BA-464A-BDFF-CEF93FA8514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53352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3E4CDFE-41E2-452C-81C9-4234D1BCE288}"/>
              </a:ext>
            </a:extLst>
          </p:cNvPr>
          <p:cNvSpPr txBox="1"/>
          <p:nvPr/>
        </p:nvSpPr>
        <p:spPr>
          <a:xfrm>
            <a:off x="1024153" y="3929770"/>
            <a:ext cx="7822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This is what an NSF goes through every time he breaks the dreadful seal of the resuscitation box.</a:t>
            </a:r>
            <a:endParaRPr lang="en-SG" sz="2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24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39201-2EC2-44FA-A1B0-3C4A1E6139BB}"/>
              </a:ext>
            </a:extLst>
          </p:cNvPr>
          <p:cNvSpPr txBox="1"/>
          <p:nvPr/>
        </p:nvSpPr>
        <p:spPr>
          <a:xfrm>
            <a:off x="268942" y="341326"/>
            <a:ext cx="50868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Why is that a problem?</a:t>
            </a:r>
            <a:endParaRPr lang="en-SG" sz="2600" b="1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B027-9CE4-4806-B333-AFB2ACF1F639}"/>
              </a:ext>
            </a:extLst>
          </p:cNvPr>
          <p:cNvSpPr txBox="1"/>
          <p:nvPr/>
        </p:nvSpPr>
        <p:spPr>
          <a:xfrm>
            <a:off x="1351110" y="924032"/>
            <a:ext cx="5086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Boredom means error.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Error means potential loss of life.</a:t>
            </a:r>
          </a:p>
          <a:p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Loss of man hours.</a:t>
            </a:r>
            <a:endParaRPr lang="en-SG" sz="2000" dirty="0">
              <a:solidFill>
                <a:srgbClr val="002060"/>
              </a:solidFill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5" name="Google Shape;74;p15">
            <a:extLst>
              <a:ext uri="{FF2B5EF4-FFF2-40B4-BE49-F238E27FC236}">
                <a16:creationId xmlns:a16="http://schemas.microsoft.com/office/drawing/2014/main" id="{E9F31F04-BC8D-4B42-A0C1-67D781D3705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4667" l="8667" r="81556">
                        <a14:foregroundMark x1="41556" y1="94667" x2="39778" y2="93778"/>
                        <a14:foregroundMark x1="26889" y1="28444" x2="26667" y2="9778"/>
                        <a14:foregroundMark x1="22444" y1="4889" x2="31556" y2="4667"/>
                        <a14:foregroundMark x1="80667" y1="79111" x2="77333" y2="76667"/>
                        <a14:foregroundMark x1="57556" y1="22444" x2="65556" y2="22222"/>
                        <a14:foregroundMark x1="78222" y1="47556" x2="81556" y2="49333"/>
                      </a14:backgroundRemoval>
                    </a14:imgEffect>
                  </a14:imgLayer>
                </a14:imgProps>
              </a:ext>
            </a:extLst>
          </a:blip>
          <a:srcRect r="11870"/>
          <a:stretch/>
        </p:blipFill>
        <p:spPr>
          <a:xfrm>
            <a:off x="2812357" y="1908543"/>
            <a:ext cx="2904564" cy="32349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FD13127E-0E6B-4104-9787-9960024F90C4}"/>
              </a:ext>
            </a:extLst>
          </p:cNvPr>
          <p:cNvSpPr txBox="1"/>
          <p:nvPr/>
        </p:nvSpPr>
        <p:spPr>
          <a:xfrm>
            <a:off x="5656021" y="2847365"/>
            <a:ext cx="339776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latin typeface="+mn-lt"/>
                <a:ea typeface="Average"/>
                <a:cs typeface="Average"/>
                <a:sym typeface="Average"/>
              </a:rPr>
              <a:t>“Completely checking the whole drawer sometimes takes like two or three hours, it’s quite tiring!” - CPL Arif, Former SAF Medic</a:t>
            </a:r>
            <a:endParaRPr sz="1600" dirty="0">
              <a:latin typeface="+mn-lt"/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6967A09-CEA3-421A-9A94-A345B217D383}"/>
              </a:ext>
            </a:extLst>
          </p:cNvPr>
          <p:cNvSpPr txBox="1"/>
          <p:nvPr/>
        </p:nvSpPr>
        <p:spPr>
          <a:xfrm>
            <a:off x="268942" y="2847365"/>
            <a:ext cx="3032214" cy="195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6">
                    <a:lumMod val="10000"/>
                  </a:schemeClr>
                </a:solidFill>
                <a:latin typeface="+mn-lt"/>
                <a:ea typeface="Average"/>
                <a:cs typeface="Average"/>
                <a:sym typeface="Average"/>
              </a:rPr>
              <a:t>“Duty medics are prone to making mistakes as it is a very mundane job. However we cannot afford that as lives are at stake.” - Representative from MMI</a:t>
            </a:r>
            <a:endParaRPr sz="1600" dirty="0">
              <a:solidFill>
                <a:schemeClr val="accent6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50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1559F5-AC28-44D7-94FA-049C1F03E2F5}"/>
              </a:ext>
            </a:extLst>
          </p:cNvPr>
          <p:cNvSpPr txBox="1"/>
          <p:nvPr/>
        </p:nvSpPr>
        <p:spPr>
          <a:xfrm>
            <a:off x="274065" y="423289"/>
            <a:ext cx="508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Blubox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 for the rescue</a:t>
            </a:r>
            <a:endParaRPr lang="en-SG" sz="2400" dirty="0">
              <a:solidFill>
                <a:srgbClr val="002060"/>
              </a:solidFill>
              <a:latin typeface="+mj-lt"/>
              <a:cs typeface="Browallia New" panose="020B0604020202020204" pitchFamily="34" charset="-34"/>
            </a:endParaRPr>
          </a:p>
        </p:txBody>
      </p:sp>
      <p:pic>
        <p:nvPicPr>
          <p:cNvPr id="4" name="Google Shape;77;p15">
            <a:extLst>
              <a:ext uri="{FF2B5EF4-FFF2-40B4-BE49-F238E27FC236}">
                <a16:creationId xmlns:a16="http://schemas.microsoft.com/office/drawing/2014/main" id="{E6475458-6292-4A90-8B95-3DB1E2BA264E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2728179" y="15131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7;p15">
            <a:extLst>
              <a:ext uri="{FF2B5EF4-FFF2-40B4-BE49-F238E27FC236}">
                <a16:creationId xmlns:a16="http://schemas.microsoft.com/office/drawing/2014/main" id="{272A7341-4523-41FD-A5B3-71C41753CE3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221409" y="1541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;p15">
            <a:extLst>
              <a:ext uri="{FF2B5EF4-FFF2-40B4-BE49-F238E27FC236}">
                <a16:creationId xmlns:a16="http://schemas.microsoft.com/office/drawing/2014/main" id="{97FB7767-0386-485F-875E-7C79C65A6ED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669938" y="1541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5">
            <a:extLst>
              <a:ext uri="{FF2B5EF4-FFF2-40B4-BE49-F238E27FC236}">
                <a16:creationId xmlns:a16="http://schemas.microsoft.com/office/drawing/2014/main" id="{CA883F86-D84F-428D-9162-A24B194A682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28989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7;p15">
            <a:extLst>
              <a:ext uri="{FF2B5EF4-FFF2-40B4-BE49-F238E27FC236}">
                <a16:creationId xmlns:a16="http://schemas.microsoft.com/office/drawing/2014/main" id="{ABDF3CCF-E652-4ED3-9AAD-B4B7FE5EDAF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632301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5">
            <a:extLst>
              <a:ext uri="{FF2B5EF4-FFF2-40B4-BE49-F238E27FC236}">
                <a16:creationId xmlns:a16="http://schemas.microsoft.com/office/drawing/2014/main" id="{4D958006-2697-4BE0-A037-C76DD6809B0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560671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7;p15">
            <a:extLst>
              <a:ext uri="{FF2B5EF4-FFF2-40B4-BE49-F238E27FC236}">
                <a16:creationId xmlns:a16="http://schemas.microsoft.com/office/drawing/2014/main" id="{075B728B-2413-498F-9C34-3AF9428F90A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091352" y="1538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7;p15">
            <a:extLst>
              <a:ext uri="{FF2B5EF4-FFF2-40B4-BE49-F238E27FC236}">
                <a16:creationId xmlns:a16="http://schemas.microsoft.com/office/drawing/2014/main" id="{83B5D460-6F53-4FF6-8CD6-F3DF5B46179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2880579" y="16655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77;p15">
            <a:extLst>
              <a:ext uri="{FF2B5EF4-FFF2-40B4-BE49-F238E27FC236}">
                <a16:creationId xmlns:a16="http://schemas.microsoft.com/office/drawing/2014/main" id="{13A3537F-C4D5-4FE3-A83F-711A8526AE5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373809" y="16943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77;p15">
            <a:extLst>
              <a:ext uri="{FF2B5EF4-FFF2-40B4-BE49-F238E27FC236}">
                <a16:creationId xmlns:a16="http://schemas.microsoft.com/office/drawing/2014/main" id="{5B1135CF-5858-4BE2-8291-7E8A18FA3F6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822338" y="16943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77;p15">
            <a:extLst>
              <a:ext uri="{FF2B5EF4-FFF2-40B4-BE49-F238E27FC236}">
                <a16:creationId xmlns:a16="http://schemas.microsoft.com/office/drawing/2014/main" id="{2EA138A9-211D-4C6E-B84C-0F6432BF2EA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281389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77;p15">
            <a:extLst>
              <a:ext uri="{FF2B5EF4-FFF2-40B4-BE49-F238E27FC236}">
                <a16:creationId xmlns:a16="http://schemas.microsoft.com/office/drawing/2014/main" id="{2EFF5448-0FB5-4023-B14E-88586563A27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784701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8927B4F2-6B2E-4064-95A5-0ED9F0F87B6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713071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77;p15">
            <a:extLst>
              <a:ext uri="{FF2B5EF4-FFF2-40B4-BE49-F238E27FC236}">
                <a16:creationId xmlns:a16="http://schemas.microsoft.com/office/drawing/2014/main" id="{CB6DC1EB-CB44-4E90-8BE7-7E7CC5D2962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243752" y="16904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7;p15">
            <a:extLst>
              <a:ext uri="{FF2B5EF4-FFF2-40B4-BE49-F238E27FC236}">
                <a16:creationId xmlns:a16="http://schemas.microsoft.com/office/drawing/2014/main" id="{CDD218EA-91E5-48DE-8ED3-096B2FD5011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032979" y="18179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7;p15">
            <a:extLst>
              <a:ext uri="{FF2B5EF4-FFF2-40B4-BE49-F238E27FC236}">
                <a16:creationId xmlns:a16="http://schemas.microsoft.com/office/drawing/2014/main" id="{CBE8CBC3-C788-42BF-BDF2-AFA08837647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526209" y="18467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5">
            <a:extLst>
              <a:ext uri="{FF2B5EF4-FFF2-40B4-BE49-F238E27FC236}">
                <a16:creationId xmlns:a16="http://schemas.microsoft.com/office/drawing/2014/main" id="{16D899CA-154C-458C-8EDF-D44773B68ED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74738" y="18467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7;p15">
            <a:extLst>
              <a:ext uri="{FF2B5EF4-FFF2-40B4-BE49-F238E27FC236}">
                <a16:creationId xmlns:a16="http://schemas.microsoft.com/office/drawing/2014/main" id="{0693FDE9-82A7-41DC-BD88-DB046E9C564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433789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77;p15">
            <a:extLst>
              <a:ext uri="{FF2B5EF4-FFF2-40B4-BE49-F238E27FC236}">
                <a16:creationId xmlns:a16="http://schemas.microsoft.com/office/drawing/2014/main" id="{826AB3C7-A84E-4BF7-B8CA-30EE63F7A68A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937101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7;p15">
            <a:extLst>
              <a:ext uri="{FF2B5EF4-FFF2-40B4-BE49-F238E27FC236}">
                <a16:creationId xmlns:a16="http://schemas.microsoft.com/office/drawing/2014/main" id="{A8FC7B4D-309C-415A-A49C-041BA65F998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65471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7;p15">
            <a:extLst>
              <a:ext uri="{FF2B5EF4-FFF2-40B4-BE49-F238E27FC236}">
                <a16:creationId xmlns:a16="http://schemas.microsoft.com/office/drawing/2014/main" id="{B5345C47-02CB-4E5C-8522-52B4B6BC2FA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396152" y="18428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7;p15">
            <a:extLst>
              <a:ext uri="{FF2B5EF4-FFF2-40B4-BE49-F238E27FC236}">
                <a16:creationId xmlns:a16="http://schemas.microsoft.com/office/drawing/2014/main" id="{AFE360E0-D8B5-4BF2-9765-D96EA87EE01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185379" y="19703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5">
            <a:extLst>
              <a:ext uri="{FF2B5EF4-FFF2-40B4-BE49-F238E27FC236}">
                <a16:creationId xmlns:a16="http://schemas.microsoft.com/office/drawing/2014/main" id="{219F7FF8-74FB-4CB1-A995-CB49305CD8F8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678609" y="19991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7;p15">
            <a:extLst>
              <a:ext uri="{FF2B5EF4-FFF2-40B4-BE49-F238E27FC236}">
                <a16:creationId xmlns:a16="http://schemas.microsoft.com/office/drawing/2014/main" id="{FAC419A7-2DF8-427E-B025-122E47CF8F63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127138" y="19991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7;p15">
            <a:extLst>
              <a:ext uri="{FF2B5EF4-FFF2-40B4-BE49-F238E27FC236}">
                <a16:creationId xmlns:a16="http://schemas.microsoft.com/office/drawing/2014/main" id="{6E9CE16A-C758-4117-973D-6DDFB6D70B3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586189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7;p15">
            <a:extLst>
              <a:ext uri="{FF2B5EF4-FFF2-40B4-BE49-F238E27FC236}">
                <a16:creationId xmlns:a16="http://schemas.microsoft.com/office/drawing/2014/main" id="{F7A99CEE-00E3-466F-BBCC-36B83F5B5B04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089501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5">
            <a:extLst>
              <a:ext uri="{FF2B5EF4-FFF2-40B4-BE49-F238E27FC236}">
                <a16:creationId xmlns:a16="http://schemas.microsoft.com/office/drawing/2014/main" id="{8F65CA00-E43C-4CFE-9F82-D070CEA447B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017871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7;p15">
            <a:extLst>
              <a:ext uri="{FF2B5EF4-FFF2-40B4-BE49-F238E27FC236}">
                <a16:creationId xmlns:a16="http://schemas.microsoft.com/office/drawing/2014/main" id="{90A5A387-00BB-4C15-82ED-DEA3F429B8C2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548552" y="19952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7;p15">
            <a:extLst>
              <a:ext uri="{FF2B5EF4-FFF2-40B4-BE49-F238E27FC236}">
                <a16:creationId xmlns:a16="http://schemas.microsoft.com/office/drawing/2014/main" id="{02DCA4FD-9238-459E-A9C7-2AAA208B265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337779" y="21227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77;p15">
            <a:extLst>
              <a:ext uri="{FF2B5EF4-FFF2-40B4-BE49-F238E27FC236}">
                <a16:creationId xmlns:a16="http://schemas.microsoft.com/office/drawing/2014/main" id="{2B8DDF97-E91B-4112-A9C3-0EC86AA0ED0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831009" y="21515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77;p15">
            <a:extLst>
              <a:ext uri="{FF2B5EF4-FFF2-40B4-BE49-F238E27FC236}">
                <a16:creationId xmlns:a16="http://schemas.microsoft.com/office/drawing/2014/main" id="{224CAEA3-81E3-45E0-8C0E-6A0ACAE8E54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279538" y="21515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77;p15">
            <a:extLst>
              <a:ext uri="{FF2B5EF4-FFF2-40B4-BE49-F238E27FC236}">
                <a16:creationId xmlns:a16="http://schemas.microsoft.com/office/drawing/2014/main" id="{D2B51479-AE52-4660-8AB4-0058C91490D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738589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5">
            <a:extLst>
              <a:ext uri="{FF2B5EF4-FFF2-40B4-BE49-F238E27FC236}">
                <a16:creationId xmlns:a16="http://schemas.microsoft.com/office/drawing/2014/main" id="{4B6B513B-A4C5-43D5-872E-E42E6F79752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241901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7;p15">
            <a:extLst>
              <a:ext uri="{FF2B5EF4-FFF2-40B4-BE49-F238E27FC236}">
                <a16:creationId xmlns:a16="http://schemas.microsoft.com/office/drawing/2014/main" id="{B010775D-7885-41F1-9C78-1D70912EBFC7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170271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7;p15">
            <a:extLst>
              <a:ext uri="{FF2B5EF4-FFF2-40B4-BE49-F238E27FC236}">
                <a16:creationId xmlns:a16="http://schemas.microsoft.com/office/drawing/2014/main" id="{8BE9E2C3-D528-4E52-B40D-C513D902B8D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700952" y="21476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77;p15">
            <a:extLst>
              <a:ext uri="{FF2B5EF4-FFF2-40B4-BE49-F238E27FC236}">
                <a16:creationId xmlns:a16="http://schemas.microsoft.com/office/drawing/2014/main" id="{71CAC3EB-9B2F-4E07-A471-23E681555A1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490179" y="2275157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7;p15">
            <a:extLst>
              <a:ext uri="{FF2B5EF4-FFF2-40B4-BE49-F238E27FC236}">
                <a16:creationId xmlns:a16="http://schemas.microsoft.com/office/drawing/2014/main" id="{83FBAF4E-3BB8-4654-8755-006A120D13D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83409" y="2303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5">
            <a:extLst>
              <a:ext uri="{FF2B5EF4-FFF2-40B4-BE49-F238E27FC236}">
                <a16:creationId xmlns:a16="http://schemas.microsoft.com/office/drawing/2014/main" id="{B851676A-F7E6-44EE-9CA1-57D8B2928BF5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431938" y="2303915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7;p15">
            <a:extLst>
              <a:ext uri="{FF2B5EF4-FFF2-40B4-BE49-F238E27FC236}">
                <a16:creationId xmlns:a16="http://schemas.microsoft.com/office/drawing/2014/main" id="{50383F2D-496E-4765-B836-22036751654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4890989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7;p15">
            <a:extLst>
              <a:ext uri="{FF2B5EF4-FFF2-40B4-BE49-F238E27FC236}">
                <a16:creationId xmlns:a16="http://schemas.microsoft.com/office/drawing/2014/main" id="{4455A588-BB73-47BB-9D4F-3A6E7500C48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394301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7;p15">
            <a:extLst>
              <a:ext uri="{FF2B5EF4-FFF2-40B4-BE49-F238E27FC236}">
                <a16:creationId xmlns:a16="http://schemas.microsoft.com/office/drawing/2014/main" id="{FA4AABF0-6BA1-4065-8E5A-ED19385CE930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6322671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7;p15">
            <a:extLst>
              <a:ext uri="{FF2B5EF4-FFF2-40B4-BE49-F238E27FC236}">
                <a16:creationId xmlns:a16="http://schemas.microsoft.com/office/drawing/2014/main" id="{52151E49-1360-405A-A9B3-952C351CA14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5853352" y="2300073"/>
            <a:ext cx="503312" cy="11485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9D152D8-0681-495D-921A-DC80CE6C00A0}"/>
              </a:ext>
            </a:extLst>
          </p:cNvPr>
          <p:cNvSpPr txBox="1"/>
          <p:nvPr/>
        </p:nvSpPr>
        <p:spPr>
          <a:xfrm>
            <a:off x="5692281" y="1989150"/>
            <a:ext cx="3161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rPr>
              <a:t>x5</a:t>
            </a:r>
            <a:endParaRPr lang="en-SG" sz="4000" dirty="0">
              <a:solidFill>
                <a:srgbClr val="002060"/>
              </a:solidFill>
              <a:latin typeface="+mn-lt"/>
              <a:cs typeface="Browallia New" panose="020B0604020202020204" pitchFamily="34" charset="-3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AE5373-9C5D-4FF6-981E-DBEDDBECC9BF}"/>
              </a:ext>
            </a:extLst>
          </p:cNvPr>
          <p:cNvSpPr txBox="1"/>
          <p:nvPr/>
        </p:nvSpPr>
        <p:spPr>
          <a:xfrm>
            <a:off x="2620534" y="3759554"/>
            <a:ext cx="5044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j-lt"/>
                <a:cs typeface="Browallia New" panose="020B0604020202020204" pitchFamily="34" charset="-34"/>
              </a:rPr>
              <a:t>A few clicks is all it takes, nothing more.</a:t>
            </a:r>
            <a:endParaRPr lang="en-SG" sz="2000" dirty="0">
              <a:solidFill>
                <a:srgbClr val="002060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133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375" y="2104438"/>
            <a:ext cx="1676850" cy="20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667" y1="28667" x2="59000" y2="27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6238" y="266275"/>
            <a:ext cx="2070525" cy="20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4667">
                        <a14:foregroundMark x1="66333" y1="36833" x2="44500" y2="45833"/>
                        <a14:foregroundMark x1="44500" y1="45833" x2="67667" y2="36667"/>
                        <a14:foregroundMark x1="67667" y1="36667" x2="58333" y2="43500"/>
                        <a14:foregroundMark x1="9000" y1="63000" x2="13000" y2="67000"/>
                        <a14:foregroundMark x1="88500" y1="43167" x2="90667" y2="36833"/>
                        <a14:foregroundMark x1="94667" y1="39167" x2="87000" y2="36500"/>
                        <a14:foregroundMark x1="46167" y1="27000" x2="59000" y2="18167"/>
                        <a14:foregroundMark x1="60167" y1="17833" x2="80333" y2="28500"/>
                        <a14:foregroundMark x1="80333" y1="28500" x2="82500" y2="31667"/>
                        <a14:foregroundMark x1="5667" y1="64833" x2="4167" y2="64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349" y="2095650"/>
            <a:ext cx="2088100" cy="208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671360" y="1777225"/>
            <a:ext cx="1634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Item + RFID tag </a:t>
            </a:r>
            <a:endParaRPr dirty="0"/>
          </a:p>
        </p:txBody>
      </p:sp>
      <p:sp>
        <p:nvSpPr>
          <p:cNvPr id="105" name="Google Shape;105;p17"/>
          <p:cNvSpPr txBox="1"/>
          <p:nvPr/>
        </p:nvSpPr>
        <p:spPr>
          <a:xfrm>
            <a:off x="768900" y="4034475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Optical Reader/ Inventory</a:t>
            </a:r>
            <a:endParaRPr dirty="0"/>
          </a:p>
        </p:txBody>
      </p:sp>
      <p:sp>
        <p:nvSpPr>
          <p:cNvPr id="106" name="Google Shape;106;p17"/>
          <p:cNvSpPr txBox="1"/>
          <p:nvPr/>
        </p:nvSpPr>
        <p:spPr>
          <a:xfrm>
            <a:off x="6270752" y="3905250"/>
            <a:ext cx="1851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RFID Reader/Writer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rot="10800000" flipH="1">
            <a:off x="3061288" y="3638400"/>
            <a:ext cx="2886000" cy="201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2241000" y="1530850"/>
            <a:ext cx="890100" cy="5736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959950" y="1723100"/>
            <a:ext cx="764700" cy="593700"/>
          </a:xfrm>
          <a:prstGeom prst="straightConnector1">
            <a:avLst/>
          </a:prstGeom>
          <a:noFill/>
          <a:ln w="762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3387550" y="2324949"/>
            <a:ext cx="2631300" cy="92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rgbClr val="002060"/>
                </a:solidFill>
                <a:latin typeface="+mn-lt"/>
                <a:ea typeface="Georgia"/>
                <a:cs typeface="Georgia"/>
                <a:sym typeface="Georgia"/>
              </a:rPr>
              <a:t>Inventory maintenance</a:t>
            </a:r>
            <a:endParaRPr sz="2800" b="1" i="1" dirty="0">
              <a:solidFill>
                <a:srgbClr val="002060"/>
              </a:solidFill>
              <a:latin typeface="+mn-lt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88639" y="50840"/>
            <a:ext cx="2667585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How it’s done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0139C-7279-4582-85D9-9AEB3B12F7CB}"/>
              </a:ext>
            </a:extLst>
          </p:cNvPr>
          <p:cNvSpPr txBox="1"/>
          <p:nvPr/>
        </p:nvSpPr>
        <p:spPr>
          <a:xfrm>
            <a:off x="3100899" y="300480"/>
            <a:ext cx="49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1.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2CA926-20A7-40B1-8838-8FCB8A70F5F4}"/>
              </a:ext>
            </a:extLst>
          </p:cNvPr>
          <p:cNvSpPr txBox="1"/>
          <p:nvPr/>
        </p:nvSpPr>
        <p:spPr>
          <a:xfrm>
            <a:off x="635771" y="2095650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nard MT Condensed" panose="020B0604020202020204" pitchFamily="18" charset="0"/>
              </a:rPr>
              <a:t>2.</a:t>
            </a:r>
            <a:endParaRPr lang="en-SG" sz="3600" dirty="0">
              <a:latin typeface="Bernard MT Condensed" panose="020B0604020202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D82D6-803F-4831-BE92-C9D55B8B5656}"/>
              </a:ext>
            </a:extLst>
          </p:cNvPr>
          <p:cNvSpPr txBox="1"/>
          <p:nvPr/>
        </p:nvSpPr>
        <p:spPr>
          <a:xfrm>
            <a:off x="6152325" y="2203800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3.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C2C8C-B01B-49B8-AA39-60D936BAE0AF}"/>
              </a:ext>
            </a:extLst>
          </p:cNvPr>
          <p:cNvSpPr txBox="1"/>
          <p:nvPr/>
        </p:nvSpPr>
        <p:spPr>
          <a:xfrm>
            <a:off x="1884692" y="1036721"/>
            <a:ext cx="1342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Digitally read name of drug and expiry date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9A07-7668-4FCD-9EBB-B7E42046FAF3}"/>
              </a:ext>
            </a:extLst>
          </p:cNvPr>
          <p:cNvSpPr txBox="1"/>
          <p:nvPr/>
        </p:nvSpPr>
        <p:spPr>
          <a:xfrm>
            <a:off x="3688255" y="3648450"/>
            <a:ext cx="134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goes to RFID writer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6DFCB-6A63-4F28-8EE7-A64D7EBF1D56}"/>
              </a:ext>
            </a:extLst>
          </p:cNvPr>
          <p:cNvSpPr txBox="1"/>
          <p:nvPr/>
        </p:nvSpPr>
        <p:spPr>
          <a:xfrm>
            <a:off x="6503268" y="1504887"/>
            <a:ext cx="134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written into RFID tags on drug</a:t>
            </a:r>
            <a:endParaRPr lang="en-SG" dirty="0"/>
          </a:p>
        </p:txBody>
      </p:sp>
      <p:sp>
        <p:nvSpPr>
          <p:cNvPr id="23" name="Google Shape;112;p17">
            <a:extLst>
              <a:ext uri="{FF2B5EF4-FFF2-40B4-BE49-F238E27FC236}">
                <a16:creationId xmlns:a16="http://schemas.microsoft.com/office/drawing/2014/main" id="{9926ECE8-5D40-4E14-A250-1F049F6D5E52}"/>
              </a:ext>
            </a:extLst>
          </p:cNvPr>
          <p:cNvSpPr txBox="1"/>
          <p:nvPr/>
        </p:nvSpPr>
        <p:spPr>
          <a:xfrm>
            <a:off x="567587" y="530586"/>
            <a:ext cx="2590359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pic>
        <p:nvPicPr>
          <p:cNvPr id="25" name="Google Shape;77;p15">
            <a:extLst>
              <a:ext uri="{FF2B5EF4-FFF2-40B4-BE49-F238E27FC236}">
                <a16:creationId xmlns:a16="http://schemas.microsoft.com/office/drawing/2014/main" id="{269BE7E8-F08C-4647-B7D5-40244C412C41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44066" y="417387"/>
            <a:ext cx="645985" cy="147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5">
            <a:extLst>
              <a:ext uri="{FF2B5EF4-FFF2-40B4-BE49-F238E27FC236}">
                <a16:creationId xmlns:a16="http://schemas.microsoft.com/office/drawing/2014/main" id="{0AC6FB14-1556-42AC-87AE-6EA5274E8B52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26015" y="377017"/>
            <a:ext cx="645985" cy="147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43637D-448B-4FE8-8251-2A03247283CE}"/>
              </a:ext>
            </a:extLst>
          </p:cNvPr>
          <p:cNvSpPr txBox="1"/>
          <p:nvPr/>
        </p:nvSpPr>
        <p:spPr>
          <a:xfrm>
            <a:off x="3100899" y="269744"/>
            <a:ext cx="49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1.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D4979B-F874-4D9B-B289-A361911774F1}"/>
              </a:ext>
            </a:extLst>
          </p:cNvPr>
          <p:cNvSpPr txBox="1"/>
          <p:nvPr/>
        </p:nvSpPr>
        <p:spPr>
          <a:xfrm>
            <a:off x="635771" y="2064914"/>
            <a:ext cx="6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Bernard MT Condensed" panose="020B0604020202020204" pitchFamily="18" charset="0"/>
              </a:rPr>
              <a:t>2.</a:t>
            </a:r>
            <a:endParaRPr lang="en-SG" sz="3600" dirty="0">
              <a:solidFill>
                <a:srgbClr val="002060"/>
              </a:solidFill>
              <a:latin typeface="Bernard MT Condensed" panose="020B0604020202020204" pitchFamily="18" charset="0"/>
            </a:endParaRPr>
          </a:p>
        </p:txBody>
      </p:sp>
      <p:pic>
        <p:nvPicPr>
          <p:cNvPr id="24" name="Google Shape;100;p17">
            <a:extLst>
              <a:ext uri="{FF2B5EF4-FFF2-40B4-BE49-F238E27FC236}">
                <a16:creationId xmlns:a16="http://schemas.microsoft.com/office/drawing/2014/main" id="{68242C0E-9991-450B-A49A-32B5707868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375" y="2073701"/>
            <a:ext cx="1676850" cy="20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7;p15">
            <a:extLst>
              <a:ext uri="{FF2B5EF4-FFF2-40B4-BE49-F238E27FC236}">
                <a16:creationId xmlns:a16="http://schemas.microsoft.com/office/drawing/2014/main" id="{98ADC30D-B93E-4440-A5C3-B4AEEC3B630F}"/>
              </a:ext>
            </a:extLst>
          </p:cNvPr>
          <p:cNvPicPr preferRelativeResize="0"/>
          <p:nvPr/>
        </p:nvPicPr>
        <p:blipFill rotWithShape="1"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78400" l="37200" r="67200">
                        <a14:foregroundMark x1="47200" y1="39200" x2="47200" y2="39200"/>
                        <a14:foregroundMark x1="47200" y1="35200" x2="51600" y2="23200"/>
                        <a14:foregroundMark x1="46400" y1="16800" x2="61200" y2="12000"/>
                        <a14:foregroundMark x1="42000" y1="12400" x2="57600" y2="11200"/>
                        <a14:foregroundMark x1="56400" y1="47600" x2="39200" y2="66800"/>
                        <a14:foregroundMark x1="39200" y1="66800" x2="56800" y2="76000"/>
                        <a14:foregroundMark x1="62400" y1="64400" x2="44800" y2="77200"/>
                        <a14:foregroundMark x1="44800" y1="77200" x2="44800" y2="77200"/>
                        <a14:foregroundMark x1="64800" y1="74000" x2="64800" y2="46400"/>
                        <a14:foregroundMark x1="63600" y1="77600" x2="37200" y2="77600"/>
                        <a14:foregroundMark x1="63600" y1="78800" x2="64800" y2="73600"/>
                        <a14:foregroundMark x1="37600" y1="46800" x2="44400" y2="69600"/>
                        <a14:foregroundMark x1="44400" y1="69600" x2="56800" y2="50400"/>
                        <a14:foregroundMark x1="56800" y1="50400" x2="60800" y2="32800"/>
                        <a14:foregroundMark x1="59600" y1="32800" x2="66800" y2="40000"/>
                        <a14:foregroundMark x1="60800" y1="32800" x2="67200" y2="38000"/>
                        <a14:foregroundMark x1="38800" y1="10000" x2="61600" y2="10000"/>
                        <a14:foregroundMark x1="52800" y1="74800" x2="64800" y2="77200"/>
                      </a14:backgroundRemoval>
                    </a14:imgEffect>
                  </a14:imgLayer>
                </a14:imgProps>
              </a:ext>
            </a:extLst>
          </a:blip>
          <a:srcRect l="34787" t="6656" r="33138" b="21535"/>
          <a:stretch/>
        </p:blipFill>
        <p:spPr>
          <a:xfrm>
            <a:off x="3926015" y="346280"/>
            <a:ext cx="645985" cy="147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1;p17">
            <a:extLst>
              <a:ext uri="{FF2B5EF4-FFF2-40B4-BE49-F238E27FC236}">
                <a16:creationId xmlns:a16="http://schemas.microsoft.com/office/drawing/2014/main" id="{1C5533B0-69D0-4A03-B9A8-FA637DE51DD3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667" y1="28667" x2="59000" y2="27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5467" y="215539"/>
            <a:ext cx="2070525" cy="20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On-screen Show (16:9)</PresentationFormat>
  <Paragraphs>121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Average</vt:lpstr>
      <vt:lpstr>Arial</vt:lpstr>
      <vt:lpstr>Browallia New</vt:lpstr>
      <vt:lpstr>Rockwell</vt:lpstr>
      <vt:lpstr>Bernard MT Condensed</vt:lpstr>
      <vt:lpstr>Oswald</vt:lpstr>
      <vt:lpstr>Slate</vt:lpstr>
      <vt:lpstr>Inventory in a click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Customer Journey</vt:lpstr>
      <vt:lpstr>The BluBox Journey</vt:lpstr>
      <vt:lpstr>Competition  Differentiation </vt:lpstr>
      <vt:lpstr>Market Validation</vt:lpstr>
      <vt:lpstr>PowerPoint Presentation</vt:lpstr>
      <vt:lpstr>Business Model</vt:lpstr>
      <vt:lpstr>Product Development Stages </vt:lpstr>
      <vt:lpstr>PowerPoint Presentation</vt:lpstr>
      <vt:lpstr>The Team </vt:lpstr>
      <vt:lpstr>Inventory management could never become easier!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in a click</dc:title>
  <dc:creator>Arjuna .</dc:creator>
  <cp:lastModifiedBy>Arjuna .</cp:lastModifiedBy>
  <cp:revision>40</cp:revision>
  <dcterms:modified xsi:type="dcterms:W3CDTF">2019-04-16T15:48:56Z</dcterms:modified>
</cp:coreProperties>
</file>