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69" r:id="rId4"/>
    <p:sldId id="259" r:id="rId5"/>
    <p:sldId id="270" r:id="rId6"/>
    <p:sldId id="279" r:id="rId7"/>
    <p:sldId id="260" r:id="rId8"/>
    <p:sldId id="271" r:id="rId9"/>
    <p:sldId id="280" r:id="rId10"/>
    <p:sldId id="261" r:id="rId11"/>
    <p:sldId id="272" r:id="rId12"/>
    <p:sldId id="281" r:id="rId13"/>
    <p:sldId id="263" r:id="rId14"/>
    <p:sldId id="274" r:id="rId15"/>
    <p:sldId id="282" r:id="rId16"/>
    <p:sldId id="264" r:id="rId17"/>
    <p:sldId id="27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3"/>
    <p:restoredTop sz="95890"/>
  </p:normalViewPr>
  <p:slideViewPr>
    <p:cSldViewPr snapToGrid="0" snapToObjects="1">
      <p:cViewPr varScale="1">
        <p:scale>
          <a:sx n="89" d="100"/>
          <a:sy n="89" d="100"/>
        </p:scale>
        <p:origin x="19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B070-5DD0-DB4B-992A-DFBA09FD8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8FF273-77D3-384C-AE2A-9595DADA6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05AB37-03C1-A840-A8BB-C0D57AFB6876}"/>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5" name="Footer Placeholder 4">
            <a:extLst>
              <a:ext uri="{FF2B5EF4-FFF2-40B4-BE49-F238E27FC236}">
                <a16:creationId xmlns:a16="http://schemas.microsoft.com/office/drawing/2014/main" id="{1547AD2E-B7C2-D64B-B9A0-9C4DFCE80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036DB-2187-EE4A-8C18-4F916879049E}"/>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344200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CD01-985A-1044-A9D6-D655E13450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50D85-1011-1046-AB85-50B8F0A2D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289B-270D-0F40-AF5C-937BE93D5BB6}"/>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5" name="Footer Placeholder 4">
            <a:extLst>
              <a:ext uri="{FF2B5EF4-FFF2-40B4-BE49-F238E27FC236}">
                <a16:creationId xmlns:a16="http://schemas.microsoft.com/office/drawing/2014/main" id="{E0DBCBDF-8414-5A42-8A1C-FBC4EC233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65A5-6B80-1649-BFB5-F87AD0207F7E}"/>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130829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F881A-2218-3D4F-A64C-0D90BB479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48E4F-978F-BC47-B796-FDA69166B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B1F9A-757C-0144-9E3C-61649C692C59}"/>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5" name="Footer Placeholder 4">
            <a:extLst>
              <a:ext uri="{FF2B5EF4-FFF2-40B4-BE49-F238E27FC236}">
                <a16:creationId xmlns:a16="http://schemas.microsoft.com/office/drawing/2014/main" id="{1B5C981A-33F1-F94F-904A-55F17CD13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68E2C-EC24-904F-AF2D-E895951EB626}"/>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45128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7F7-4893-D844-B1B3-57902FB56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5705F6-293C-2A4F-BBF7-EA9146FF2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8754A-8DA9-C549-86A3-4182BF49A7F6}"/>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5" name="Footer Placeholder 4">
            <a:extLst>
              <a:ext uri="{FF2B5EF4-FFF2-40B4-BE49-F238E27FC236}">
                <a16:creationId xmlns:a16="http://schemas.microsoft.com/office/drawing/2014/main" id="{00D95389-CE72-D54A-B1FE-8E93BBF72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0A9BA-1E97-8946-942A-3375643D8813}"/>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141718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26FE-5B74-CA47-9F41-BAB305A4B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4CC0D-A146-0B4D-9F61-6B52E99A3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16A93-F237-9E41-AD56-41CC90C2C483}"/>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5" name="Footer Placeholder 4">
            <a:extLst>
              <a:ext uri="{FF2B5EF4-FFF2-40B4-BE49-F238E27FC236}">
                <a16:creationId xmlns:a16="http://schemas.microsoft.com/office/drawing/2014/main" id="{81E7CA34-3400-B94F-BEC4-09290F374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0FF0D-E831-654D-A5FE-165F554FDD54}"/>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299228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D788-6BB2-C64E-B3E7-1F23AFA5A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D930D-91DD-8B45-9F5A-33FBBE5E3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37845-92A4-884E-ACB3-6E4A14E14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350C02-3D36-444C-9235-4C615F178785}"/>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6" name="Footer Placeholder 5">
            <a:extLst>
              <a:ext uri="{FF2B5EF4-FFF2-40B4-BE49-F238E27FC236}">
                <a16:creationId xmlns:a16="http://schemas.microsoft.com/office/drawing/2014/main" id="{43FC6CB4-0F5D-2644-98D1-49D3EB050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C71C1-73E5-1041-94F6-5A0A3317C75E}"/>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144823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6776-6F72-DB4C-A626-56B684F38F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85A703-A307-4645-BD6C-F2EED58C2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FBA90-4D14-224F-9B3A-F60E9F156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81BB8B-90D9-834F-842D-FD04F225B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F2E1B-DC69-2B44-AC1E-05EB05E235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EE76C-6CEA-5446-ADCE-0ED0CD02C2E2}"/>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8" name="Footer Placeholder 7">
            <a:extLst>
              <a:ext uri="{FF2B5EF4-FFF2-40B4-BE49-F238E27FC236}">
                <a16:creationId xmlns:a16="http://schemas.microsoft.com/office/drawing/2014/main" id="{06348449-0027-D64D-8E59-D27C96C997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532AF8-3706-0243-BFE9-98DD39EFA594}"/>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364965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7F78-F160-1349-A7A2-442D6E33C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FB523D-6703-BD4F-A058-87A35D0EAD69}"/>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4" name="Footer Placeholder 3">
            <a:extLst>
              <a:ext uri="{FF2B5EF4-FFF2-40B4-BE49-F238E27FC236}">
                <a16:creationId xmlns:a16="http://schemas.microsoft.com/office/drawing/2014/main" id="{9AEC094E-8012-C447-96FD-F9953E0A1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743E0-4857-E845-8A4A-CCFA487CB9AD}"/>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167886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239C8-EC0B-564C-BC78-2D45766F86ED}"/>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3" name="Footer Placeholder 2">
            <a:extLst>
              <a:ext uri="{FF2B5EF4-FFF2-40B4-BE49-F238E27FC236}">
                <a16:creationId xmlns:a16="http://schemas.microsoft.com/office/drawing/2014/main" id="{D3C65AB9-FA9D-1F45-992B-417DF41DC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7BCD9-6F41-3247-B860-0D51063177FC}"/>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407198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835-2ACC-CD46-BDE0-887CCA0B3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9F8F6B-8784-6747-B1B3-2497A548A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92A2B-4862-B24E-91A3-3AEC02E7F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F60FC-DB1F-7246-856C-9B179466BB07}"/>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6" name="Footer Placeholder 5">
            <a:extLst>
              <a:ext uri="{FF2B5EF4-FFF2-40B4-BE49-F238E27FC236}">
                <a16:creationId xmlns:a16="http://schemas.microsoft.com/office/drawing/2014/main" id="{D4BB2185-558D-A44B-8C02-EAD3874EF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5E6E3-9151-CB4C-B9B3-64E39E351CC5}"/>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342369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76EF-2923-D54A-8B3D-4049DBDB7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DBE4A-0FB9-5040-9E9E-CC493ED95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079ED-3DED-6443-BAC0-AD6EC9551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ADD41-13CA-7548-A812-A021BA4C8149}"/>
              </a:ext>
            </a:extLst>
          </p:cNvPr>
          <p:cNvSpPr>
            <a:spLocks noGrp="1"/>
          </p:cNvSpPr>
          <p:nvPr>
            <p:ph type="dt" sz="half" idx="10"/>
          </p:nvPr>
        </p:nvSpPr>
        <p:spPr/>
        <p:txBody>
          <a:bodyPr/>
          <a:lstStyle/>
          <a:p>
            <a:fld id="{CF0B94AC-9664-4B45-B410-FBA5E2D5827F}" type="datetimeFigureOut">
              <a:rPr lang="en-US" smtClean="0"/>
              <a:t>12/4/20</a:t>
            </a:fld>
            <a:endParaRPr lang="en-US"/>
          </a:p>
        </p:txBody>
      </p:sp>
      <p:sp>
        <p:nvSpPr>
          <p:cNvPr id="6" name="Footer Placeholder 5">
            <a:extLst>
              <a:ext uri="{FF2B5EF4-FFF2-40B4-BE49-F238E27FC236}">
                <a16:creationId xmlns:a16="http://schemas.microsoft.com/office/drawing/2014/main" id="{F784FAD8-5F50-AD42-9B19-EE7DEC275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72E386-3E01-0046-8666-10BD7CB69CC9}"/>
              </a:ext>
            </a:extLst>
          </p:cNvPr>
          <p:cNvSpPr>
            <a:spLocks noGrp="1"/>
          </p:cNvSpPr>
          <p:nvPr>
            <p:ph type="sldNum" sz="quarter" idx="12"/>
          </p:nvPr>
        </p:nvSpPr>
        <p:spPr/>
        <p:txBody>
          <a:bodyPr/>
          <a:lstStyle/>
          <a:p>
            <a:fld id="{37DE3ECE-6546-0F4F-9688-1BA17A2835EA}" type="slidenum">
              <a:rPr lang="en-US" smtClean="0"/>
              <a:t>‹#›</a:t>
            </a:fld>
            <a:endParaRPr lang="en-US"/>
          </a:p>
        </p:txBody>
      </p:sp>
    </p:spTree>
    <p:extLst>
      <p:ext uri="{BB962C8B-B14F-4D97-AF65-F5344CB8AC3E}">
        <p14:creationId xmlns:p14="http://schemas.microsoft.com/office/powerpoint/2010/main" val="383024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89987-803B-8344-8B45-A8AE54BFF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3080F0-B1EC-DB4B-A936-D4DDBA128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2443B-43D4-1B4B-B7EC-C67A907D5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B94AC-9664-4B45-B410-FBA5E2D5827F}" type="datetimeFigureOut">
              <a:rPr lang="en-US" smtClean="0"/>
              <a:t>12/4/20</a:t>
            </a:fld>
            <a:endParaRPr lang="en-US"/>
          </a:p>
        </p:txBody>
      </p:sp>
      <p:sp>
        <p:nvSpPr>
          <p:cNvPr id="5" name="Footer Placeholder 4">
            <a:extLst>
              <a:ext uri="{FF2B5EF4-FFF2-40B4-BE49-F238E27FC236}">
                <a16:creationId xmlns:a16="http://schemas.microsoft.com/office/drawing/2014/main" id="{89D97DBE-58D8-5D46-B919-CC0313C00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77201-3A98-1D49-9FEA-A261301AB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E3ECE-6546-0F4F-9688-1BA17A2835EA}" type="slidenum">
              <a:rPr lang="en-US" smtClean="0"/>
              <a:t>‹#›</a:t>
            </a:fld>
            <a:endParaRPr lang="en-US"/>
          </a:p>
        </p:txBody>
      </p:sp>
    </p:spTree>
    <p:extLst>
      <p:ext uri="{BB962C8B-B14F-4D97-AF65-F5344CB8AC3E}">
        <p14:creationId xmlns:p14="http://schemas.microsoft.com/office/powerpoint/2010/main" val="110610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ippenbach.com/2014/04/06/tedxuon-communication-and-the-power-of-video-games/"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ippenbach.com/2014/04/06/tedxuon-communication-and-the-power-of-video-games/"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C0CCDC4-4746-9C4F-AA94-076A963489FB}"/>
              </a:ext>
            </a:extLst>
          </p:cNvPr>
          <p:cNvSpPr>
            <a:spLocks noGrp="1"/>
          </p:cNvSpPr>
          <p:nvPr>
            <p:ph type="ctrTitle"/>
          </p:nvPr>
        </p:nvSpPr>
        <p:spPr>
          <a:xfrm>
            <a:off x="2558716" y="955309"/>
            <a:ext cx="7074568" cy="2898975"/>
          </a:xfrm>
        </p:spPr>
        <p:txBody>
          <a:bodyPr>
            <a:normAutofit/>
          </a:bodyPr>
          <a:lstStyle/>
          <a:p>
            <a:r>
              <a:rPr lang="en-US" sz="3600" dirty="0">
                <a:solidFill>
                  <a:srgbClr val="FFFFFF"/>
                </a:solidFill>
              </a:rPr>
              <a:t>CSCI 6660 Fall 2020</a:t>
            </a:r>
            <a:br>
              <a:rPr lang="en-US" sz="6600" dirty="0">
                <a:solidFill>
                  <a:srgbClr val="FFFFFF"/>
                </a:solidFill>
              </a:rPr>
            </a:br>
            <a:br>
              <a:rPr lang="en-US" sz="6600" dirty="0">
                <a:solidFill>
                  <a:srgbClr val="FFFFFF"/>
                </a:solidFill>
              </a:rPr>
            </a:br>
            <a:r>
              <a:rPr lang="en-US" sz="6600" dirty="0">
                <a:solidFill>
                  <a:srgbClr val="FFFFFF"/>
                </a:solidFill>
              </a:rPr>
              <a:t>Tic-Tac-Toe Agents</a:t>
            </a:r>
          </a:p>
        </p:txBody>
      </p:sp>
      <p:sp>
        <p:nvSpPr>
          <p:cNvPr id="3" name="Subtitle 2">
            <a:extLst>
              <a:ext uri="{FF2B5EF4-FFF2-40B4-BE49-F238E27FC236}">
                <a16:creationId xmlns:a16="http://schemas.microsoft.com/office/drawing/2014/main" id="{3894007F-9167-0349-8AAD-69C85FE18AC3}"/>
              </a:ext>
            </a:extLst>
          </p:cNvPr>
          <p:cNvSpPr>
            <a:spLocks noGrp="1"/>
          </p:cNvSpPr>
          <p:nvPr>
            <p:ph type="subTitle" idx="1"/>
          </p:nvPr>
        </p:nvSpPr>
        <p:spPr>
          <a:xfrm>
            <a:off x="2634916" y="4533813"/>
            <a:ext cx="6930189" cy="938463"/>
          </a:xfrm>
        </p:spPr>
        <p:txBody>
          <a:bodyPr>
            <a:normAutofit/>
          </a:bodyPr>
          <a:lstStyle/>
          <a:p>
            <a:r>
              <a:rPr lang="en-US" dirty="0">
                <a:solidFill>
                  <a:srgbClr val="FFFFFF"/>
                </a:solidFill>
              </a:rPr>
              <a:t>By: Katrina Curro</a:t>
            </a:r>
          </a:p>
        </p:txBody>
      </p:sp>
      <p:sp>
        <p:nvSpPr>
          <p:cNvPr id="28"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74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9915C-6622-1744-BAC9-501488371837}"/>
              </a:ext>
            </a:extLst>
          </p:cNvPr>
          <p:cNvSpPr>
            <a:spLocks noGrp="1"/>
          </p:cNvSpPr>
          <p:nvPr>
            <p:ph type="title"/>
          </p:nvPr>
        </p:nvSpPr>
        <p:spPr>
          <a:xfrm>
            <a:off x="838199" y="451381"/>
            <a:ext cx="10512552" cy="4066540"/>
          </a:xfrm>
        </p:spPr>
        <p:txBody>
          <a:bodyPr vert="horz" lIns="91440" tIns="45720" rIns="91440" bIns="45720" rtlCol="0" anchor="b">
            <a:normAutofit/>
          </a:bodyPr>
          <a:lstStyle/>
          <a:p>
            <a:r>
              <a:rPr lang="en-US" sz="6600" kern="1200" dirty="0">
                <a:solidFill>
                  <a:srgbClr val="FFFFFF"/>
                </a:solidFill>
                <a:latin typeface="+mj-lt"/>
                <a:ea typeface="+mj-ea"/>
                <a:cs typeface="+mj-cs"/>
              </a:rPr>
              <a:t>Agent 3 – Minimax Agent</a:t>
            </a:r>
          </a:p>
        </p:txBody>
      </p:sp>
      <p:sp>
        <p:nvSpPr>
          <p:cNvPr id="11" name="sketch line">
            <a:extLst>
              <a:ext uri="{FF2B5EF4-FFF2-40B4-BE49-F238E27FC236}">
                <a16:creationId xmlns:a16="http://schemas.microsoft.com/office/drawing/2014/main" id="{9D1E2788-F6B5-40EE-A733-8187EB22B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747614"/>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38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2E27-DBE3-8147-8747-5E5D6478CB5D}"/>
              </a:ext>
            </a:extLst>
          </p:cNvPr>
          <p:cNvSpPr>
            <a:spLocks noGrp="1"/>
          </p:cNvSpPr>
          <p:nvPr>
            <p:ph type="title"/>
          </p:nvPr>
        </p:nvSpPr>
        <p:spPr>
          <a:xfrm>
            <a:off x="468119" y="177148"/>
            <a:ext cx="7018531" cy="6252228"/>
          </a:xfrm>
        </p:spPr>
        <p:txBody>
          <a:bodyPr vert="horz" lIns="91440" tIns="45720" rIns="91440" bIns="45720" rtlCol="0" anchor="b">
            <a:noAutofit/>
          </a:bodyPr>
          <a:lstStyle/>
          <a:p>
            <a:r>
              <a:rPr lang="en-US" sz="3200" dirty="0"/>
              <a:t>Game is played with the following:</a:t>
            </a:r>
            <a:br>
              <a:rPr lang="en-US" sz="3200" dirty="0"/>
            </a:br>
            <a:br>
              <a:rPr lang="en-US" sz="3200" dirty="0"/>
            </a:br>
            <a:r>
              <a:rPr lang="en-US" sz="3200" dirty="0"/>
              <a:t>	Agent: Minimax Agent</a:t>
            </a:r>
            <a:br>
              <a:rPr lang="en-US" sz="3200" dirty="0"/>
            </a:br>
            <a:r>
              <a:rPr lang="en-US" sz="3200" dirty="0"/>
              <a:t>	Computer: Random Agent</a:t>
            </a:r>
            <a:br>
              <a:rPr lang="en-US" sz="3200" dirty="0"/>
            </a:br>
            <a:br>
              <a:rPr lang="en-US" sz="3200" dirty="0"/>
            </a:br>
            <a:br>
              <a:rPr lang="en-US" sz="3200" dirty="0"/>
            </a:br>
            <a:br>
              <a:rPr lang="en-US" sz="3200" dirty="0"/>
            </a:br>
            <a:r>
              <a:rPr lang="en-US" sz="3200" dirty="0"/>
              <a:t>Agent will play using the minimax algorithm</a:t>
            </a:r>
            <a:br>
              <a:rPr lang="en-US" sz="3200" dirty="0"/>
            </a:br>
            <a:br>
              <a:rPr lang="en-US" sz="3200" dirty="0"/>
            </a:br>
            <a:r>
              <a:rPr lang="en-US" sz="3200" dirty="0"/>
              <a:t>Computer chooses a random location on the board</a:t>
            </a:r>
            <a:endParaRPr lang="en-US" sz="32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5CF8AB8D-A1DA-C748-8769-148537983FB1}"/>
              </a:ext>
            </a:extLst>
          </p:cNvPr>
          <p:cNvSpPr/>
          <p:nvPr/>
        </p:nvSpPr>
        <p:spPr>
          <a:xfrm>
            <a:off x="8576929" y="786809"/>
            <a:ext cx="6096000" cy="4247317"/>
          </a:xfrm>
          <a:prstGeom prst="rect">
            <a:avLst/>
          </a:prstGeom>
        </p:spPr>
        <p:txBody>
          <a:bodyPr>
            <a:spAutoFit/>
          </a:bodyPr>
          <a:lstStyle/>
          <a:p>
            <a:r>
              <a:rPr lang="en-US" dirty="0">
                <a:solidFill>
                  <a:srgbClr val="CC7832"/>
                </a:solidFill>
              </a:rPr>
              <a:t>if </a:t>
            </a:r>
            <a:r>
              <a:rPr lang="en-US" dirty="0"/>
              <a:t>player == AGENT:</a:t>
            </a:r>
            <a:br>
              <a:rPr lang="en-US" dirty="0"/>
            </a:br>
            <a:r>
              <a:rPr lang="en-US" dirty="0"/>
              <a:t>    best = [-</a:t>
            </a:r>
            <a:r>
              <a:rPr lang="en-US" dirty="0">
                <a:solidFill>
                  <a:srgbClr val="6897BB"/>
                </a:solidFill>
              </a:rPr>
              <a:t>1</a:t>
            </a:r>
            <a:r>
              <a:rPr lang="en-US" dirty="0">
                <a:solidFill>
                  <a:srgbClr val="CC7832"/>
                </a:solidFill>
              </a:rPr>
              <a:t>, </a:t>
            </a:r>
            <a:r>
              <a:rPr lang="en-US" dirty="0"/>
              <a:t>-</a:t>
            </a:r>
            <a:r>
              <a:rPr lang="en-US" dirty="0">
                <a:solidFill>
                  <a:srgbClr val="6897BB"/>
                </a:solidFill>
              </a:rPr>
              <a:t>1</a:t>
            </a:r>
            <a:r>
              <a:rPr lang="en-US" dirty="0">
                <a:solidFill>
                  <a:srgbClr val="CC7832"/>
                </a:solidFill>
              </a:rPr>
              <a:t>, </a:t>
            </a:r>
            <a:r>
              <a:rPr lang="en-US" dirty="0"/>
              <a:t>-infinity</a:t>
            </a:r>
            <a:r>
              <a:rPr lang="en-US" dirty="0">
                <a:solidFill>
                  <a:srgbClr val="CC7832"/>
                </a:solidFill>
              </a:rPr>
              <a:t>, </a:t>
            </a:r>
            <a:r>
              <a:rPr lang="en-US" dirty="0"/>
              <a:t>expanded]</a:t>
            </a:r>
            <a:br>
              <a:rPr lang="en-US" dirty="0"/>
            </a:br>
            <a:r>
              <a:rPr lang="en-US" dirty="0"/>
              <a:t>    </a:t>
            </a:r>
            <a:r>
              <a:rPr lang="en-US" dirty="0">
                <a:solidFill>
                  <a:srgbClr val="CC7832"/>
                </a:solidFill>
              </a:rPr>
              <a:t>for </a:t>
            </a:r>
            <a:r>
              <a:rPr lang="en-US" dirty="0"/>
              <a:t>cell </a:t>
            </a:r>
            <a:r>
              <a:rPr lang="en-US" dirty="0">
                <a:solidFill>
                  <a:srgbClr val="CC7832"/>
                </a:solidFill>
              </a:rPr>
              <a:t>in </a:t>
            </a:r>
            <a:r>
              <a:rPr lang="en-US" dirty="0" err="1"/>
              <a:t>availablePositions</a:t>
            </a:r>
            <a:r>
              <a:rPr lang="en-US" dirty="0"/>
              <a:t>(state):</a:t>
            </a:r>
            <a:br>
              <a:rPr lang="en-US" dirty="0"/>
            </a:br>
            <a:r>
              <a:rPr lang="en-US" dirty="0"/>
              <a:t>        x</a:t>
            </a:r>
            <a:r>
              <a:rPr lang="en-US" dirty="0">
                <a:solidFill>
                  <a:srgbClr val="CC7832"/>
                </a:solidFill>
              </a:rPr>
              <a:t>, </a:t>
            </a:r>
            <a:r>
              <a:rPr lang="en-US" dirty="0"/>
              <a:t>y = cell[</a:t>
            </a:r>
            <a:r>
              <a:rPr lang="en-US" dirty="0">
                <a:solidFill>
                  <a:srgbClr val="6897BB"/>
                </a:solidFill>
              </a:rPr>
              <a:t>0</a:t>
            </a:r>
            <a:r>
              <a:rPr lang="en-US" dirty="0"/>
              <a:t>]</a:t>
            </a:r>
            <a:r>
              <a:rPr lang="en-US" dirty="0">
                <a:solidFill>
                  <a:srgbClr val="CC7832"/>
                </a:solidFill>
              </a:rPr>
              <a:t>, </a:t>
            </a:r>
            <a:r>
              <a:rPr lang="en-US" dirty="0"/>
              <a:t>cell[</a:t>
            </a:r>
            <a:r>
              <a:rPr lang="en-US" dirty="0">
                <a:solidFill>
                  <a:srgbClr val="6897BB"/>
                </a:solidFill>
              </a:rPr>
              <a:t>1</a:t>
            </a:r>
            <a:r>
              <a:rPr lang="en-US" dirty="0"/>
              <a:t>]</a:t>
            </a:r>
            <a:br>
              <a:rPr lang="en-US" dirty="0"/>
            </a:br>
            <a:r>
              <a:rPr lang="en-US" dirty="0"/>
              <a:t>        state[x][y] = player</a:t>
            </a:r>
            <a:br>
              <a:rPr lang="en-US" dirty="0"/>
            </a:br>
            <a:r>
              <a:rPr lang="en-US" dirty="0"/>
              <a:t>        score = minimax(state</a:t>
            </a:r>
            <a:r>
              <a:rPr lang="en-US" dirty="0">
                <a:solidFill>
                  <a:srgbClr val="CC7832"/>
                </a:solidFill>
              </a:rPr>
              <a:t>, </a:t>
            </a:r>
            <a:r>
              <a:rPr lang="en-US" dirty="0"/>
              <a:t>depth - </a:t>
            </a:r>
            <a:r>
              <a:rPr lang="en-US" dirty="0">
                <a:solidFill>
                  <a:srgbClr val="6897BB"/>
                </a:solidFill>
              </a:rPr>
              <a:t>1</a:t>
            </a:r>
            <a:r>
              <a:rPr lang="en-US" dirty="0">
                <a:solidFill>
                  <a:srgbClr val="CC7832"/>
                </a:solidFill>
              </a:rPr>
              <a:t>, </a:t>
            </a:r>
          </a:p>
          <a:p>
            <a:r>
              <a:rPr lang="en-US" dirty="0" err="1"/>
              <a:t>changePlayer</a:t>
            </a:r>
            <a:r>
              <a:rPr lang="en-US" dirty="0"/>
              <a:t>(player)</a:t>
            </a:r>
            <a:r>
              <a:rPr lang="en-US" dirty="0">
                <a:solidFill>
                  <a:srgbClr val="CC7832"/>
                </a:solidFill>
              </a:rPr>
              <a:t>, </a:t>
            </a:r>
            <a:r>
              <a:rPr lang="en-US" dirty="0"/>
              <a:t>expanded)</a:t>
            </a:r>
            <a:br>
              <a:rPr lang="en-US" dirty="0"/>
            </a:br>
            <a:r>
              <a:rPr lang="en-US" dirty="0"/>
              <a:t>        state[x][y] = </a:t>
            </a:r>
            <a:r>
              <a:rPr lang="en-US" dirty="0">
                <a:solidFill>
                  <a:srgbClr val="6897BB"/>
                </a:solidFill>
              </a:rPr>
              <a:t>0</a:t>
            </a:r>
            <a:br>
              <a:rPr lang="en-US" dirty="0">
                <a:solidFill>
                  <a:srgbClr val="6897BB"/>
                </a:solidFill>
              </a:rPr>
            </a:br>
            <a:r>
              <a:rPr lang="en-US" dirty="0">
                <a:solidFill>
                  <a:srgbClr val="6897BB"/>
                </a:solidFill>
              </a:rPr>
              <a:t>        </a:t>
            </a:r>
            <a:r>
              <a:rPr lang="en-US" dirty="0"/>
              <a:t>score[</a:t>
            </a:r>
            <a:r>
              <a:rPr lang="en-US" dirty="0">
                <a:solidFill>
                  <a:srgbClr val="6897BB"/>
                </a:solidFill>
              </a:rPr>
              <a:t>0</a:t>
            </a:r>
            <a:r>
              <a:rPr lang="en-US" dirty="0"/>
              <a:t>]</a:t>
            </a:r>
            <a:r>
              <a:rPr lang="en-US" dirty="0">
                <a:solidFill>
                  <a:srgbClr val="CC7832"/>
                </a:solidFill>
              </a:rPr>
              <a:t>, </a:t>
            </a:r>
            <a:r>
              <a:rPr lang="en-US" dirty="0"/>
              <a:t>score[</a:t>
            </a:r>
            <a:r>
              <a:rPr lang="en-US" dirty="0">
                <a:solidFill>
                  <a:srgbClr val="6897BB"/>
                </a:solidFill>
              </a:rPr>
              <a:t>1</a:t>
            </a:r>
            <a:r>
              <a:rPr lang="en-US" dirty="0"/>
              <a:t>] = x</a:t>
            </a:r>
            <a:r>
              <a:rPr lang="en-US" dirty="0">
                <a:solidFill>
                  <a:srgbClr val="CC7832"/>
                </a:solidFill>
              </a:rPr>
              <a:t>, </a:t>
            </a:r>
            <a:r>
              <a:rPr lang="en-US" dirty="0"/>
              <a:t>y</a:t>
            </a:r>
            <a:br>
              <a:rPr lang="en-US" dirty="0"/>
            </a:br>
            <a:r>
              <a:rPr lang="en-US" dirty="0"/>
              <a:t>        </a:t>
            </a:r>
            <a:r>
              <a:rPr lang="en-US" dirty="0">
                <a:solidFill>
                  <a:srgbClr val="CC7832"/>
                </a:solidFill>
              </a:rPr>
              <a:t>if </a:t>
            </a:r>
            <a:r>
              <a:rPr lang="en-US" dirty="0"/>
              <a:t>score[</a:t>
            </a:r>
            <a:r>
              <a:rPr lang="en-US" dirty="0">
                <a:solidFill>
                  <a:srgbClr val="6897BB"/>
                </a:solidFill>
              </a:rPr>
              <a:t>2</a:t>
            </a:r>
            <a:r>
              <a:rPr lang="en-US" dirty="0"/>
              <a:t>] &gt; best[</a:t>
            </a:r>
            <a:r>
              <a:rPr lang="en-US" dirty="0">
                <a:solidFill>
                  <a:srgbClr val="6897BB"/>
                </a:solidFill>
              </a:rPr>
              <a:t>2</a:t>
            </a:r>
            <a:r>
              <a:rPr lang="en-US" dirty="0"/>
              <a:t>]:</a:t>
            </a:r>
            <a:br>
              <a:rPr lang="en-US" dirty="0"/>
            </a:br>
            <a:r>
              <a:rPr lang="en-US" dirty="0"/>
              <a:t>            temp = </a:t>
            </a:r>
            <a:r>
              <a:rPr lang="en-US" dirty="0">
                <a:solidFill>
                  <a:srgbClr val="8888C6"/>
                </a:solidFill>
              </a:rPr>
              <a:t>max</a:t>
            </a:r>
            <a:r>
              <a:rPr lang="en-US" dirty="0"/>
              <a:t>(score</a:t>
            </a:r>
            <a:r>
              <a:rPr lang="en-US" dirty="0">
                <a:solidFill>
                  <a:srgbClr val="CC7832"/>
                </a:solidFill>
              </a:rPr>
              <a:t>, </a:t>
            </a:r>
            <a:r>
              <a:rPr lang="en-US" dirty="0"/>
              <a:t>best)</a:t>
            </a:r>
            <a:br>
              <a:rPr lang="en-US" dirty="0"/>
            </a:br>
            <a:r>
              <a:rPr lang="en-US" dirty="0"/>
              <a:t>            best = temp</a:t>
            </a:r>
            <a:br>
              <a:rPr lang="en-US" dirty="0"/>
            </a:br>
            <a:r>
              <a:rPr lang="en-US" dirty="0"/>
              <a:t>        expanded += </a:t>
            </a:r>
            <a:r>
              <a:rPr lang="en-US" dirty="0">
                <a:solidFill>
                  <a:srgbClr val="6897BB"/>
                </a:solidFill>
              </a:rPr>
              <a:t>1</a:t>
            </a:r>
            <a:br>
              <a:rPr lang="en-US" dirty="0">
                <a:solidFill>
                  <a:srgbClr val="6897BB"/>
                </a:solidFill>
              </a:rPr>
            </a:br>
            <a:r>
              <a:rPr lang="en-US" dirty="0">
                <a:solidFill>
                  <a:srgbClr val="6897BB"/>
                </a:solidFill>
              </a:rPr>
              <a:t>        </a:t>
            </a:r>
            <a:r>
              <a:rPr lang="en-US" dirty="0"/>
              <a:t>best[</a:t>
            </a:r>
            <a:r>
              <a:rPr lang="en-US" dirty="0">
                <a:solidFill>
                  <a:srgbClr val="6897BB"/>
                </a:solidFill>
              </a:rPr>
              <a:t>3</a:t>
            </a:r>
            <a:r>
              <a:rPr lang="en-US" dirty="0"/>
              <a:t>] = expanded</a:t>
            </a:r>
            <a:br>
              <a:rPr lang="en-US" dirty="0"/>
            </a:br>
            <a:r>
              <a:rPr lang="en-US" dirty="0"/>
              <a:t>    </a:t>
            </a:r>
            <a:r>
              <a:rPr lang="en-US" dirty="0">
                <a:solidFill>
                  <a:srgbClr val="CC7832"/>
                </a:solidFill>
              </a:rPr>
              <a:t>return </a:t>
            </a:r>
            <a:r>
              <a:rPr lang="en-US" dirty="0"/>
              <a:t>best</a:t>
            </a:r>
          </a:p>
        </p:txBody>
      </p:sp>
    </p:spTree>
    <p:extLst>
      <p:ext uri="{BB962C8B-B14F-4D97-AF65-F5344CB8AC3E}">
        <p14:creationId xmlns:p14="http://schemas.microsoft.com/office/powerpoint/2010/main" val="187736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6DFD-4896-1948-8756-4BABBDCBA0FA}"/>
              </a:ext>
            </a:extLst>
          </p:cNvPr>
          <p:cNvSpPr>
            <a:spLocks noGrp="1"/>
          </p:cNvSpPr>
          <p:nvPr>
            <p:ph type="title"/>
          </p:nvPr>
        </p:nvSpPr>
        <p:spPr>
          <a:xfrm>
            <a:off x="838200" y="-84615"/>
            <a:ext cx="10515600" cy="1325563"/>
          </a:xfrm>
        </p:spPr>
        <p:txBody>
          <a:bodyPr/>
          <a:lstStyle/>
          <a:p>
            <a:pPr algn="ctr"/>
            <a:r>
              <a:rPr lang="en-US" dirty="0"/>
              <a:t>Agent 3- Findings</a:t>
            </a:r>
          </a:p>
        </p:txBody>
      </p:sp>
      <p:sp>
        <p:nvSpPr>
          <p:cNvPr id="10" name="Rectangle 9">
            <a:extLst>
              <a:ext uri="{FF2B5EF4-FFF2-40B4-BE49-F238E27FC236}">
                <a16:creationId xmlns:a16="http://schemas.microsoft.com/office/drawing/2014/main" id="{B56ECFCD-52C0-3445-A70A-D532A88BCBF6}"/>
              </a:ext>
            </a:extLst>
          </p:cNvPr>
          <p:cNvSpPr/>
          <p:nvPr/>
        </p:nvSpPr>
        <p:spPr>
          <a:xfrm>
            <a:off x="6096000" y="4583628"/>
            <a:ext cx="6096000" cy="1477328"/>
          </a:xfrm>
          <a:prstGeom prst="rect">
            <a:avLst/>
          </a:prstGeom>
        </p:spPr>
        <p:txBody>
          <a:bodyPr>
            <a:spAutoFit/>
          </a:bodyPr>
          <a:lstStyle/>
          <a:p>
            <a:r>
              <a:rPr lang="en-US" dirty="0"/>
              <a:t>Number of Wins Based on Board Size:</a:t>
            </a:r>
          </a:p>
          <a:p>
            <a:endParaRPr lang="en-US" dirty="0"/>
          </a:p>
          <a:p>
            <a:r>
              <a:rPr lang="en-US" dirty="0"/>
              <a:t>Small Board: 6 -&gt; 60%</a:t>
            </a:r>
          </a:p>
          <a:p>
            <a:r>
              <a:rPr lang="en-US" dirty="0"/>
              <a:t>Medium Board: 2 -&gt; 20%</a:t>
            </a:r>
          </a:p>
          <a:p>
            <a:r>
              <a:rPr lang="en-US" dirty="0"/>
              <a:t>Large Board: 1 -&gt; 10%</a:t>
            </a:r>
          </a:p>
        </p:txBody>
      </p:sp>
      <p:pic>
        <p:nvPicPr>
          <p:cNvPr id="12" name="Picture 11" descr="Table&#10;&#10;Description automatically generated">
            <a:extLst>
              <a:ext uri="{FF2B5EF4-FFF2-40B4-BE49-F238E27FC236}">
                <a16:creationId xmlns:a16="http://schemas.microsoft.com/office/drawing/2014/main" id="{22A29585-C19D-7E40-A34A-B8BD4336FAAE}"/>
              </a:ext>
            </a:extLst>
          </p:cNvPr>
          <p:cNvPicPr>
            <a:picLocks noChangeAspect="1"/>
          </p:cNvPicPr>
          <p:nvPr/>
        </p:nvPicPr>
        <p:blipFill>
          <a:blip r:embed="rId2"/>
          <a:stretch>
            <a:fillRect/>
          </a:stretch>
        </p:blipFill>
        <p:spPr>
          <a:xfrm>
            <a:off x="0" y="903099"/>
            <a:ext cx="5792250" cy="2801832"/>
          </a:xfrm>
          <a:prstGeom prst="rect">
            <a:avLst/>
          </a:prstGeom>
        </p:spPr>
      </p:pic>
      <p:pic>
        <p:nvPicPr>
          <p:cNvPr id="18" name="Picture 17" descr="Table&#10;&#10;Description automatically generated">
            <a:extLst>
              <a:ext uri="{FF2B5EF4-FFF2-40B4-BE49-F238E27FC236}">
                <a16:creationId xmlns:a16="http://schemas.microsoft.com/office/drawing/2014/main" id="{8E2582E5-0CC4-4D4C-A17C-87F5D5F2A1CB}"/>
              </a:ext>
            </a:extLst>
          </p:cNvPr>
          <p:cNvPicPr>
            <a:picLocks noChangeAspect="1"/>
          </p:cNvPicPr>
          <p:nvPr/>
        </p:nvPicPr>
        <p:blipFill>
          <a:blip r:embed="rId3"/>
          <a:stretch>
            <a:fillRect/>
          </a:stretch>
        </p:blipFill>
        <p:spPr>
          <a:xfrm>
            <a:off x="0" y="3903209"/>
            <a:ext cx="5792250" cy="2936536"/>
          </a:xfrm>
          <a:prstGeom prst="rect">
            <a:avLst/>
          </a:prstGeom>
        </p:spPr>
      </p:pic>
      <p:pic>
        <p:nvPicPr>
          <p:cNvPr id="20" name="Picture 19" descr="Table&#10;&#10;Description automatically generated">
            <a:extLst>
              <a:ext uri="{FF2B5EF4-FFF2-40B4-BE49-F238E27FC236}">
                <a16:creationId xmlns:a16="http://schemas.microsoft.com/office/drawing/2014/main" id="{6CC16C6F-4057-B845-B6E1-AFAB87CAD0CB}"/>
              </a:ext>
            </a:extLst>
          </p:cNvPr>
          <p:cNvPicPr>
            <a:picLocks noChangeAspect="1"/>
          </p:cNvPicPr>
          <p:nvPr/>
        </p:nvPicPr>
        <p:blipFill>
          <a:blip r:embed="rId4"/>
          <a:stretch>
            <a:fillRect/>
          </a:stretch>
        </p:blipFill>
        <p:spPr>
          <a:xfrm>
            <a:off x="6221950" y="966599"/>
            <a:ext cx="5435600" cy="2654300"/>
          </a:xfrm>
          <a:prstGeom prst="rect">
            <a:avLst/>
          </a:prstGeom>
        </p:spPr>
      </p:pic>
    </p:spTree>
    <p:extLst>
      <p:ext uri="{BB962C8B-B14F-4D97-AF65-F5344CB8AC3E}">
        <p14:creationId xmlns:p14="http://schemas.microsoft.com/office/powerpoint/2010/main" val="75425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9915C-6622-1744-BAC9-501488371837}"/>
              </a:ext>
            </a:extLst>
          </p:cNvPr>
          <p:cNvSpPr>
            <a:spLocks noGrp="1"/>
          </p:cNvSpPr>
          <p:nvPr>
            <p:ph type="title"/>
          </p:nvPr>
        </p:nvSpPr>
        <p:spPr>
          <a:xfrm>
            <a:off x="838199" y="451381"/>
            <a:ext cx="10512552" cy="4066540"/>
          </a:xfrm>
        </p:spPr>
        <p:txBody>
          <a:bodyPr vert="horz" lIns="91440" tIns="45720" rIns="91440" bIns="45720" rtlCol="0" anchor="b">
            <a:normAutofit/>
          </a:bodyPr>
          <a:lstStyle/>
          <a:p>
            <a:r>
              <a:rPr lang="en-US" sz="6600" kern="1200" dirty="0">
                <a:solidFill>
                  <a:srgbClr val="FFFFFF"/>
                </a:solidFill>
                <a:latin typeface="+mj-lt"/>
                <a:ea typeface="+mj-ea"/>
                <a:cs typeface="+mj-cs"/>
              </a:rPr>
              <a:t>Agent 4 – Minimax Agent with Alpha Beta Pruning </a:t>
            </a:r>
          </a:p>
        </p:txBody>
      </p:sp>
      <p:sp>
        <p:nvSpPr>
          <p:cNvPr id="11" name="sketch line">
            <a:extLst>
              <a:ext uri="{FF2B5EF4-FFF2-40B4-BE49-F238E27FC236}">
                <a16:creationId xmlns:a16="http://schemas.microsoft.com/office/drawing/2014/main" id="{9D1E2788-F6B5-40EE-A733-8187EB22B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747614"/>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36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68D350-5FAD-0940-8716-949DF2C0913F}"/>
              </a:ext>
            </a:extLst>
          </p:cNvPr>
          <p:cNvSpPr/>
          <p:nvPr/>
        </p:nvSpPr>
        <p:spPr>
          <a:xfrm>
            <a:off x="7301024" y="0"/>
            <a:ext cx="6096000" cy="6463308"/>
          </a:xfrm>
          <a:prstGeom prst="rect">
            <a:avLst/>
          </a:prstGeom>
        </p:spPr>
        <p:txBody>
          <a:bodyPr>
            <a:spAutoFit/>
          </a:bodyPr>
          <a:lstStyle/>
          <a:p>
            <a:r>
              <a:rPr lang="en-US" dirty="0">
                <a:solidFill>
                  <a:srgbClr val="CC7832"/>
                </a:solidFill>
              </a:rPr>
              <a:t>if </a:t>
            </a:r>
            <a:r>
              <a:rPr lang="en-US" dirty="0"/>
              <a:t>player == AGENT:</a:t>
            </a:r>
            <a:br>
              <a:rPr lang="en-US" dirty="0"/>
            </a:br>
            <a:r>
              <a:rPr lang="en-US" dirty="0"/>
              <a:t>    best = [-</a:t>
            </a:r>
            <a:r>
              <a:rPr lang="en-US" dirty="0">
                <a:solidFill>
                  <a:srgbClr val="6897BB"/>
                </a:solidFill>
              </a:rPr>
              <a:t>1</a:t>
            </a:r>
            <a:r>
              <a:rPr lang="en-US" dirty="0">
                <a:solidFill>
                  <a:srgbClr val="CC7832"/>
                </a:solidFill>
              </a:rPr>
              <a:t>, </a:t>
            </a:r>
            <a:r>
              <a:rPr lang="en-US" dirty="0"/>
              <a:t>-</a:t>
            </a:r>
            <a:r>
              <a:rPr lang="en-US" dirty="0">
                <a:solidFill>
                  <a:srgbClr val="6897BB"/>
                </a:solidFill>
              </a:rPr>
              <a:t>1</a:t>
            </a:r>
            <a:r>
              <a:rPr lang="en-US" dirty="0">
                <a:solidFill>
                  <a:srgbClr val="CC7832"/>
                </a:solidFill>
              </a:rPr>
              <a:t>, </a:t>
            </a:r>
            <a:r>
              <a:rPr lang="en-US" dirty="0"/>
              <a:t>-infinity</a:t>
            </a:r>
            <a:r>
              <a:rPr lang="en-US" dirty="0">
                <a:solidFill>
                  <a:srgbClr val="CC7832"/>
                </a:solidFill>
              </a:rPr>
              <a:t>, </a:t>
            </a:r>
            <a:r>
              <a:rPr lang="en-US" dirty="0"/>
              <a:t>expanded]</a:t>
            </a:r>
            <a:br>
              <a:rPr lang="en-US" dirty="0"/>
            </a:br>
            <a:r>
              <a:rPr lang="en-US" dirty="0"/>
              <a:t>    </a:t>
            </a:r>
            <a:r>
              <a:rPr lang="en-US" dirty="0">
                <a:solidFill>
                  <a:srgbClr val="CC7832"/>
                </a:solidFill>
              </a:rPr>
              <a:t>for </a:t>
            </a:r>
            <a:r>
              <a:rPr lang="en-US" dirty="0"/>
              <a:t>cell </a:t>
            </a:r>
            <a:r>
              <a:rPr lang="en-US" dirty="0">
                <a:solidFill>
                  <a:srgbClr val="CC7832"/>
                </a:solidFill>
              </a:rPr>
              <a:t>in </a:t>
            </a:r>
            <a:r>
              <a:rPr lang="en-US" dirty="0" err="1"/>
              <a:t>availablePositions</a:t>
            </a:r>
            <a:r>
              <a:rPr lang="en-US" dirty="0"/>
              <a:t>(state):</a:t>
            </a:r>
            <a:br>
              <a:rPr lang="en-US" dirty="0"/>
            </a:br>
            <a:r>
              <a:rPr lang="en-US" dirty="0"/>
              <a:t>        x</a:t>
            </a:r>
            <a:r>
              <a:rPr lang="en-US" dirty="0">
                <a:solidFill>
                  <a:srgbClr val="CC7832"/>
                </a:solidFill>
              </a:rPr>
              <a:t>, </a:t>
            </a:r>
            <a:r>
              <a:rPr lang="en-US" dirty="0"/>
              <a:t>y = cell[</a:t>
            </a:r>
            <a:r>
              <a:rPr lang="en-US" dirty="0">
                <a:solidFill>
                  <a:srgbClr val="6897BB"/>
                </a:solidFill>
              </a:rPr>
              <a:t>0</a:t>
            </a:r>
            <a:r>
              <a:rPr lang="en-US" dirty="0"/>
              <a:t>]</a:t>
            </a:r>
            <a:r>
              <a:rPr lang="en-US" dirty="0">
                <a:solidFill>
                  <a:srgbClr val="CC7832"/>
                </a:solidFill>
              </a:rPr>
              <a:t>, </a:t>
            </a:r>
            <a:r>
              <a:rPr lang="en-US" dirty="0"/>
              <a:t>cell[</a:t>
            </a:r>
            <a:r>
              <a:rPr lang="en-US" dirty="0">
                <a:solidFill>
                  <a:srgbClr val="6897BB"/>
                </a:solidFill>
              </a:rPr>
              <a:t>1</a:t>
            </a:r>
            <a:r>
              <a:rPr lang="en-US" dirty="0"/>
              <a:t>]</a:t>
            </a:r>
            <a:br>
              <a:rPr lang="en-US" dirty="0"/>
            </a:br>
            <a:r>
              <a:rPr lang="en-US" dirty="0"/>
              <a:t>        state[x][y] = player</a:t>
            </a:r>
            <a:br>
              <a:rPr lang="en-US" dirty="0"/>
            </a:br>
            <a:r>
              <a:rPr lang="en-US" dirty="0"/>
              <a:t>        score = </a:t>
            </a:r>
            <a:r>
              <a:rPr lang="en-US" dirty="0" err="1"/>
              <a:t>alphaBeta</a:t>
            </a:r>
            <a:r>
              <a:rPr lang="en-US" dirty="0"/>
              <a:t>(state</a:t>
            </a:r>
            <a:r>
              <a:rPr lang="en-US" dirty="0">
                <a:solidFill>
                  <a:srgbClr val="CC7832"/>
                </a:solidFill>
              </a:rPr>
              <a:t>, </a:t>
            </a:r>
            <a:r>
              <a:rPr lang="en-US" dirty="0"/>
              <a:t>depth - </a:t>
            </a:r>
            <a:r>
              <a:rPr lang="en-US" dirty="0">
                <a:solidFill>
                  <a:srgbClr val="6897BB"/>
                </a:solidFill>
              </a:rPr>
              <a:t>1</a:t>
            </a:r>
            <a:r>
              <a:rPr lang="en-US" dirty="0">
                <a:solidFill>
                  <a:srgbClr val="CC7832"/>
                </a:solidFill>
              </a:rPr>
              <a:t>, </a:t>
            </a:r>
          </a:p>
          <a:p>
            <a:r>
              <a:rPr lang="en-US" dirty="0" err="1"/>
              <a:t>changePlayer</a:t>
            </a:r>
            <a:r>
              <a:rPr lang="en-US" dirty="0"/>
              <a:t>(player)</a:t>
            </a:r>
            <a:r>
              <a:rPr lang="en-US" dirty="0">
                <a:solidFill>
                  <a:srgbClr val="CC7832"/>
                </a:solidFill>
              </a:rPr>
              <a:t>, </a:t>
            </a:r>
            <a:r>
              <a:rPr lang="en-US" dirty="0"/>
              <a:t>alpha</a:t>
            </a:r>
            <a:r>
              <a:rPr lang="en-US" dirty="0">
                <a:solidFill>
                  <a:srgbClr val="CC7832"/>
                </a:solidFill>
              </a:rPr>
              <a:t>, </a:t>
            </a:r>
            <a:r>
              <a:rPr lang="en-US" dirty="0"/>
              <a:t>beta</a:t>
            </a:r>
            <a:r>
              <a:rPr lang="en-US" dirty="0">
                <a:solidFill>
                  <a:srgbClr val="CC7832"/>
                </a:solidFill>
              </a:rPr>
              <a:t>, </a:t>
            </a:r>
            <a:r>
              <a:rPr lang="en-US" dirty="0"/>
              <a:t>expanded)</a:t>
            </a:r>
            <a:br>
              <a:rPr lang="en-US" dirty="0"/>
            </a:br>
            <a:r>
              <a:rPr lang="en-US" dirty="0"/>
              <a:t>        state[x][y] = </a:t>
            </a:r>
            <a:r>
              <a:rPr lang="en-US" dirty="0">
                <a:solidFill>
                  <a:srgbClr val="6897BB"/>
                </a:solidFill>
              </a:rPr>
              <a:t>0</a:t>
            </a:r>
            <a:br>
              <a:rPr lang="en-US" dirty="0">
                <a:solidFill>
                  <a:srgbClr val="6897BB"/>
                </a:solidFill>
              </a:rPr>
            </a:br>
            <a:r>
              <a:rPr lang="en-US" dirty="0">
                <a:solidFill>
                  <a:srgbClr val="6897BB"/>
                </a:solidFill>
              </a:rPr>
              <a:t>        </a:t>
            </a:r>
            <a:r>
              <a:rPr lang="en-US" dirty="0"/>
              <a:t>score[</a:t>
            </a:r>
            <a:r>
              <a:rPr lang="en-US" dirty="0">
                <a:solidFill>
                  <a:srgbClr val="6897BB"/>
                </a:solidFill>
              </a:rPr>
              <a:t>0</a:t>
            </a:r>
            <a:r>
              <a:rPr lang="en-US" dirty="0"/>
              <a:t>]</a:t>
            </a:r>
            <a:r>
              <a:rPr lang="en-US" dirty="0">
                <a:solidFill>
                  <a:srgbClr val="CC7832"/>
                </a:solidFill>
              </a:rPr>
              <a:t>, </a:t>
            </a:r>
            <a:r>
              <a:rPr lang="en-US" dirty="0"/>
              <a:t>score[</a:t>
            </a:r>
            <a:r>
              <a:rPr lang="en-US" dirty="0">
                <a:solidFill>
                  <a:srgbClr val="6897BB"/>
                </a:solidFill>
              </a:rPr>
              <a:t>1</a:t>
            </a:r>
            <a:r>
              <a:rPr lang="en-US" dirty="0"/>
              <a:t>] = x</a:t>
            </a:r>
            <a:r>
              <a:rPr lang="en-US" dirty="0">
                <a:solidFill>
                  <a:srgbClr val="CC7832"/>
                </a:solidFill>
              </a:rPr>
              <a:t>, </a:t>
            </a:r>
            <a:r>
              <a:rPr lang="en-US" dirty="0"/>
              <a:t>y</a:t>
            </a:r>
            <a:br>
              <a:rPr lang="en-US" dirty="0"/>
            </a:br>
            <a:br>
              <a:rPr lang="en-US" dirty="0"/>
            </a:br>
            <a:r>
              <a:rPr lang="en-US" dirty="0"/>
              <a:t>        </a:t>
            </a:r>
            <a:r>
              <a:rPr lang="en-US" dirty="0">
                <a:solidFill>
                  <a:srgbClr val="CC7832"/>
                </a:solidFill>
              </a:rPr>
              <a:t>if </a:t>
            </a:r>
            <a:r>
              <a:rPr lang="en-US" dirty="0"/>
              <a:t>score[</a:t>
            </a:r>
            <a:r>
              <a:rPr lang="en-US" dirty="0">
                <a:solidFill>
                  <a:srgbClr val="6897BB"/>
                </a:solidFill>
              </a:rPr>
              <a:t>2</a:t>
            </a:r>
            <a:r>
              <a:rPr lang="en-US" dirty="0"/>
              <a:t>] &gt; best[</a:t>
            </a:r>
            <a:r>
              <a:rPr lang="en-US" dirty="0">
                <a:solidFill>
                  <a:srgbClr val="6897BB"/>
                </a:solidFill>
              </a:rPr>
              <a:t>2</a:t>
            </a:r>
            <a:r>
              <a:rPr lang="en-US" dirty="0"/>
              <a:t>]:</a:t>
            </a:r>
            <a:br>
              <a:rPr lang="en-US" dirty="0"/>
            </a:br>
            <a:r>
              <a:rPr lang="en-US" dirty="0"/>
              <a:t>            score[</a:t>
            </a:r>
            <a:r>
              <a:rPr lang="en-US" dirty="0">
                <a:solidFill>
                  <a:srgbClr val="6897BB"/>
                </a:solidFill>
              </a:rPr>
              <a:t>2</a:t>
            </a:r>
            <a:r>
              <a:rPr lang="en-US" dirty="0"/>
              <a:t>] = </a:t>
            </a:r>
            <a:r>
              <a:rPr lang="en-US" dirty="0">
                <a:solidFill>
                  <a:srgbClr val="8888C6"/>
                </a:solidFill>
              </a:rPr>
              <a:t>max</a:t>
            </a:r>
            <a:r>
              <a:rPr lang="en-US" dirty="0"/>
              <a:t>(score[</a:t>
            </a:r>
            <a:r>
              <a:rPr lang="en-US" dirty="0">
                <a:solidFill>
                  <a:srgbClr val="6897BB"/>
                </a:solidFill>
              </a:rPr>
              <a:t>2</a:t>
            </a:r>
            <a:r>
              <a:rPr lang="en-US" dirty="0"/>
              <a:t>]</a:t>
            </a:r>
            <a:r>
              <a:rPr lang="en-US" dirty="0">
                <a:solidFill>
                  <a:srgbClr val="CC7832"/>
                </a:solidFill>
              </a:rPr>
              <a:t>, </a:t>
            </a:r>
            <a:r>
              <a:rPr lang="en-US" dirty="0"/>
              <a:t>best[</a:t>
            </a:r>
            <a:r>
              <a:rPr lang="en-US" dirty="0">
                <a:solidFill>
                  <a:srgbClr val="6897BB"/>
                </a:solidFill>
              </a:rPr>
              <a:t>2</a:t>
            </a:r>
            <a:r>
              <a:rPr lang="en-US" dirty="0"/>
              <a:t>])</a:t>
            </a:r>
            <a:br>
              <a:rPr lang="en-US" dirty="0"/>
            </a:br>
            <a:r>
              <a:rPr lang="en-US" dirty="0"/>
              <a:t>            temp = [score[</a:t>
            </a:r>
            <a:r>
              <a:rPr lang="en-US" dirty="0">
                <a:solidFill>
                  <a:srgbClr val="6897BB"/>
                </a:solidFill>
              </a:rPr>
              <a:t>0</a:t>
            </a:r>
            <a:r>
              <a:rPr lang="en-US" dirty="0"/>
              <a:t>]</a:t>
            </a:r>
            <a:r>
              <a:rPr lang="en-US" dirty="0">
                <a:solidFill>
                  <a:srgbClr val="CC7832"/>
                </a:solidFill>
              </a:rPr>
              <a:t>, </a:t>
            </a:r>
            <a:r>
              <a:rPr lang="en-US" dirty="0"/>
              <a:t>score[</a:t>
            </a:r>
            <a:r>
              <a:rPr lang="en-US" dirty="0">
                <a:solidFill>
                  <a:srgbClr val="6897BB"/>
                </a:solidFill>
              </a:rPr>
              <a:t>1</a:t>
            </a:r>
            <a:r>
              <a:rPr lang="en-US" dirty="0"/>
              <a:t>]</a:t>
            </a:r>
            <a:r>
              <a:rPr lang="en-US" dirty="0">
                <a:solidFill>
                  <a:srgbClr val="CC7832"/>
                </a:solidFill>
              </a:rPr>
              <a:t>, </a:t>
            </a:r>
            <a:r>
              <a:rPr lang="en-US" dirty="0"/>
              <a:t>score[</a:t>
            </a:r>
            <a:r>
              <a:rPr lang="en-US" dirty="0">
                <a:solidFill>
                  <a:srgbClr val="6897BB"/>
                </a:solidFill>
              </a:rPr>
              <a:t>2</a:t>
            </a:r>
            <a:r>
              <a:rPr lang="en-US" dirty="0"/>
              <a:t>]</a:t>
            </a:r>
            <a:r>
              <a:rPr lang="en-US" dirty="0">
                <a:solidFill>
                  <a:srgbClr val="CC7832"/>
                </a:solidFill>
              </a:rPr>
              <a:t>, </a:t>
            </a:r>
            <a:r>
              <a:rPr lang="en-US" dirty="0"/>
              <a:t>score[</a:t>
            </a:r>
            <a:r>
              <a:rPr lang="en-US" dirty="0">
                <a:solidFill>
                  <a:srgbClr val="6897BB"/>
                </a:solidFill>
              </a:rPr>
              <a:t>3</a:t>
            </a:r>
            <a:r>
              <a:rPr lang="en-US" dirty="0"/>
              <a:t>]]</a:t>
            </a:r>
            <a:br>
              <a:rPr lang="en-US" dirty="0"/>
            </a:br>
            <a:r>
              <a:rPr lang="en-US" dirty="0"/>
              <a:t>            best = temp</a:t>
            </a:r>
            <a:br>
              <a:rPr lang="en-US" dirty="0"/>
            </a:br>
            <a:br>
              <a:rPr lang="en-US" dirty="0"/>
            </a:br>
            <a:r>
              <a:rPr lang="en-US" dirty="0"/>
              <a:t>        expanded += </a:t>
            </a:r>
            <a:r>
              <a:rPr lang="en-US" dirty="0">
                <a:solidFill>
                  <a:srgbClr val="6897BB"/>
                </a:solidFill>
              </a:rPr>
              <a:t>1</a:t>
            </a:r>
            <a:br>
              <a:rPr lang="en-US" dirty="0">
                <a:solidFill>
                  <a:srgbClr val="6897BB"/>
                </a:solidFill>
              </a:rPr>
            </a:br>
            <a:r>
              <a:rPr lang="en-US" dirty="0">
                <a:solidFill>
                  <a:srgbClr val="6897BB"/>
                </a:solidFill>
              </a:rPr>
              <a:t>        </a:t>
            </a:r>
            <a:r>
              <a:rPr lang="en-US" dirty="0"/>
              <a:t>best[</a:t>
            </a:r>
            <a:r>
              <a:rPr lang="en-US" dirty="0">
                <a:solidFill>
                  <a:srgbClr val="6897BB"/>
                </a:solidFill>
              </a:rPr>
              <a:t>3</a:t>
            </a:r>
            <a:r>
              <a:rPr lang="en-US" dirty="0"/>
              <a:t>] = expanded</a:t>
            </a:r>
            <a:br>
              <a:rPr lang="en-US" dirty="0"/>
            </a:br>
            <a:br>
              <a:rPr lang="en-US" dirty="0"/>
            </a:br>
            <a:r>
              <a:rPr lang="en-US" dirty="0"/>
              <a:t>        </a:t>
            </a:r>
            <a:r>
              <a:rPr lang="en-US" dirty="0">
                <a:solidFill>
                  <a:srgbClr val="CC7832"/>
                </a:solidFill>
              </a:rPr>
              <a:t>if </a:t>
            </a:r>
            <a:r>
              <a:rPr lang="en-US" dirty="0"/>
              <a:t>score[</a:t>
            </a:r>
            <a:r>
              <a:rPr lang="en-US" dirty="0">
                <a:solidFill>
                  <a:srgbClr val="6897BB"/>
                </a:solidFill>
              </a:rPr>
              <a:t>2</a:t>
            </a:r>
            <a:r>
              <a:rPr lang="en-US" dirty="0"/>
              <a:t>] &gt; beta:</a:t>
            </a:r>
            <a:br>
              <a:rPr lang="en-US" dirty="0"/>
            </a:br>
            <a:r>
              <a:rPr lang="en-US" dirty="0"/>
              <a:t>            </a:t>
            </a:r>
            <a:r>
              <a:rPr lang="en-US" dirty="0">
                <a:solidFill>
                  <a:srgbClr val="CC7832"/>
                </a:solidFill>
              </a:rPr>
              <a:t>return </a:t>
            </a:r>
            <a:r>
              <a:rPr lang="en-US" dirty="0"/>
              <a:t>best</a:t>
            </a:r>
            <a:br>
              <a:rPr lang="en-US" dirty="0"/>
            </a:br>
            <a:br>
              <a:rPr lang="en-US" dirty="0"/>
            </a:br>
            <a:r>
              <a:rPr lang="en-US" dirty="0"/>
              <a:t>        alpha = </a:t>
            </a:r>
            <a:r>
              <a:rPr lang="en-US" dirty="0">
                <a:solidFill>
                  <a:srgbClr val="8888C6"/>
                </a:solidFill>
              </a:rPr>
              <a:t>max</a:t>
            </a:r>
            <a:r>
              <a:rPr lang="en-US" dirty="0"/>
              <a:t>(alpha</a:t>
            </a:r>
            <a:r>
              <a:rPr lang="en-US" dirty="0">
                <a:solidFill>
                  <a:srgbClr val="CC7832"/>
                </a:solidFill>
              </a:rPr>
              <a:t>, </a:t>
            </a:r>
            <a:r>
              <a:rPr lang="en-US" dirty="0"/>
              <a:t>best[</a:t>
            </a:r>
            <a:r>
              <a:rPr lang="en-US" dirty="0">
                <a:solidFill>
                  <a:srgbClr val="6897BB"/>
                </a:solidFill>
              </a:rPr>
              <a:t>2</a:t>
            </a:r>
            <a:r>
              <a:rPr lang="en-US" dirty="0"/>
              <a:t>])</a:t>
            </a:r>
            <a:br>
              <a:rPr lang="en-US" dirty="0"/>
            </a:br>
            <a:r>
              <a:rPr lang="en-US" dirty="0"/>
              <a:t>    </a:t>
            </a:r>
            <a:r>
              <a:rPr lang="en-US" dirty="0">
                <a:solidFill>
                  <a:srgbClr val="CC7832"/>
                </a:solidFill>
              </a:rPr>
              <a:t>return </a:t>
            </a:r>
            <a:r>
              <a:rPr lang="en-US" dirty="0"/>
              <a:t>best</a:t>
            </a:r>
          </a:p>
        </p:txBody>
      </p:sp>
      <p:sp>
        <p:nvSpPr>
          <p:cNvPr id="7" name="Title 1">
            <a:extLst>
              <a:ext uri="{FF2B5EF4-FFF2-40B4-BE49-F238E27FC236}">
                <a16:creationId xmlns:a16="http://schemas.microsoft.com/office/drawing/2014/main" id="{44F4C63F-7551-B743-A0D7-BF7C074BC1BB}"/>
              </a:ext>
            </a:extLst>
          </p:cNvPr>
          <p:cNvSpPr>
            <a:spLocks noGrp="1"/>
          </p:cNvSpPr>
          <p:nvPr>
            <p:ph idx="1"/>
          </p:nvPr>
        </p:nvSpPr>
        <p:spPr>
          <a:xfrm>
            <a:off x="339725" y="149225"/>
            <a:ext cx="6961299" cy="6462713"/>
          </a:xfrm>
        </p:spPr>
        <p:txBody>
          <a:bodyPr vert="horz" lIns="91440" tIns="45720" rIns="91440" bIns="45720" rtlCol="0" anchor="b">
            <a:noAutofit/>
          </a:bodyPr>
          <a:lstStyle/>
          <a:p>
            <a:pPr marL="0" indent="0">
              <a:buNone/>
            </a:pPr>
            <a:r>
              <a:rPr lang="en-US" sz="3200" dirty="0">
                <a:latin typeface="+mj-lt"/>
              </a:rPr>
              <a:t>Game is played with the following:</a:t>
            </a:r>
            <a:br>
              <a:rPr lang="en-US" sz="3200" dirty="0">
                <a:latin typeface="+mj-lt"/>
              </a:rPr>
            </a:br>
            <a:br>
              <a:rPr lang="en-US" sz="3200" dirty="0">
                <a:latin typeface="+mj-lt"/>
              </a:rPr>
            </a:br>
            <a:r>
              <a:rPr lang="en-US" sz="3200" dirty="0">
                <a:latin typeface="+mj-lt"/>
              </a:rPr>
              <a:t>	Agent: Minimax Agent utilizing 		alpha beta pruning</a:t>
            </a:r>
          </a:p>
          <a:p>
            <a:pPr marL="0" indent="0">
              <a:buNone/>
            </a:pPr>
            <a:br>
              <a:rPr lang="en-US" sz="3200" dirty="0">
                <a:latin typeface="+mj-lt"/>
              </a:rPr>
            </a:br>
            <a:r>
              <a:rPr lang="en-US" sz="3200" dirty="0">
                <a:latin typeface="+mj-lt"/>
              </a:rPr>
              <a:t>	Computer: Random Agent</a:t>
            </a:r>
            <a:br>
              <a:rPr lang="en-US" sz="3200" dirty="0">
                <a:latin typeface="+mj-lt"/>
              </a:rPr>
            </a:br>
            <a:br>
              <a:rPr lang="en-US" sz="3200" dirty="0">
                <a:latin typeface="+mj-lt"/>
              </a:rPr>
            </a:br>
            <a:br>
              <a:rPr lang="en-US" sz="3200" dirty="0">
                <a:latin typeface="+mj-lt"/>
              </a:rPr>
            </a:br>
            <a:br>
              <a:rPr lang="en-US" sz="3200" dirty="0">
                <a:latin typeface="+mj-lt"/>
              </a:rPr>
            </a:br>
            <a:r>
              <a:rPr lang="en-US" sz="3200" dirty="0">
                <a:latin typeface="+mj-lt"/>
              </a:rPr>
              <a:t>Agent will play using the minimax algorithm with alpha beta pruning</a:t>
            </a:r>
            <a:br>
              <a:rPr lang="en-US" sz="3200" dirty="0">
                <a:latin typeface="+mj-lt"/>
              </a:rPr>
            </a:br>
            <a:br>
              <a:rPr lang="en-US" sz="3200" dirty="0">
                <a:latin typeface="+mj-lt"/>
              </a:rPr>
            </a:br>
            <a:r>
              <a:rPr lang="en-US" sz="3200" dirty="0">
                <a:latin typeface="+mj-lt"/>
              </a:rPr>
              <a:t>Computer chooses a random location on the board</a:t>
            </a:r>
            <a:endParaRPr lang="en-US" sz="3200" kern="1200" dirty="0">
              <a:solidFill>
                <a:schemeClr val="tx1"/>
              </a:solidFill>
              <a:latin typeface="+mj-lt"/>
              <a:ea typeface="+mj-ea"/>
              <a:cs typeface="+mj-cs"/>
            </a:endParaRPr>
          </a:p>
        </p:txBody>
      </p:sp>
    </p:spTree>
    <p:extLst>
      <p:ext uri="{BB962C8B-B14F-4D97-AF65-F5344CB8AC3E}">
        <p14:creationId xmlns:p14="http://schemas.microsoft.com/office/powerpoint/2010/main" val="147098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6DFD-4896-1948-8756-4BABBDCBA0FA}"/>
              </a:ext>
            </a:extLst>
          </p:cNvPr>
          <p:cNvSpPr>
            <a:spLocks noGrp="1"/>
          </p:cNvSpPr>
          <p:nvPr>
            <p:ph type="title"/>
          </p:nvPr>
        </p:nvSpPr>
        <p:spPr>
          <a:xfrm>
            <a:off x="838200" y="0"/>
            <a:ext cx="10515600" cy="1325563"/>
          </a:xfrm>
        </p:spPr>
        <p:txBody>
          <a:bodyPr/>
          <a:lstStyle/>
          <a:p>
            <a:pPr algn="ctr"/>
            <a:r>
              <a:rPr lang="en-US" dirty="0"/>
              <a:t>Agent 4- Findings</a:t>
            </a:r>
          </a:p>
        </p:txBody>
      </p:sp>
      <p:sp>
        <p:nvSpPr>
          <p:cNvPr id="10" name="Rectangle 9">
            <a:extLst>
              <a:ext uri="{FF2B5EF4-FFF2-40B4-BE49-F238E27FC236}">
                <a16:creationId xmlns:a16="http://schemas.microsoft.com/office/drawing/2014/main" id="{45108F13-4A2C-B440-9179-5C48BFC2F59A}"/>
              </a:ext>
            </a:extLst>
          </p:cNvPr>
          <p:cNvSpPr/>
          <p:nvPr/>
        </p:nvSpPr>
        <p:spPr>
          <a:xfrm>
            <a:off x="6032400" y="4221956"/>
            <a:ext cx="6096000" cy="1477328"/>
          </a:xfrm>
          <a:prstGeom prst="rect">
            <a:avLst/>
          </a:prstGeom>
        </p:spPr>
        <p:txBody>
          <a:bodyPr>
            <a:spAutoFit/>
          </a:bodyPr>
          <a:lstStyle/>
          <a:p>
            <a:r>
              <a:rPr lang="en-US" dirty="0"/>
              <a:t>Number of Wins Based on Board Size:</a:t>
            </a:r>
          </a:p>
          <a:p>
            <a:endParaRPr lang="en-US" dirty="0"/>
          </a:p>
          <a:p>
            <a:r>
              <a:rPr lang="en-US" dirty="0"/>
              <a:t>Small Board: 7 -&gt; 70%</a:t>
            </a:r>
          </a:p>
          <a:p>
            <a:r>
              <a:rPr lang="en-US" dirty="0"/>
              <a:t>Medium Board: 0 -&gt; 0%</a:t>
            </a:r>
          </a:p>
          <a:p>
            <a:r>
              <a:rPr lang="en-US" dirty="0"/>
              <a:t>Large Board: 2 -&gt; 20%</a:t>
            </a:r>
          </a:p>
        </p:txBody>
      </p:sp>
      <p:pic>
        <p:nvPicPr>
          <p:cNvPr id="12" name="Picture 11" descr="Table&#10;&#10;Description automatically generated">
            <a:extLst>
              <a:ext uri="{FF2B5EF4-FFF2-40B4-BE49-F238E27FC236}">
                <a16:creationId xmlns:a16="http://schemas.microsoft.com/office/drawing/2014/main" id="{D0D93AE7-8AEA-8F47-A7AB-8B0003EFBD85}"/>
              </a:ext>
            </a:extLst>
          </p:cNvPr>
          <p:cNvPicPr>
            <a:picLocks noChangeAspect="1"/>
          </p:cNvPicPr>
          <p:nvPr/>
        </p:nvPicPr>
        <p:blipFill>
          <a:blip r:embed="rId2"/>
          <a:stretch>
            <a:fillRect/>
          </a:stretch>
        </p:blipFill>
        <p:spPr>
          <a:xfrm>
            <a:off x="0" y="1025290"/>
            <a:ext cx="5729654" cy="2417914"/>
          </a:xfrm>
          <a:prstGeom prst="rect">
            <a:avLst/>
          </a:prstGeom>
        </p:spPr>
      </p:pic>
      <p:pic>
        <p:nvPicPr>
          <p:cNvPr id="16" name="Picture 15" descr="Table&#10;&#10;Description automatically generated">
            <a:extLst>
              <a:ext uri="{FF2B5EF4-FFF2-40B4-BE49-F238E27FC236}">
                <a16:creationId xmlns:a16="http://schemas.microsoft.com/office/drawing/2014/main" id="{87F27D4A-904A-E340-A438-B84F9C5BBEC0}"/>
              </a:ext>
            </a:extLst>
          </p:cNvPr>
          <p:cNvPicPr>
            <a:picLocks noChangeAspect="1"/>
          </p:cNvPicPr>
          <p:nvPr/>
        </p:nvPicPr>
        <p:blipFill>
          <a:blip r:embed="rId3"/>
          <a:stretch>
            <a:fillRect/>
          </a:stretch>
        </p:blipFill>
        <p:spPr>
          <a:xfrm>
            <a:off x="0" y="3897759"/>
            <a:ext cx="5729654" cy="2427624"/>
          </a:xfrm>
          <a:prstGeom prst="rect">
            <a:avLst/>
          </a:prstGeom>
        </p:spPr>
      </p:pic>
      <p:pic>
        <p:nvPicPr>
          <p:cNvPr id="18" name="Picture 17" descr="Table&#10;&#10;Description automatically generated">
            <a:extLst>
              <a:ext uri="{FF2B5EF4-FFF2-40B4-BE49-F238E27FC236}">
                <a16:creationId xmlns:a16="http://schemas.microsoft.com/office/drawing/2014/main" id="{A26DC790-78D8-6C4A-BE9A-4649813C7BDD}"/>
              </a:ext>
            </a:extLst>
          </p:cNvPr>
          <p:cNvPicPr>
            <a:picLocks noChangeAspect="1"/>
          </p:cNvPicPr>
          <p:nvPr/>
        </p:nvPicPr>
        <p:blipFill>
          <a:blip r:embed="rId4"/>
          <a:stretch>
            <a:fillRect/>
          </a:stretch>
        </p:blipFill>
        <p:spPr>
          <a:xfrm>
            <a:off x="6096000" y="1071174"/>
            <a:ext cx="6032400" cy="2506505"/>
          </a:xfrm>
          <a:prstGeom prst="rect">
            <a:avLst/>
          </a:prstGeom>
        </p:spPr>
      </p:pic>
    </p:spTree>
    <p:extLst>
      <p:ext uri="{BB962C8B-B14F-4D97-AF65-F5344CB8AC3E}">
        <p14:creationId xmlns:p14="http://schemas.microsoft.com/office/powerpoint/2010/main" val="94688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9915C-6622-1744-BAC9-501488371837}"/>
              </a:ext>
            </a:extLst>
          </p:cNvPr>
          <p:cNvSpPr>
            <a:spLocks noGrp="1"/>
          </p:cNvSpPr>
          <p:nvPr>
            <p:ph type="title"/>
          </p:nvPr>
        </p:nvSpPr>
        <p:spPr>
          <a:xfrm>
            <a:off x="838199" y="451381"/>
            <a:ext cx="10512552" cy="4066540"/>
          </a:xfrm>
        </p:spPr>
        <p:txBody>
          <a:bodyPr vert="horz" lIns="91440" tIns="45720" rIns="91440" bIns="45720" rtlCol="0" anchor="b">
            <a:normAutofit/>
          </a:bodyPr>
          <a:lstStyle/>
          <a:p>
            <a:r>
              <a:rPr lang="en-US" sz="6600" kern="1200" dirty="0">
                <a:solidFill>
                  <a:srgbClr val="FFFFFF"/>
                </a:solidFill>
                <a:latin typeface="+mj-lt"/>
                <a:ea typeface="+mj-ea"/>
                <a:cs typeface="+mj-cs"/>
              </a:rPr>
              <a:t>Notable Comparisons</a:t>
            </a:r>
          </a:p>
        </p:txBody>
      </p:sp>
      <p:sp>
        <p:nvSpPr>
          <p:cNvPr id="11" name="sketch line">
            <a:extLst>
              <a:ext uri="{FF2B5EF4-FFF2-40B4-BE49-F238E27FC236}">
                <a16:creationId xmlns:a16="http://schemas.microsoft.com/office/drawing/2014/main" id="{9D1E2788-F6B5-40EE-A733-8187EB22B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747614"/>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7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DFA0FD-AB28-4B25-B870-4D2BBC35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27B01B10-410E-3B49-B870-F115312AF3A1}"/>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l="15913" r="14160"/>
          <a:stretch/>
        </p:blipFill>
        <p:spPr>
          <a:xfrm>
            <a:off x="5833976" y="10"/>
            <a:ext cx="6394152" cy="6857990"/>
          </a:xfrm>
          <a:prstGeom prst="rect">
            <a:avLst/>
          </a:prstGeom>
        </p:spPr>
      </p:pic>
      <p:grpSp>
        <p:nvGrpSpPr>
          <p:cNvPr id="12" name="Group 11">
            <a:extLst>
              <a:ext uri="{FF2B5EF4-FFF2-40B4-BE49-F238E27FC236}">
                <a16:creationId xmlns:a16="http://schemas.microsoft.com/office/drawing/2014/main" id="{0D628DFB-9CD1-4E2B-8B44-9FDF7E80F6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9564" y="0"/>
            <a:ext cx="6648564" cy="6858000"/>
            <a:chOff x="5705128" y="0"/>
            <a:chExt cx="6648564" cy="6858000"/>
          </a:xfrm>
        </p:grpSpPr>
        <p:sp>
          <p:nvSpPr>
            <p:cNvPr id="7" name="Freeform: Shape 12">
              <a:extLst>
                <a:ext uri="{FF2B5EF4-FFF2-40B4-BE49-F238E27FC236}">
                  <a16:creationId xmlns:a16="http://schemas.microsoft.com/office/drawing/2014/main" id="{4CB07514-66C4-498E-85FA-6CCDFB253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8018" y="0"/>
              <a:ext cx="6485674" cy="6858000"/>
            </a:xfrm>
            <a:custGeom>
              <a:avLst/>
              <a:gdLst>
                <a:gd name="connsiteX0" fmla="*/ 1720317 w 6237794"/>
                <a:gd name="connsiteY0" fmla="*/ 0 h 6858000"/>
                <a:gd name="connsiteX1" fmla="*/ 2433560 w 6237794"/>
                <a:gd name="connsiteY1" fmla="*/ 0 h 6858000"/>
                <a:gd name="connsiteX2" fmla="*/ 2351473 w 6237794"/>
                <a:gd name="connsiteY2" fmla="*/ 41605 h 6858000"/>
                <a:gd name="connsiteX3" fmla="*/ 1473152 w 6237794"/>
                <a:gd name="connsiteY3" fmla="*/ 667521 h 6858000"/>
                <a:gd name="connsiteX4" fmla="*/ 982876 w 6237794"/>
                <a:gd name="connsiteY4" fmla="*/ 1193803 h 6858000"/>
                <a:gd name="connsiteX5" fmla="*/ 595242 w 6237794"/>
                <a:gd name="connsiteY5" fmla="*/ 1798192 h 6858000"/>
                <a:gd name="connsiteX6" fmla="*/ 332174 w 6237794"/>
                <a:gd name="connsiteY6" fmla="*/ 2466315 h 6858000"/>
                <a:gd name="connsiteX7" fmla="*/ 236500 w 6237794"/>
                <a:gd name="connsiteY7" fmla="*/ 3178573 h 6858000"/>
                <a:gd name="connsiteX8" fmla="*/ 276860 w 6237794"/>
                <a:gd name="connsiteY8" fmla="*/ 3527298 h 6858000"/>
                <a:gd name="connsiteX9" fmla="*/ 396054 w 6237794"/>
                <a:gd name="connsiteY9" fmla="*/ 3853520 h 6858000"/>
                <a:gd name="connsiteX10" fmla="*/ 479243 w 6237794"/>
                <a:gd name="connsiteY10" fmla="*/ 4007121 h 6858000"/>
                <a:gd name="connsiteX11" fmla="*/ 574772 w 6237794"/>
                <a:gd name="connsiteY11" fmla="*/ 4155787 h 6858000"/>
                <a:gd name="connsiteX12" fmla="*/ 795447 w 6237794"/>
                <a:gd name="connsiteY12" fmla="*/ 4443100 h 6858000"/>
                <a:gd name="connsiteX13" fmla="*/ 1034270 w 6237794"/>
                <a:gd name="connsiteY13" fmla="*/ 4732591 h 6858000"/>
                <a:gd name="connsiteX14" fmla="*/ 1153028 w 6237794"/>
                <a:gd name="connsiteY14" fmla="*/ 4883725 h 6858000"/>
                <a:gd name="connsiteX15" fmla="*/ 1210084 w 6237794"/>
                <a:gd name="connsiteY15" fmla="*/ 4957912 h 6858000"/>
                <a:gd name="connsiteX16" fmla="*/ 1265979 w 6237794"/>
                <a:gd name="connsiteY16" fmla="*/ 5028906 h 6858000"/>
                <a:gd name="connsiteX17" fmla="*/ 1746238 w 6237794"/>
                <a:gd name="connsiteY17" fmla="*/ 5553590 h 6858000"/>
                <a:gd name="connsiteX18" fmla="*/ 2001611 w 6237794"/>
                <a:gd name="connsiteY18" fmla="*/ 5789654 h 6858000"/>
                <a:gd name="connsiteX19" fmla="*/ 2269035 w 6237794"/>
                <a:gd name="connsiteY19" fmla="*/ 6007280 h 6858000"/>
                <a:gd name="connsiteX20" fmla="*/ 2866455 w 6237794"/>
                <a:gd name="connsiteY20" fmla="*/ 6351505 h 6858000"/>
                <a:gd name="connsiteX21" fmla="*/ 3200661 w 6237794"/>
                <a:gd name="connsiteY21" fmla="*/ 6448777 h 6858000"/>
                <a:gd name="connsiteX22" fmla="*/ 3286318 w 6237794"/>
                <a:gd name="connsiteY22" fmla="*/ 6465908 h 6858000"/>
                <a:gd name="connsiteX23" fmla="*/ 3372701 w 6237794"/>
                <a:gd name="connsiteY23" fmla="*/ 6480281 h 6858000"/>
                <a:gd name="connsiteX24" fmla="*/ 3547063 w 6237794"/>
                <a:gd name="connsiteY24" fmla="*/ 6500896 h 6858000"/>
                <a:gd name="connsiteX25" fmla="*/ 3634753 w 6237794"/>
                <a:gd name="connsiteY25" fmla="*/ 6507575 h 6858000"/>
                <a:gd name="connsiteX26" fmla="*/ 3722733 w 6237794"/>
                <a:gd name="connsiteY26" fmla="*/ 6512221 h 6858000"/>
                <a:gd name="connsiteX27" fmla="*/ 3811003 w 6237794"/>
                <a:gd name="connsiteY27" fmla="*/ 6514253 h 6858000"/>
                <a:gd name="connsiteX28" fmla="*/ 3899418 w 6237794"/>
                <a:gd name="connsiteY28" fmla="*/ 6513817 h 6858000"/>
                <a:gd name="connsiteX29" fmla="*/ 3943698 w 6237794"/>
                <a:gd name="connsiteY29" fmla="*/ 6513381 h 6858000"/>
                <a:gd name="connsiteX30" fmla="*/ 3986381 w 6237794"/>
                <a:gd name="connsiteY30" fmla="*/ 6511495 h 6858000"/>
                <a:gd name="connsiteX31" fmla="*/ 4028919 w 6237794"/>
                <a:gd name="connsiteY31" fmla="*/ 6509317 h 6858000"/>
                <a:gd name="connsiteX32" fmla="*/ 4071312 w 6237794"/>
                <a:gd name="connsiteY32" fmla="*/ 6505833 h 6858000"/>
                <a:gd name="connsiteX33" fmla="*/ 4239432 w 6237794"/>
                <a:gd name="connsiteY33" fmla="*/ 6485072 h 6858000"/>
                <a:gd name="connsiteX34" fmla="*/ 4879826 w 6237794"/>
                <a:gd name="connsiteY34" fmla="*/ 6274849 h 6858000"/>
                <a:gd name="connsiteX35" fmla="*/ 5471439 w 6237794"/>
                <a:gd name="connsiteY35" fmla="*/ 5906235 h 6858000"/>
                <a:gd name="connsiteX36" fmla="*/ 5614877 w 6237794"/>
                <a:gd name="connsiteY36" fmla="*/ 5797930 h 6858000"/>
                <a:gd name="connsiteX37" fmla="*/ 5758316 w 6237794"/>
                <a:gd name="connsiteY37" fmla="*/ 5685995 h 6858000"/>
                <a:gd name="connsiteX38" fmla="*/ 6048824 w 6237794"/>
                <a:gd name="connsiteY38" fmla="*/ 5453705 h 6858000"/>
                <a:gd name="connsiteX39" fmla="*/ 6237794 w 6237794"/>
                <a:gd name="connsiteY39" fmla="*/ 5308644 h 6858000"/>
                <a:gd name="connsiteX40" fmla="*/ 6237794 w 6237794"/>
                <a:gd name="connsiteY40" fmla="*/ 6081399 h 6858000"/>
                <a:gd name="connsiteX41" fmla="*/ 6123011 w 6237794"/>
                <a:gd name="connsiteY41" fmla="*/ 6166399 h 6858000"/>
                <a:gd name="connsiteX42" fmla="*/ 5965925 w 6237794"/>
                <a:gd name="connsiteY42" fmla="*/ 6278479 h 6858000"/>
                <a:gd name="connsiteX43" fmla="*/ 5803903 w 6237794"/>
                <a:gd name="connsiteY43" fmla="*/ 6387364 h 6858000"/>
                <a:gd name="connsiteX44" fmla="*/ 5463744 w 6237794"/>
                <a:gd name="connsiteY44" fmla="*/ 6591780 h 6858000"/>
                <a:gd name="connsiteX45" fmla="*/ 5097888 w 6237794"/>
                <a:gd name="connsiteY45" fmla="*/ 6765562 h 6858000"/>
                <a:gd name="connsiteX46" fmla="*/ 4905602 w 6237794"/>
                <a:gd name="connsiteY46" fmla="*/ 6836446 h 6858000"/>
                <a:gd name="connsiteX47" fmla="*/ 4831447 w 6237794"/>
                <a:gd name="connsiteY47" fmla="*/ 6858000 h 6858000"/>
                <a:gd name="connsiteX48" fmla="*/ 3036485 w 6237794"/>
                <a:gd name="connsiteY48" fmla="*/ 6858000 h 6858000"/>
                <a:gd name="connsiteX49" fmla="*/ 2911533 w 6237794"/>
                <a:gd name="connsiteY49" fmla="*/ 6825558 h 6858000"/>
                <a:gd name="connsiteX50" fmla="*/ 2719386 w 6237794"/>
                <a:gd name="connsiteY50" fmla="*/ 6767158 h 6858000"/>
                <a:gd name="connsiteX51" fmla="*/ 1980415 w 6237794"/>
                <a:gd name="connsiteY51" fmla="*/ 6440210 h 6858000"/>
                <a:gd name="connsiteX52" fmla="*/ 1357588 w 6237794"/>
                <a:gd name="connsiteY52" fmla="*/ 5931206 h 6858000"/>
                <a:gd name="connsiteX53" fmla="*/ 1105118 w 6237794"/>
                <a:gd name="connsiteY53" fmla="*/ 5624874 h 6858000"/>
                <a:gd name="connsiteX54" fmla="*/ 884588 w 6237794"/>
                <a:gd name="connsiteY54" fmla="*/ 5300539 h 6858000"/>
                <a:gd name="connsiteX55" fmla="*/ 833049 w 6237794"/>
                <a:gd name="connsiteY55" fmla="*/ 5217931 h 6858000"/>
                <a:gd name="connsiteX56" fmla="*/ 783833 w 6237794"/>
                <a:gd name="connsiteY56" fmla="*/ 5137791 h 6858000"/>
                <a:gd name="connsiteX57" fmla="*/ 686706 w 6237794"/>
                <a:gd name="connsiteY57" fmla="*/ 4982447 h 6858000"/>
                <a:gd name="connsiteX58" fmla="*/ 485485 w 6237794"/>
                <a:gd name="connsiteY58" fmla="*/ 4665082 h 6858000"/>
                <a:gd name="connsiteX59" fmla="*/ 289055 w 6237794"/>
                <a:gd name="connsiteY59" fmla="*/ 4329568 h 6858000"/>
                <a:gd name="connsiteX60" fmla="*/ 200495 w 6237794"/>
                <a:gd name="connsiteY60" fmla="*/ 4151721 h 6858000"/>
                <a:gd name="connsiteX61" fmla="*/ 125291 w 6237794"/>
                <a:gd name="connsiteY61" fmla="*/ 3965600 h 6858000"/>
                <a:gd name="connsiteX62" fmla="*/ 67654 w 6237794"/>
                <a:gd name="connsiteY62" fmla="*/ 3772509 h 6858000"/>
                <a:gd name="connsiteX63" fmla="*/ 46168 w 6237794"/>
                <a:gd name="connsiteY63" fmla="*/ 3674076 h 6858000"/>
                <a:gd name="connsiteX64" fmla="*/ 36731 w 6237794"/>
                <a:gd name="connsiteY64" fmla="*/ 3624714 h 6858000"/>
                <a:gd name="connsiteX65" fmla="*/ 28891 w 6237794"/>
                <a:gd name="connsiteY65" fmla="*/ 3575208 h 6858000"/>
                <a:gd name="connsiteX66" fmla="*/ 0 w 6237794"/>
                <a:gd name="connsiteY66" fmla="*/ 3178573 h 6858000"/>
                <a:gd name="connsiteX67" fmla="*/ 80575 w 6237794"/>
                <a:gd name="connsiteY67" fmla="*/ 2405774 h 6858000"/>
                <a:gd name="connsiteX68" fmla="*/ 322737 w 6237794"/>
                <a:gd name="connsiteY68" fmla="*/ 1665351 h 6858000"/>
                <a:gd name="connsiteX69" fmla="*/ 1230700 w 6237794"/>
                <a:gd name="connsiteY69" fmla="*/ 407938 h 6858000"/>
                <a:gd name="connsiteX70" fmla="*/ 1521825 w 6237794"/>
                <a:gd name="connsiteY70" fmla="*/ 149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237794" h="6858000">
                  <a:moveTo>
                    <a:pt x="1720317" y="0"/>
                  </a:moveTo>
                  <a:lnTo>
                    <a:pt x="2433560" y="0"/>
                  </a:lnTo>
                  <a:lnTo>
                    <a:pt x="2351473" y="41605"/>
                  </a:lnTo>
                  <a:cubicBezTo>
                    <a:pt x="2036528" y="216271"/>
                    <a:pt x="1740794" y="426339"/>
                    <a:pt x="1473152" y="667521"/>
                  </a:cubicBezTo>
                  <a:cubicBezTo>
                    <a:pt x="1295305" y="828818"/>
                    <a:pt x="1130525" y="1004777"/>
                    <a:pt x="982876" y="1193803"/>
                  </a:cubicBezTo>
                  <a:cubicBezTo>
                    <a:pt x="834936" y="1382538"/>
                    <a:pt x="704418" y="1584921"/>
                    <a:pt x="595242" y="1798192"/>
                  </a:cubicBezTo>
                  <a:cubicBezTo>
                    <a:pt x="486066" y="2011317"/>
                    <a:pt x="395183" y="2234461"/>
                    <a:pt x="332174" y="2466315"/>
                  </a:cubicBezTo>
                  <a:cubicBezTo>
                    <a:pt x="269166" y="2697588"/>
                    <a:pt x="236355" y="2938008"/>
                    <a:pt x="236500" y="3178573"/>
                  </a:cubicBezTo>
                  <a:cubicBezTo>
                    <a:pt x="237807" y="3296751"/>
                    <a:pt x="249421" y="3414057"/>
                    <a:pt x="276860" y="3527298"/>
                  </a:cubicBezTo>
                  <a:cubicBezTo>
                    <a:pt x="303864" y="3640684"/>
                    <a:pt x="345821" y="3749135"/>
                    <a:pt x="396054" y="3853520"/>
                  </a:cubicBezTo>
                  <a:cubicBezTo>
                    <a:pt x="421461" y="3905640"/>
                    <a:pt x="449626" y="3956743"/>
                    <a:pt x="479243" y="4007121"/>
                  </a:cubicBezTo>
                  <a:cubicBezTo>
                    <a:pt x="509295" y="4057354"/>
                    <a:pt x="541380" y="4106861"/>
                    <a:pt x="574772" y="4155787"/>
                  </a:cubicBezTo>
                  <a:cubicBezTo>
                    <a:pt x="642426" y="4253348"/>
                    <a:pt x="717630" y="4348007"/>
                    <a:pt x="795447" y="4443100"/>
                  </a:cubicBezTo>
                  <a:cubicBezTo>
                    <a:pt x="873264" y="4538339"/>
                    <a:pt x="954565" y="4633577"/>
                    <a:pt x="1034270" y="4732591"/>
                  </a:cubicBezTo>
                  <a:cubicBezTo>
                    <a:pt x="1074195" y="4781952"/>
                    <a:pt x="1113684" y="4832476"/>
                    <a:pt x="1153028" y="4883725"/>
                  </a:cubicBezTo>
                  <a:lnTo>
                    <a:pt x="1210084" y="4957912"/>
                  </a:lnTo>
                  <a:cubicBezTo>
                    <a:pt x="1228813" y="4981576"/>
                    <a:pt x="1246670" y="5005822"/>
                    <a:pt x="1265979" y="5028906"/>
                  </a:cubicBezTo>
                  <a:cubicBezTo>
                    <a:pt x="1416677" y="5216770"/>
                    <a:pt x="1580151" y="5389681"/>
                    <a:pt x="1746238" y="5553590"/>
                  </a:cubicBezTo>
                  <a:cubicBezTo>
                    <a:pt x="1829717" y="5635182"/>
                    <a:pt x="1914648" y="5714015"/>
                    <a:pt x="2001611" y="5789654"/>
                  </a:cubicBezTo>
                  <a:cubicBezTo>
                    <a:pt x="2088575" y="5865293"/>
                    <a:pt x="2177135" y="5938465"/>
                    <a:pt x="2269035" y="6007280"/>
                  </a:cubicBezTo>
                  <a:cubicBezTo>
                    <a:pt x="2452108" y="6145202"/>
                    <a:pt x="2649554" y="6268461"/>
                    <a:pt x="2866455" y="6351505"/>
                  </a:cubicBezTo>
                  <a:cubicBezTo>
                    <a:pt x="2974615" y="6393027"/>
                    <a:pt x="3086694" y="6424821"/>
                    <a:pt x="3200661" y="6448777"/>
                  </a:cubicBezTo>
                  <a:cubicBezTo>
                    <a:pt x="3229262" y="6454438"/>
                    <a:pt x="3257572" y="6460971"/>
                    <a:pt x="3286318" y="6465908"/>
                  </a:cubicBezTo>
                  <a:lnTo>
                    <a:pt x="3372701" y="6480281"/>
                  </a:lnTo>
                  <a:cubicBezTo>
                    <a:pt x="3430628" y="6487975"/>
                    <a:pt x="3488556" y="6496106"/>
                    <a:pt x="3547063" y="6500896"/>
                  </a:cubicBezTo>
                  <a:cubicBezTo>
                    <a:pt x="3576245" y="6503654"/>
                    <a:pt x="3605426" y="6506268"/>
                    <a:pt x="3634753" y="6507575"/>
                  </a:cubicBezTo>
                  <a:cubicBezTo>
                    <a:pt x="3664079" y="6509026"/>
                    <a:pt x="3693261" y="6511350"/>
                    <a:pt x="3722733" y="6512221"/>
                  </a:cubicBezTo>
                  <a:lnTo>
                    <a:pt x="3811003" y="6514253"/>
                  </a:lnTo>
                  <a:cubicBezTo>
                    <a:pt x="3840329" y="6514979"/>
                    <a:pt x="3869946" y="6513963"/>
                    <a:pt x="3899418" y="6513817"/>
                  </a:cubicBezTo>
                  <a:lnTo>
                    <a:pt x="3943698" y="6513381"/>
                  </a:lnTo>
                  <a:cubicBezTo>
                    <a:pt x="3958071" y="6512946"/>
                    <a:pt x="3972154" y="6512075"/>
                    <a:pt x="3986381" y="6511495"/>
                  </a:cubicBezTo>
                  <a:cubicBezTo>
                    <a:pt x="4000609" y="6510768"/>
                    <a:pt x="4014837" y="6510333"/>
                    <a:pt x="4028919" y="6509317"/>
                  </a:cubicBezTo>
                  <a:lnTo>
                    <a:pt x="4071312" y="6505833"/>
                  </a:lnTo>
                  <a:cubicBezTo>
                    <a:pt x="4127788" y="6501332"/>
                    <a:pt x="4183828" y="6493782"/>
                    <a:pt x="4239432" y="6485072"/>
                  </a:cubicBezTo>
                  <a:cubicBezTo>
                    <a:pt x="4461994" y="6448195"/>
                    <a:pt x="4675992" y="6376041"/>
                    <a:pt x="4879826" y="6274849"/>
                  </a:cubicBezTo>
                  <a:cubicBezTo>
                    <a:pt x="5084386" y="6174820"/>
                    <a:pt x="5279074" y="6046770"/>
                    <a:pt x="5471439" y="5906235"/>
                  </a:cubicBezTo>
                  <a:cubicBezTo>
                    <a:pt x="5519494" y="5871246"/>
                    <a:pt x="5567258" y="5834806"/>
                    <a:pt x="5614877" y="5797930"/>
                  </a:cubicBezTo>
                  <a:cubicBezTo>
                    <a:pt x="5662787" y="5761199"/>
                    <a:pt x="5710551" y="5723887"/>
                    <a:pt x="5758316" y="5685995"/>
                  </a:cubicBezTo>
                  <a:lnTo>
                    <a:pt x="6048824" y="5453705"/>
                  </a:lnTo>
                  <a:lnTo>
                    <a:pt x="6237794" y="5308644"/>
                  </a:lnTo>
                  <a:lnTo>
                    <a:pt x="6237794" y="6081399"/>
                  </a:lnTo>
                  <a:lnTo>
                    <a:pt x="6123011" y="6166399"/>
                  </a:lnTo>
                  <a:cubicBezTo>
                    <a:pt x="6071326" y="6204001"/>
                    <a:pt x="6019061" y="6241458"/>
                    <a:pt x="5965925" y="6278479"/>
                  </a:cubicBezTo>
                  <a:cubicBezTo>
                    <a:pt x="5912644" y="6315210"/>
                    <a:pt x="5858927" y="6351650"/>
                    <a:pt x="5803903" y="6387364"/>
                  </a:cubicBezTo>
                  <a:cubicBezTo>
                    <a:pt x="5694437" y="6458938"/>
                    <a:pt x="5581486" y="6528335"/>
                    <a:pt x="5463744" y="6591780"/>
                  </a:cubicBezTo>
                  <a:cubicBezTo>
                    <a:pt x="5346147" y="6655514"/>
                    <a:pt x="5224486" y="6714748"/>
                    <a:pt x="5097888" y="6765562"/>
                  </a:cubicBezTo>
                  <a:cubicBezTo>
                    <a:pt x="5034879" y="6791332"/>
                    <a:pt x="4970700" y="6815005"/>
                    <a:pt x="4905602" y="6836446"/>
                  </a:cubicBezTo>
                  <a:lnTo>
                    <a:pt x="4831447" y="6858000"/>
                  </a:lnTo>
                  <a:lnTo>
                    <a:pt x="3036485" y="6858000"/>
                  </a:lnTo>
                  <a:lnTo>
                    <a:pt x="2911533" y="6825558"/>
                  </a:lnTo>
                  <a:cubicBezTo>
                    <a:pt x="2847182" y="6807410"/>
                    <a:pt x="2783121" y="6787919"/>
                    <a:pt x="2719386" y="6767158"/>
                  </a:cubicBezTo>
                  <a:cubicBezTo>
                    <a:pt x="2464884" y="6683389"/>
                    <a:pt x="2213285" y="6579149"/>
                    <a:pt x="1980415" y="6440210"/>
                  </a:cubicBezTo>
                  <a:cubicBezTo>
                    <a:pt x="1747399" y="6301563"/>
                    <a:pt x="1539355" y="6125749"/>
                    <a:pt x="1357588" y="5931206"/>
                  </a:cubicBezTo>
                  <a:cubicBezTo>
                    <a:pt x="1266269" y="5834080"/>
                    <a:pt x="1183226" y="5730711"/>
                    <a:pt x="1105118" y="5624874"/>
                  </a:cubicBezTo>
                  <a:cubicBezTo>
                    <a:pt x="1027446" y="5518601"/>
                    <a:pt x="953549" y="5410732"/>
                    <a:pt x="884588" y="5300539"/>
                  </a:cubicBezTo>
                  <a:cubicBezTo>
                    <a:pt x="866876" y="5273245"/>
                    <a:pt x="850180" y="5245516"/>
                    <a:pt x="833049" y="5217931"/>
                  </a:cubicBezTo>
                  <a:lnTo>
                    <a:pt x="783833" y="5137791"/>
                  </a:lnTo>
                  <a:cubicBezTo>
                    <a:pt x="752328" y="5085962"/>
                    <a:pt x="719662" y="5034567"/>
                    <a:pt x="686706" y="4982447"/>
                  </a:cubicBezTo>
                  <a:lnTo>
                    <a:pt x="485485" y="4665082"/>
                  </a:lnTo>
                  <a:cubicBezTo>
                    <a:pt x="417976" y="4556922"/>
                    <a:pt x="351338" y="4445568"/>
                    <a:pt x="289055" y="4329568"/>
                  </a:cubicBezTo>
                  <a:cubicBezTo>
                    <a:pt x="257987" y="4271496"/>
                    <a:pt x="227934" y="4212408"/>
                    <a:pt x="200495" y="4151721"/>
                  </a:cubicBezTo>
                  <a:cubicBezTo>
                    <a:pt x="173201" y="4090891"/>
                    <a:pt x="147794" y="4028898"/>
                    <a:pt x="125291" y="3965600"/>
                  </a:cubicBezTo>
                  <a:cubicBezTo>
                    <a:pt x="103224" y="3902155"/>
                    <a:pt x="83624" y="3837840"/>
                    <a:pt x="67654" y="3772509"/>
                  </a:cubicBezTo>
                  <a:cubicBezTo>
                    <a:pt x="60105" y="3739843"/>
                    <a:pt x="52410" y="3707032"/>
                    <a:pt x="46168" y="3674076"/>
                  </a:cubicBezTo>
                  <a:lnTo>
                    <a:pt x="36731" y="3624714"/>
                  </a:lnTo>
                  <a:lnTo>
                    <a:pt x="28891" y="3575208"/>
                  </a:lnTo>
                  <a:cubicBezTo>
                    <a:pt x="8566" y="3442948"/>
                    <a:pt x="0" y="3310252"/>
                    <a:pt x="0" y="3178573"/>
                  </a:cubicBezTo>
                  <a:cubicBezTo>
                    <a:pt x="726" y="2919425"/>
                    <a:pt x="27730" y="2660277"/>
                    <a:pt x="80575" y="2405774"/>
                  </a:cubicBezTo>
                  <a:cubicBezTo>
                    <a:pt x="133276" y="2151417"/>
                    <a:pt x="213997" y="1901996"/>
                    <a:pt x="322737" y="1665351"/>
                  </a:cubicBezTo>
                  <a:cubicBezTo>
                    <a:pt x="541235" y="1192061"/>
                    <a:pt x="857875" y="768568"/>
                    <a:pt x="1230700" y="407938"/>
                  </a:cubicBezTo>
                  <a:cubicBezTo>
                    <a:pt x="1324124" y="317781"/>
                    <a:pt x="1421323" y="231579"/>
                    <a:pt x="1521825" y="14944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3">
              <a:extLst>
                <a:ext uri="{FF2B5EF4-FFF2-40B4-BE49-F238E27FC236}">
                  <a16:creationId xmlns:a16="http://schemas.microsoft.com/office/drawing/2014/main" id="{13BFB38F-216C-4A75-8C1C-DAF998A5C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634917 w 6230407"/>
                <a:gd name="connsiteY0" fmla="*/ 0 h 6858000"/>
                <a:gd name="connsiteX1" fmla="*/ 6230407 w 6230407"/>
                <a:gd name="connsiteY1" fmla="*/ 0 h 6858000"/>
                <a:gd name="connsiteX2" fmla="*/ 6230407 w 6230407"/>
                <a:gd name="connsiteY2" fmla="*/ 322046 h 6858000"/>
                <a:gd name="connsiteX3" fmla="*/ 6061915 w 6230407"/>
                <a:gd name="connsiteY3" fmla="*/ 206288 h 6858000"/>
                <a:gd name="connsiteX4" fmla="*/ 5814792 w 6230407"/>
                <a:gd name="connsiteY4" fmla="*/ 74312 h 6858000"/>
                <a:gd name="connsiteX5" fmla="*/ 5676576 w 6230407"/>
                <a:gd name="connsiteY5" fmla="*/ 15049 h 6858000"/>
                <a:gd name="connsiteX6" fmla="*/ 1821847 w 6230407"/>
                <a:gd name="connsiteY6" fmla="*/ 0 h 6858000"/>
                <a:gd name="connsiteX7" fmla="*/ 3449591 w 6230407"/>
                <a:gd name="connsiteY7" fmla="*/ 0 h 6858000"/>
                <a:gd name="connsiteX8" fmla="*/ 3354111 w 6230407"/>
                <a:gd name="connsiteY8" fmla="*/ 29819 h 6858000"/>
                <a:gd name="connsiteX9" fmla="*/ 3177287 w 6230407"/>
                <a:gd name="connsiteY9" fmla="*/ 93621 h 6858000"/>
                <a:gd name="connsiteX10" fmla="*/ 1915374 w 6230407"/>
                <a:gd name="connsiteY10" fmla="*/ 844207 h 6858000"/>
                <a:gd name="connsiteX11" fmla="*/ 1042545 w 6230407"/>
                <a:gd name="connsiteY11" fmla="*/ 1926532 h 6858000"/>
                <a:gd name="connsiteX12" fmla="*/ 726050 w 6230407"/>
                <a:gd name="connsiteY12" fmla="*/ 3186123 h 6858000"/>
                <a:gd name="connsiteX13" fmla="*/ 1249864 w 6230407"/>
                <a:gd name="connsiteY13" fmla="*/ 4355701 h 6858000"/>
                <a:gd name="connsiteX14" fmla="*/ 1513803 w 6230407"/>
                <a:gd name="connsiteY14" fmla="*/ 4726929 h 6858000"/>
                <a:gd name="connsiteX15" fmla="*/ 3990446 w 6230407"/>
                <a:gd name="connsiteY15" fmla="*/ 6178014 h 6858000"/>
                <a:gd name="connsiteX16" fmla="*/ 5870541 w 6230407"/>
                <a:gd name="connsiteY16" fmla="*/ 5285296 h 6858000"/>
                <a:gd name="connsiteX17" fmla="*/ 6099347 w 6230407"/>
                <a:gd name="connsiteY17" fmla="*/ 5108030 h 6858000"/>
                <a:gd name="connsiteX18" fmla="*/ 6230407 w 6230407"/>
                <a:gd name="connsiteY18" fmla="*/ 5006078 h 6858000"/>
                <a:gd name="connsiteX19" fmla="*/ 6230407 w 6230407"/>
                <a:gd name="connsiteY19" fmla="*/ 5924458 h 6858000"/>
                <a:gd name="connsiteX20" fmla="*/ 6056186 w 6230407"/>
                <a:gd name="connsiteY20" fmla="*/ 6058925 h 6858000"/>
                <a:gd name="connsiteX21" fmla="*/ 4500343 w 6230407"/>
                <a:gd name="connsiteY21" fmla="*/ 6854086 h 6858000"/>
                <a:gd name="connsiteX22" fmla="*/ 4476760 w 6230407"/>
                <a:gd name="connsiteY22" fmla="*/ 6858000 h 6858000"/>
                <a:gd name="connsiteX23" fmla="*/ 3391617 w 6230407"/>
                <a:gd name="connsiteY23" fmla="*/ 6858000 h 6858000"/>
                <a:gd name="connsiteX24" fmla="*/ 3242986 w 6230407"/>
                <a:gd name="connsiteY24" fmla="*/ 6833894 h 6858000"/>
                <a:gd name="connsiteX25" fmla="*/ 913044 w 6230407"/>
                <a:gd name="connsiteY25" fmla="*/ 5134452 h 6858000"/>
                <a:gd name="connsiteX26" fmla="*/ 0 w 6230407"/>
                <a:gd name="connsiteY26" fmla="*/ 3186123 h 6858000"/>
                <a:gd name="connsiteX27" fmla="*/ 1779764 w 6230407"/>
                <a:gd name="connsiteY27"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0407" h="6858000">
                  <a:moveTo>
                    <a:pt x="5634917" y="0"/>
                  </a:moveTo>
                  <a:lnTo>
                    <a:pt x="6230407" y="0"/>
                  </a:lnTo>
                  <a:lnTo>
                    <a:pt x="6230407" y="322046"/>
                  </a:lnTo>
                  <a:lnTo>
                    <a:pt x="6061915" y="206288"/>
                  </a:lnTo>
                  <a:cubicBezTo>
                    <a:pt x="5982213" y="157828"/>
                    <a:pt x="5899796" y="113801"/>
                    <a:pt x="5814792" y="74312"/>
                  </a:cubicBezTo>
                  <a:cubicBezTo>
                    <a:pt x="5769441" y="53261"/>
                    <a:pt x="5723362" y="33505"/>
                    <a:pt x="5676576" y="15049"/>
                  </a:cubicBezTo>
                  <a:close/>
                  <a:moveTo>
                    <a:pt x="1821847" y="0"/>
                  </a:moveTo>
                  <a:lnTo>
                    <a:pt x="3449591" y="0"/>
                  </a:lnTo>
                  <a:lnTo>
                    <a:pt x="3354111" y="29819"/>
                  </a:lnTo>
                  <a:cubicBezTo>
                    <a:pt x="3295072" y="49686"/>
                    <a:pt x="3236122" y="70955"/>
                    <a:pt x="3177287" y="93621"/>
                  </a:cubicBezTo>
                  <a:cubicBezTo>
                    <a:pt x="2718951" y="269871"/>
                    <a:pt x="2282682" y="529455"/>
                    <a:pt x="1915374" y="844207"/>
                  </a:cubicBezTo>
                  <a:cubicBezTo>
                    <a:pt x="1541678" y="1164331"/>
                    <a:pt x="1247976" y="1528591"/>
                    <a:pt x="1042545" y="1926532"/>
                  </a:cubicBezTo>
                  <a:cubicBezTo>
                    <a:pt x="832613" y="2333329"/>
                    <a:pt x="726050" y="2757113"/>
                    <a:pt x="726050" y="3186123"/>
                  </a:cubicBezTo>
                  <a:cubicBezTo>
                    <a:pt x="726050" y="3618181"/>
                    <a:pt x="896057" y="3870506"/>
                    <a:pt x="1249864" y="4355701"/>
                  </a:cubicBezTo>
                  <a:cubicBezTo>
                    <a:pt x="1335230" y="4472717"/>
                    <a:pt x="1423500" y="4593798"/>
                    <a:pt x="1513803" y="4726929"/>
                  </a:cubicBezTo>
                  <a:cubicBezTo>
                    <a:pt x="2203848" y="5744068"/>
                    <a:pt x="2944562" y="6178014"/>
                    <a:pt x="3990446" y="6178014"/>
                  </a:cubicBezTo>
                  <a:cubicBezTo>
                    <a:pt x="4676863" y="6178014"/>
                    <a:pt x="5180496" y="5824498"/>
                    <a:pt x="5870541" y="5285296"/>
                  </a:cubicBezTo>
                  <a:cubicBezTo>
                    <a:pt x="5947632" y="5225046"/>
                    <a:pt x="6024723" y="5165521"/>
                    <a:pt x="6099347" y="5108030"/>
                  </a:cubicBezTo>
                  <a:lnTo>
                    <a:pt x="6230407" y="5006078"/>
                  </a:lnTo>
                  <a:lnTo>
                    <a:pt x="6230407" y="5924458"/>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4">
              <a:extLst>
                <a:ext uri="{FF2B5EF4-FFF2-40B4-BE49-F238E27FC236}">
                  <a16:creationId xmlns:a16="http://schemas.microsoft.com/office/drawing/2014/main" id="{4DF24F7D-73CE-4EF0-86BC-1C1C4C5CB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698" y="0"/>
              <a:ext cx="6477994" cy="6858000"/>
            </a:xfrm>
            <a:custGeom>
              <a:avLst/>
              <a:gdLst>
                <a:gd name="connsiteX0" fmla="*/ 5061392 w 6230408"/>
                <a:gd name="connsiteY0" fmla="*/ 0 h 6858000"/>
                <a:gd name="connsiteX1" fmla="*/ 6230408 w 6230408"/>
                <a:gd name="connsiteY1" fmla="*/ 0 h 6858000"/>
                <a:gd name="connsiteX2" fmla="*/ 6230408 w 6230408"/>
                <a:gd name="connsiteY2" fmla="*/ 502666 h 6858000"/>
                <a:gd name="connsiteX3" fmla="*/ 6204367 w 6230408"/>
                <a:gd name="connsiteY3" fmla="*/ 480166 h 6858000"/>
                <a:gd name="connsiteX4" fmla="*/ 5753525 w 6230408"/>
                <a:gd name="connsiteY4" fmla="*/ 205991 h 6858000"/>
                <a:gd name="connsiteX5" fmla="*/ 5205685 w 6230408"/>
                <a:gd name="connsiteY5" fmla="*/ 25948 h 6858000"/>
                <a:gd name="connsiteX6" fmla="*/ 1821847 w 6230408"/>
                <a:gd name="connsiteY6" fmla="*/ 0 h 6858000"/>
                <a:gd name="connsiteX7" fmla="*/ 4114919 w 6230408"/>
                <a:gd name="connsiteY7" fmla="*/ 0 h 6858000"/>
                <a:gd name="connsiteX8" fmla="*/ 4086206 w 6230408"/>
                <a:gd name="connsiteY8" fmla="*/ 3507 h 6858000"/>
                <a:gd name="connsiteX9" fmla="*/ 3229262 w 6230408"/>
                <a:gd name="connsiteY9" fmla="*/ 229075 h 6858000"/>
                <a:gd name="connsiteX10" fmla="*/ 2009741 w 6230408"/>
                <a:gd name="connsiteY10" fmla="*/ 954400 h 6858000"/>
                <a:gd name="connsiteX11" fmla="*/ 1171466 w 6230408"/>
                <a:gd name="connsiteY11" fmla="*/ 1993025 h 6858000"/>
                <a:gd name="connsiteX12" fmla="*/ 871086 w 6230408"/>
                <a:gd name="connsiteY12" fmla="*/ 3186123 h 6858000"/>
                <a:gd name="connsiteX13" fmla="*/ 1367025 w 6230408"/>
                <a:gd name="connsiteY13" fmla="*/ 4270190 h 6858000"/>
                <a:gd name="connsiteX14" fmla="*/ 1633868 w 6230408"/>
                <a:gd name="connsiteY14" fmla="*/ 4645483 h 6858000"/>
                <a:gd name="connsiteX15" fmla="*/ 2651877 w 6230408"/>
                <a:gd name="connsiteY15" fmla="*/ 5684689 h 6858000"/>
                <a:gd name="connsiteX16" fmla="*/ 3990301 w 6230408"/>
                <a:gd name="connsiteY16" fmla="*/ 6032833 h 6858000"/>
                <a:gd name="connsiteX17" fmla="*/ 4851225 w 6230408"/>
                <a:gd name="connsiteY17" fmla="*/ 5811141 h 6858000"/>
                <a:gd name="connsiteX18" fmla="*/ 5780965 w 6230408"/>
                <a:gd name="connsiteY18" fmla="*/ 5171038 h 6858000"/>
                <a:gd name="connsiteX19" fmla="*/ 6010496 w 6230408"/>
                <a:gd name="connsiteY19" fmla="*/ 4993191 h 6858000"/>
                <a:gd name="connsiteX20" fmla="*/ 6230408 w 6230408"/>
                <a:gd name="connsiteY20" fmla="*/ 4822117 h 6858000"/>
                <a:gd name="connsiteX21" fmla="*/ 6230408 w 6230408"/>
                <a:gd name="connsiteY21" fmla="*/ 5924457 h 6858000"/>
                <a:gd name="connsiteX22" fmla="*/ 6056186 w 6230408"/>
                <a:gd name="connsiteY22" fmla="*/ 6058925 h 6858000"/>
                <a:gd name="connsiteX23" fmla="*/ 4500343 w 6230408"/>
                <a:gd name="connsiteY23" fmla="*/ 6854086 h 6858000"/>
                <a:gd name="connsiteX24" fmla="*/ 4476760 w 6230408"/>
                <a:gd name="connsiteY24" fmla="*/ 6858000 h 6858000"/>
                <a:gd name="connsiteX25" fmla="*/ 3391617 w 6230408"/>
                <a:gd name="connsiteY25" fmla="*/ 6858000 h 6858000"/>
                <a:gd name="connsiteX26" fmla="*/ 3242986 w 6230408"/>
                <a:gd name="connsiteY26" fmla="*/ 6833894 h 6858000"/>
                <a:gd name="connsiteX27" fmla="*/ 913044 w 6230408"/>
                <a:gd name="connsiteY27" fmla="*/ 5134452 h 6858000"/>
                <a:gd name="connsiteX28" fmla="*/ 0 w 6230408"/>
                <a:gd name="connsiteY28" fmla="*/ 3186123 h 6858000"/>
                <a:gd name="connsiteX29" fmla="*/ 1779764 w 6230408"/>
                <a:gd name="connsiteY29" fmla="*/ 288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30408" h="6858000">
                  <a:moveTo>
                    <a:pt x="5061392" y="0"/>
                  </a:moveTo>
                  <a:lnTo>
                    <a:pt x="6230408" y="0"/>
                  </a:lnTo>
                  <a:lnTo>
                    <a:pt x="6230408" y="502666"/>
                  </a:lnTo>
                  <a:lnTo>
                    <a:pt x="6204367" y="480166"/>
                  </a:lnTo>
                  <a:cubicBezTo>
                    <a:pt x="6064466" y="372115"/>
                    <a:pt x="5913877" y="280469"/>
                    <a:pt x="5753525" y="205991"/>
                  </a:cubicBezTo>
                  <a:cubicBezTo>
                    <a:pt x="5581848" y="126214"/>
                    <a:pt x="5398775" y="66109"/>
                    <a:pt x="5205685" y="25948"/>
                  </a:cubicBezTo>
                  <a:close/>
                  <a:moveTo>
                    <a:pt x="1821847" y="0"/>
                  </a:moveTo>
                  <a:lnTo>
                    <a:pt x="4114919" y="0"/>
                  </a:lnTo>
                  <a:lnTo>
                    <a:pt x="4086206" y="3507"/>
                  </a:lnTo>
                  <a:cubicBezTo>
                    <a:pt x="3798985" y="45364"/>
                    <a:pt x="3509190" y="121369"/>
                    <a:pt x="3229262" y="229075"/>
                  </a:cubicBezTo>
                  <a:cubicBezTo>
                    <a:pt x="2786315" y="399518"/>
                    <a:pt x="2364564" y="650390"/>
                    <a:pt x="2009741" y="954400"/>
                  </a:cubicBezTo>
                  <a:cubicBezTo>
                    <a:pt x="1655354" y="1257973"/>
                    <a:pt x="1365573" y="1617151"/>
                    <a:pt x="1171466" y="1993025"/>
                  </a:cubicBezTo>
                  <a:cubicBezTo>
                    <a:pt x="972132" y="2379061"/>
                    <a:pt x="871086" y="2780487"/>
                    <a:pt x="871086" y="3186123"/>
                  </a:cubicBezTo>
                  <a:cubicBezTo>
                    <a:pt x="871086" y="3573756"/>
                    <a:pt x="1023091" y="3798642"/>
                    <a:pt x="1367025" y="4270190"/>
                  </a:cubicBezTo>
                  <a:cubicBezTo>
                    <a:pt x="1453117" y="4388222"/>
                    <a:pt x="1542113" y="4510319"/>
                    <a:pt x="1633868" y="4645483"/>
                  </a:cubicBezTo>
                  <a:cubicBezTo>
                    <a:pt x="1958347" y="5123709"/>
                    <a:pt x="2291248" y="5463723"/>
                    <a:pt x="2651877" y="5684689"/>
                  </a:cubicBezTo>
                  <a:cubicBezTo>
                    <a:pt x="3034139" y="5919011"/>
                    <a:pt x="3472005" y="6032833"/>
                    <a:pt x="3990301" y="6032833"/>
                  </a:cubicBezTo>
                  <a:cubicBezTo>
                    <a:pt x="4284438" y="6032833"/>
                    <a:pt x="4557959" y="5962420"/>
                    <a:pt x="4851225" y="5811141"/>
                  </a:cubicBezTo>
                  <a:cubicBezTo>
                    <a:pt x="5152330" y="5655798"/>
                    <a:pt x="5450387" y="5429315"/>
                    <a:pt x="5780965" y="5171038"/>
                  </a:cubicBezTo>
                  <a:cubicBezTo>
                    <a:pt x="5858491" y="5110498"/>
                    <a:pt x="5935727" y="5050828"/>
                    <a:pt x="6010496" y="4993191"/>
                  </a:cubicBezTo>
                  <a:lnTo>
                    <a:pt x="6230408" y="4822117"/>
                  </a:lnTo>
                  <a:lnTo>
                    <a:pt x="6230408" y="5924457"/>
                  </a:lnTo>
                  <a:lnTo>
                    <a:pt x="6056186" y="6058925"/>
                  </a:lnTo>
                  <a:cubicBezTo>
                    <a:pt x="5577260" y="6421454"/>
                    <a:pt x="5092142" y="6735949"/>
                    <a:pt x="4500343" y="6854086"/>
                  </a:cubicBezTo>
                  <a:lnTo>
                    <a:pt x="4476760" y="6858000"/>
                  </a:lnTo>
                  <a:lnTo>
                    <a:pt x="3391617" y="6858000"/>
                  </a:lnTo>
                  <a:lnTo>
                    <a:pt x="3242986" y="6833894"/>
                  </a:lnTo>
                  <a:cubicBezTo>
                    <a:pt x="2233307" y="6634206"/>
                    <a:pt x="1512986" y="6018796"/>
                    <a:pt x="913044" y="5134452"/>
                  </a:cubicBezTo>
                  <a:cubicBezTo>
                    <a:pt x="469951" y="4481428"/>
                    <a:pt x="0" y="4033545"/>
                    <a:pt x="0" y="3186123"/>
                  </a:cubicBezTo>
                  <a:cubicBezTo>
                    <a:pt x="0" y="1915018"/>
                    <a:pt x="732545" y="779286"/>
                    <a:pt x="1779764" y="2881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5">
              <a:extLst>
                <a:ext uri="{FF2B5EF4-FFF2-40B4-BE49-F238E27FC236}">
                  <a16:creationId xmlns:a16="http://schemas.microsoft.com/office/drawing/2014/main" id="{EC3445B6-9C0D-4865-BF68-CD74892D0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05128" y="0"/>
              <a:ext cx="6648564" cy="6858000"/>
            </a:xfrm>
            <a:custGeom>
              <a:avLst/>
              <a:gdLst>
                <a:gd name="connsiteX0" fmla="*/ 1242460 w 6394458"/>
                <a:gd name="connsiteY0" fmla="*/ 0 h 6858000"/>
                <a:gd name="connsiteX1" fmla="*/ 2160732 w 6394458"/>
                <a:gd name="connsiteY1" fmla="*/ 0 h 6858000"/>
                <a:gd name="connsiteX2" fmla="*/ 2096124 w 6394458"/>
                <a:gd name="connsiteY2" fmla="*/ 41936 h 6858000"/>
                <a:gd name="connsiteX3" fmla="*/ 1942232 w 6394458"/>
                <a:gd name="connsiteY3" fmla="*/ 154451 h 6858000"/>
                <a:gd name="connsiteX4" fmla="*/ 1941942 w 6394458"/>
                <a:gd name="connsiteY4" fmla="*/ 154741 h 6858000"/>
                <a:gd name="connsiteX5" fmla="*/ 1941652 w 6394458"/>
                <a:gd name="connsiteY5" fmla="*/ 155032 h 6858000"/>
                <a:gd name="connsiteX6" fmla="*/ 1878498 w 6394458"/>
                <a:gd name="connsiteY6" fmla="*/ 203377 h 6858000"/>
                <a:gd name="connsiteX7" fmla="*/ 1865722 w 6394458"/>
                <a:gd name="connsiteY7" fmla="*/ 213395 h 6858000"/>
                <a:gd name="connsiteX8" fmla="*/ 1791679 w 6394458"/>
                <a:gd name="connsiteY8" fmla="*/ 272483 h 6858000"/>
                <a:gd name="connsiteX9" fmla="*/ 1503495 w 6394458"/>
                <a:gd name="connsiteY9" fmla="*/ 525389 h 6858000"/>
                <a:gd name="connsiteX10" fmla="*/ 990135 w 6394458"/>
                <a:gd name="connsiteY10" fmla="*/ 1098128 h 6858000"/>
                <a:gd name="connsiteX11" fmla="*/ 771637 w 6394458"/>
                <a:gd name="connsiteY11" fmla="*/ 1416800 h 6858000"/>
                <a:gd name="connsiteX12" fmla="*/ 585660 w 6394458"/>
                <a:gd name="connsiteY12" fmla="*/ 1756960 h 6858000"/>
                <a:gd name="connsiteX13" fmla="*/ 585515 w 6394458"/>
                <a:gd name="connsiteY13" fmla="*/ 1757395 h 6858000"/>
                <a:gd name="connsiteX14" fmla="*/ 585370 w 6394458"/>
                <a:gd name="connsiteY14" fmla="*/ 1757831 h 6858000"/>
                <a:gd name="connsiteX15" fmla="*/ 544574 w 6394458"/>
                <a:gd name="connsiteY15" fmla="*/ 1845230 h 6858000"/>
                <a:gd name="connsiteX16" fmla="*/ 524539 w 6394458"/>
                <a:gd name="connsiteY16" fmla="*/ 1889510 h 6858000"/>
                <a:gd name="connsiteX17" fmla="*/ 505666 w 6394458"/>
                <a:gd name="connsiteY17" fmla="*/ 1933935 h 6858000"/>
                <a:gd name="connsiteX18" fmla="*/ 502762 w 6394458"/>
                <a:gd name="connsiteY18" fmla="*/ 1940904 h 6858000"/>
                <a:gd name="connsiteX19" fmla="*/ 469661 w 6394458"/>
                <a:gd name="connsiteY19" fmla="*/ 2023512 h 6858000"/>
                <a:gd name="connsiteX20" fmla="*/ 456885 w 6394458"/>
                <a:gd name="connsiteY20" fmla="*/ 2057049 h 6858000"/>
                <a:gd name="connsiteX21" fmla="*/ 435688 w 6394458"/>
                <a:gd name="connsiteY21" fmla="*/ 2114395 h 6858000"/>
                <a:gd name="connsiteX22" fmla="*/ 435543 w 6394458"/>
                <a:gd name="connsiteY22" fmla="*/ 2114976 h 6858000"/>
                <a:gd name="connsiteX23" fmla="*/ 435253 w 6394458"/>
                <a:gd name="connsiteY23" fmla="*/ 2115557 h 6858000"/>
                <a:gd name="connsiteX24" fmla="*/ 324770 w 6394458"/>
                <a:gd name="connsiteY24" fmla="*/ 2488382 h 6858000"/>
                <a:gd name="connsiteX25" fmla="*/ 235338 w 6394458"/>
                <a:gd name="connsiteY25" fmla="*/ 3261036 h 6858000"/>
                <a:gd name="connsiteX26" fmla="*/ 272505 w 6394458"/>
                <a:gd name="connsiteY26" fmla="*/ 3641991 h 6858000"/>
                <a:gd name="connsiteX27" fmla="*/ 385891 w 6394458"/>
                <a:gd name="connsiteY27" fmla="*/ 4006104 h 6858000"/>
                <a:gd name="connsiteX28" fmla="*/ 386182 w 6394458"/>
                <a:gd name="connsiteY28" fmla="*/ 4006685 h 6858000"/>
                <a:gd name="connsiteX29" fmla="*/ 386472 w 6394458"/>
                <a:gd name="connsiteY29" fmla="*/ 4007266 h 6858000"/>
                <a:gd name="connsiteX30" fmla="*/ 413911 w 6394458"/>
                <a:gd name="connsiteY30" fmla="*/ 4068823 h 6858000"/>
                <a:gd name="connsiteX31" fmla="*/ 425380 w 6394458"/>
                <a:gd name="connsiteY31" fmla="*/ 4093794 h 6858000"/>
                <a:gd name="connsiteX32" fmla="*/ 435834 w 6394458"/>
                <a:gd name="connsiteY32" fmla="*/ 4114845 h 6858000"/>
                <a:gd name="connsiteX33" fmla="*/ 468644 w 6394458"/>
                <a:gd name="connsiteY33" fmla="*/ 4178435 h 6858000"/>
                <a:gd name="connsiteX34" fmla="*/ 468935 w 6394458"/>
                <a:gd name="connsiteY34" fmla="*/ 4179015 h 6858000"/>
                <a:gd name="connsiteX35" fmla="*/ 469225 w 6394458"/>
                <a:gd name="connsiteY35" fmla="*/ 4179596 h 6858000"/>
                <a:gd name="connsiteX36" fmla="*/ 566496 w 6394458"/>
                <a:gd name="connsiteY36" fmla="*/ 4345828 h 6858000"/>
                <a:gd name="connsiteX37" fmla="*/ 674366 w 6394458"/>
                <a:gd name="connsiteY37" fmla="*/ 4507124 h 6858000"/>
                <a:gd name="connsiteX38" fmla="*/ 790946 w 6394458"/>
                <a:gd name="connsiteY38" fmla="*/ 4665372 h 6858000"/>
                <a:gd name="connsiteX39" fmla="*/ 938015 w 6394458"/>
                <a:gd name="connsiteY39" fmla="*/ 4855559 h 6858000"/>
                <a:gd name="connsiteX40" fmla="*/ 1035286 w 6394458"/>
                <a:gd name="connsiteY40" fmla="*/ 4980269 h 6858000"/>
                <a:gd name="connsiteX41" fmla="*/ 1158254 w 6394458"/>
                <a:gd name="connsiteY41" fmla="*/ 5140985 h 6858000"/>
                <a:gd name="connsiteX42" fmla="*/ 1221118 w 6394458"/>
                <a:gd name="connsiteY42" fmla="*/ 5226351 h 6858000"/>
                <a:gd name="connsiteX43" fmla="*/ 1277448 w 6394458"/>
                <a:gd name="connsiteY43" fmla="*/ 5303007 h 6858000"/>
                <a:gd name="connsiteX44" fmla="*/ 1277739 w 6394458"/>
                <a:gd name="connsiteY44" fmla="*/ 5303297 h 6858000"/>
                <a:gd name="connsiteX45" fmla="*/ 1278029 w 6394458"/>
                <a:gd name="connsiteY45" fmla="*/ 5303588 h 6858000"/>
                <a:gd name="connsiteX46" fmla="*/ 1376607 w 6394458"/>
                <a:gd name="connsiteY46" fmla="*/ 5433525 h 6858000"/>
                <a:gd name="connsiteX47" fmla="*/ 1395625 w 6394458"/>
                <a:gd name="connsiteY47" fmla="*/ 5458060 h 6858000"/>
                <a:gd name="connsiteX48" fmla="*/ 1405207 w 6394458"/>
                <a:gd name="connsiteY48" fmla="*/ 5469965 h 6858000"/>
                <a:gd name="connsiteX49" fmla="*/ 1518739 w 6394458"/>
                <a:gd name="connsiteY49" fmla="*/ 5607597 h 6858000"/>
                <a:gd name="connsiteX50" fmla="*/ 1779194 w 6394458"/>
                <a:gd name="connsiteY50" fmla="*/ 5888957 h 6858000"/>
                <a:gd name="connsiteX51" fmla="*/ 2361805 w 6394458"/>
                <a:gd name="connsiteY51" fmla="*/ 6356876 h 6858000"/>
                <a:gd name="connsiteX52" fmla="*/ 2682656 w 6394458"/>
                <a:gd name="connsiteY52" fmla="*/ 6532110 h 6858000"/>
                <a:gd name="connsiteX53" fmla="*/ 2682946 w 6394458"/>
                <a:gd name="connsiteY53" fmla="*/ 6532255 h 6858000"/>
                <a:gd name="connsiteX54" fmla="*/ 2683236 w 6394458"/>
                <a:gd name="connsiteY54" fmla="*/ 6532400 h 6858000"/>
                <a:gd name="connsiteX55" fmla="*/ 3021944 w 6394458"/>
                <a:gd name="connsiteY55" fmla="*/ 6664805 h 6858000"/>
                <a:gd name="connsiteX56" fmla="*/ 3375605 w 6394458"/>
                <a:gd name="connsiteY56" fmla="*/ 6756415 h 6858000"/>
                <a:gd name="connsiteX57" fmla="*/ 3555048 w 6394458"/>
                <a:gd name="connsiteY57" fmla="*/ 6786612 h 6858000"/>
                <a:gd name="connsiteX58" fmla="*/ 3735218 w 6394458"/>
                <a:gd name="connsiteY58" fmla="*/ 6807083 h 6858000"/>
                <a:gd name="connsiteX59" fmla="*/ 4108188 w 6394458"/>
                <a:gd name="connsiteY59" fmla="*/ 6823343 h 6858000"/>
                <a:gd name="connsiteX60" fmla="*/ 4126917 w 6394458"/>
                <a:gd name="connsiteY60" fmla="*/ 6823343 h 6858000"/>
                <a:gd name="connsiteX61" fmla="*/ 4151597 w 6394458"/>
                <a:gd name="connsiteY61" fmla="*/ 6823488 h 6858000"/>
                <a:gd name="connsiteX62" fmla="*/ 4199652 w 6394458"/>
                <a:gd name="connsiteY62" fmla="*/ 6822763 h 6858000"/>
                <a:gd name="connsiteX63" fmla="*/ 4200088 w 6394458"/>
                <a:gd name="connsiteY63" fmla="*/ 6822763 h 6858000"/>
                <a:gd name="connsiteX64" fmla="*/ 4200523 w 6394458"/>
                <a:gd name="connsiteY64" fmla="*/ 6822763 h 6858000"/>
                <a:gd name="connsiteX65" fmla="*/ 4245675 w 6394458"/>
                <a:gd name="connsiteY65" fmla="*/ 6821601 h 6858000"/>
                <a:gd name="connsiteX66" fmla="*/ 4291117 w 6394458"/>
                <a:gd name="connsiteY66" fmla="*/ 6819277 h 6858000"/>
                <a:gd name="connsiteX67" fmla="*/ 4469108 w 6394458"/>
                <a:gd name="connsiteY67" fmla="*/ 6803743 h 6858000"/>
                <a:gd name="connsiteX68" fmla="*/ 5157267 w 6394458"/>
                <a:gd name="connsiteY68" fmla="*/ 6617766 h 6858000"/>
                <a:gd name="connsiteX69" fmla="*/ 5484069 w 6394458"/>
                <a:gd name="connsiteY69" fmla="*/ 6455744 h 6858000"/>
                <a:gd name="connsiteX70" fmla="*/ 5801144 w 6394458"/>
                <a:gd name="connsiteY70" fmla="*/ 6257717 h 6858000"/>
                <a:gd name="connsiteX71" fmla="*/ 6111106 w 6394458"/>
                <a:gd name="connsiteY71" fmla="*/ 6032542 h 6858000"/>
                <a:gd name="connsiteX72" fmla="*/ 6264127 w 6394458"/>
                <a:gd name="connsiteY72" fmla="*/ 5913203 h 6858000"/>
                <a:gd name="connsiteX73" fmla="*/ 6394458 w 6394458"/>
                <a:gd name="connsiteY73" fmla="*/ 5808939 h 6858000"/>
                <a:gd name="connsiteX74" fmla="*/ 6394458 w 6394458"/>
                <a:gd name="connsiteY74" fmla="*/ 6858000 h 6858000"/>
                <a:gd name="connsiteX75" fmla="*/ 2234128 w 6394458"/>
                <a:gd name="connsiteY75" fmla="*/ 6858000 h 6858000"/>
                <a:gd name="connsiteX76" fmla="*/ 2151583 w 6394458"/>
                <a:gd name="connsiteY76" fmla="*/ 6802146 h 6858000"/>
                <a:gd name="connsiteX77" fmla="*/ 593791 w 6394458"/>
                <a:gd name="connsiteY77" fmla="*/ 5241450 h 6858000"/>
                <a:gd name="connsiteX78" fmla="*/ 0 w 6394458"/>
                <a:gd name="connsiteY78" fmla="*/ 3044861 h 6858000"/>
                <a:gd name="connsiteX79" fmla="*/ 342337 w 6394458"/>
                <a:gd name="connsiteY79" fmla="*/ 1349581 h 6858000"/>
                <a:gd name="connsiteX80" fmla="*/ 1129762 w 6394458"/>
                <a:gd name="connsiteY80" fmla="*/ 118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394458" h="6858000">
                  <a:moveTo>
                    <a:pt x="1242460" y="0"/>
                  </a:moveTo>
                  <a:lnTo>
                    <a:pt x="2160732" y="0"/>
                  </a:lnTo>
                  <a:lnTo>
                    <a:pt x="2096124" y="41936"/>
                  </a:lnTo>
                  <a:cubicBezTo>
                    <a:pt x="2053586" y="71988"/>
                    <a:pt x="1997691" y="111913"/>
                    <a:pt x="1942232" y="154451"/>
                  </a:cubicBezTo>
                  <a:lnTo>
                    <a:pt x="1941942" y="154741"/>
                  </a:lnTo>
                  <a:lnTo>
                    <a:pt x="1941652" y="155032"/>
                  </a:lnTo>
                  <a:cubicBezTo>
                    <a:pt x="1920455" y="170711"/>
                    <a:pt x="1899113" y="187262"/>
                    <a:pt x="1878498" y="203377"/>
                  </a:cubicBezTo>
                  <a:lnTo>
                    <a:pt x="1865722" y="213395"/>
                  </a:lnTo>
                  <a:cubicBezTo>
                    <a:pt x="1838863" y="233865"/>
                    <a:pt x="1813311" y="254771"/>
                    <a:pt x="1791679" y="272483"/>
                  </a:cubicBezTo>
                  <a:cubicBezTo>
                    <a:pt x="1684245" y="360463"/>
                    <a:pt x="1590023" y="443216"/>
                    <a:pt x="1503495" y="525389"/>
                  </a:cubicBezTo>
                  <a:cubicBezTo>
                    <a:pt x="1315050" y="703090"/>
                    <a:pt x="1142430" y="895746"/>
                    <a:pt x="990135" y="1098128"/>
                  </a:cubicBezTo>
                  <a:cubicBezTo>
                    <a:pt x="911301" y="1202949"/>
                    <a:pt x="837695" y="1310238"/>
                    <a:pt x="771637" y="1416800"/>
                  </a:cubicBezTo>
                  <a:cubicBezTo>
                    <a:pt x="697595" y="1538898"/>
                    <a:pt x="636764" y="1650106"/>
                    <a:pt x="585660" y="1756960"/>
                  </a:cubicBezTo>
                  <a:lnTo>
                    <a:pt x="585515" y="1757395"/>
                  </a:lnTo>
                  <a:lnTo>
                    <a:pt x="585370" y="1757831"/>
                  </a:lnTo>
                  <a:cubicBezTo>
                    <a:pt x="570271" y="1788174"/>
                    <a:pt x="556334" y="1818952"/>
                    <a:pt x="544574" y="1845230"/>
                  </a:cubicBezTo>
                  <a:lnTo>
                    <a:pt x="524539" y="1889510"/>
                  </a:lnTo>
                  <a:lnTo>
                    <a:pt x="505666" y="1933935"/>
                  </a:lnTo>
                  <a:lnTo>
                    <a:pt x="502762" y="1940904"/>
                  </a:lnTo>
                  <a:cubicBezTo>
                    <a:pt x="491002" y="1969214"/>
                    <a:pt x="479823" y="1996073"/>
                    <a:pt x="469661" y="2023512"/>
                  </a:cubicBezTo>
                  <a:cubicBezTo>
                    <a:pt x="465450" y="2034691"/>
                    <a:pt x="461240" y="2045870"/>
                    <a:pt x="456885" y="2057049"/>
                  </a:cubicBezTo>
                  <a:cubicBezTo>
                    <a:pt x="449190" y="2076794"/>
                    <a:pt x="442076" y="2095522"/>
                    <a:pt x="435688" y="2114395"/>
                  </a:cubicBezTo>
                  <a:lnTo>
                    <a:pt x="435543" y="2114976"/>
                  </a:lnTo>
                  <a:lnTo>
                    <a:pt x="435253" y="2115557"/>
                  </a:lnTo>
                  <a:cubicBezTo>
                    <a:pt x="390392" y="2239687"/>
                    <a:pt x="353226" y="2365123"/>
                    <a:pt x="324770" y="2488382"/>
                  </a:cubicBezTo>
                  <a:cubicBezTo>
                    <a:pt x="265391" y="2742158"/>
                    <a:pt x="235193" y="3002178"/>
                    <a:pt x="235338" y="3261036"/>
                  </a:cubicBezTo>
                  <a:cubicBezTo>
                    <a:pt x="236210" y="3391989"/>
                    <a:pt x="248695" y="3520474"/>
                    <a:pt x="272505" y="3641991"/>
                  </a:cubicBezTo>
                  <a:cubicBezTo>
                    <a:pt x="299073" y="3770621"/>
                    <a:pt x="337110" y="3893154"/>
                    <a:pt x="385891" y="4006104"/>
                  </a:cubicBezTo>
                  <a:lnTo>
                    <a:pt x="386182" y="4006685"/>
                  </a:lnTo>
                  <a:lnTo>
                    <a:pt x="386472" y="4007266"/>
                  </a:lnTo>
                  <a:cubicBezTo>
                    <a:pt x="394747" y="4027591"/>
                    <a:pt x="404039" y="4047626"/>
                    <a:pt x="413911" y="4068823"/>
                  </a:cubicBezTo>
                  <a:cubicBezTo>
                    <a:pt x="417686" y="4077098"/>
                    <a:pt x="421606" y="4085374"/>
                    <a:pt x="425380" y="4093794"/>
                  </a:cubicBezTo>
                  <a:cubicBezTo>
                    <a:pt x="428865" y="4100908"/>
                    <a:pt x="432349" y="4107876"/>
                    <a:pt x="435834" y="4114845"/>
                  </a:cubicBezTo>
                  <a:cubicBezTo>
                    <a:pt x="446867" y="4136913"/>
                    <a:pt x="457320" y="4157819"/>
                    <a:pt x="468644" y="4178435"/>
                  </a:cubicBezTo>
                  <a:lnTo>
                    <a:pt x="468935" y="4179015"/>
                  </a:lnTo>
                  <a:lnTo>
                    <a:pt x="469225" y="4179596"/>
                  </a:lnTo>
                  <a:cubicBezTo>
                    <a:pt x="495213" y="4229103"/>
                    <a:pt x="525120" y="4280352"/>
                    <a:pt x="566496" y="4345828"/>
                  </a:cubicBezTo>
                  <a:cubicBezTo>
                    <a:pt x="598727" y="4397368"/>
                    <a:pt x="633135" y="4447745"/>
                    <a:pt x="674366" y="4507124"/>
                  </a:cubicBezTo>
                  <a:cubicBezTo>
                    <a:pt x="713129" y="4561713"/>
                    <a:pt x="753199" y="4615139"/>
                    <a:pt x="790946" y="4665372"/>
                  </a:cubicBezTo>
                  <a:cubicBezTo>
                    <a:pt x="839001" y="4729106"/>
                    <a:pt x="889379" y="4793421"/>
                    <a:pt x="938015" y="4855559"/>
                  </a:cubicBezTo>
                  <a:cubicBezTo>
                    <a:pt x="969955" y="4896355"/>
                    <a:pt x="1003056" y="4938457"/>
                    <a:pt x="1035286" y="4980269"/>
                  </a:cubicBezTo>
                  <a:cubicBezTo>
                    <a:pt x="1069113" y="5023969"/>
                    <a:pt x="1113684" y="5081606"/>
                    <a:pt x="1158254" y="5140985"/>
                  </a:cubicBezTo>
                  <a:cubicBezTo>
                    <a:pt x="1179451" y="5169005"/>
                    <a:pt x="1200647" y="5198186"/>
                    <a:pt x="1221118" y="5226351"/>
                  </a:cubicBezTo>
                  <a:cubicBezTo>
                    <a:pt x="1240572" y="5253065"/>
                    <a:pt x="1259010" y="5278471"/>
                    <a:pt x="1277448" y="5303007"/>
                  </a:cubicBezTo>
                  <a:lnTo>
                    <a:pt x="1277739" y="5303297"/>
                  </a:lnTo>
                  <a:lnTo>
                    <a:pt x="1278029" y="5303588"/>
                  </a:lnTo>
                  <a:cubicBezTo>
                    <a:pt x="1309824" y="5347287"/>
                    <a:pt x="1343796" y="5391132"/>
                    <a:pt x="1376607" y="5433525"/>
                  </a:cubicBezTo>
                  <a:lnTo>
                    <a:pt x="1395625" y="5458060"/>
                  </a:lnTo>
                  <a:lnTo>
                    <a:pt x="1405207" y="5469965"/>
                  </a:lnTo>
                  <a:cubicBezTo>
                    <a:pt x="1442083" y="5515552"/>
                    <a:pt x="1479976" y="5562736"/>
                    <a:pt x="1518739" y="5607597"/>
                  </a:cubicBezTo>
                  <a:cubicBezTo>
                    <a:pt x="1603960" y="5707481"/>
                    <a:pt x="1691650" y="5802139"/>
                    <a:pt x="1779194" y="5888957"/>
                  </a:cubicBezTo>
                  <a:cubicBezTo>
                    <a:pt x="1965606" y="6072902"/>
                    <a:pt x="2161746" y="6230423"/>
                    <a:pt x="2361805" y="6356876"/>
                  </a:cubicBezTo>
                  <a:cubicBezTo>
                    <a:pt x="2475047" y="6427870"/>
                    <a:pt x="2579867" y="6485217"/>
                    <a:pt x="2682656" y="6532110"/>
                  </a:cubicBezTo>
                  <a:lnTo>
                    <a:pt x="2682946" y="6532255"/>
                  </a:lnTo>
                  <a:lnTo>
                    <a:pt x="2683236" y="6532400"/>
                  </a:lnTo>
                  <a:cubicBezTo>
                    <a:pt x="2787767" y="6581616"/>
                    <a:pt x="2901734" y="6626187"/>
                    <a:pt x="3021944" y="6664805"/>
                  </a:cubicBezTo>
                  <a:cubicBezTo>
                    <a:pt x="3132572" y="6700374"/>
                    <a:pt x="3251620" y="6731298"/>
                    <a:pt x="3375605" y="6756415"/>
                  </a:cubicBezTo>
                  <a:cubicBezTo>
                    <a:pt x="3432661" y="6767738"/>
                    <a:pt x="3493201" y="6777901"/>
                    <a:pt x="3555048" y="6786612"/>
                  </a:cubicBezTo>
                  <a:cubicBezTo>
                    <a:pt x="3613121" y="6794742"/>
                    <a:pt x="3673807" y="6801566"/>
                    <a:pt x="3735218" y="6807083"/>
                  </a:cubicBezTo>
                  <a:cubicBezTo>
                    <a:pt x="3852670" y="6817826"/>
                    <a:pt x="3974622" y="6823052"/>
                    <a:pt x="4108188" y="6823343"/>
                  </a:cubicBezTo>
                  <a:lnTo>
                    <a:pt x="4126917" y="6823343"/>
                  </a:lnTo>
                  <a:cubicBezTo>
                    <a:pt x="4135192" y="6823488"/>
                    <a:pt x="4143322" y="6823488"/>
                    <a:pt x="4151597" y="6823488"/>
                  </a:cubicBezTo>
                  <a:cubicBezTo>
                    <a:pt x="4171487" y="6823488"/>
                    <a:pt x="4186296" y="6823343"/>
                    <a:pt x="4199652" y="6822763"/>
                  </a:cubicBezTo>
                  <a:lnTo>
                    <a:pt x="4200088" y="6822763"/>
                  </a:lnTo>
                  <a:lnTo>
                    <a:pt x="4200523" y="6822763"/>
                  </a:lnTo>
                  <a:lnTo>
                    <a:pt x="4245675" y="6821601"/>
                  </a:lnTo>
                  <a:lnTo>
                    <a:pt x="4291117" y="6819277"/>
                  </a:lnTo>
                  <a:cubicBezTo>
                    <a:pt x="4342801" y="6816955"/>
                    <a:pt x="4397825" y="6812164"/>
                    <a:pt x="4469108" y="6803743"/>
                  </a:cubicBezTo>
                  <a:cubicBezTo>
                    <a:pt x="4700672" y="6775433"/>
                    <a:pt x="4932236" y="6712860"/>
                    <a:pt x="5157267" y="6617766"/>
                  </a:cubicBezTo>
                  <a:cubicBezTo>
                    <a:pt x="5260490" y="6574648"/>
                    <a:pt x="5367344" y="6521656"/>
                    <a:pt x="5484069" y="6455744"/>
                  </a:cubicBezTo>
                  <a:cubicBezTo>
                    <a:pt x="5584535" y="6399414"/>
                    <a:pt x="5688194" y="6334663"/>
                    <a:pt x="5801144" y="6257717"/>
                  </a:cubicBezTo>
                  <a:cubicBezTo>
                    <a:pt x="5894061" y="6194419"/>
                    <a:pt x="5992638" y="6122844"/>
                    <a:pt x="6111106" y="6032542"/>
                  </a:cubicBezTo>
                  <a:cubicBezTo>
                    <a:pt x="6163081" y="5993052"/>
                    <a:pt x="6215491" y="5951676"/>
                    <a:pt x="6264127" y="5913203"/>
                  </a:cubicBezTo>
                  <a:lnTo>
                    <a:pt x="6394458" y="5808939"/>
                  </a:lnTo>
                  <a:lnTo>
                    <a:pt x="6394458" y="6858000"/>
                  </a:lnTo>
                  <a:lnTo>
                    <a:pt x="2234128" y="6858000"/>
                  </a:lnTo>
                  <a:lnTo>
                    <a:pt x="2151583" y="6802146"/>
                  </a:lnTo>
                  <a:cubicBezTo>
                    <a:pt x="1509012" y="6424386"/>
                    <a:pt x="970245" y="5884748"/>
                    <a:pt x="593791" y="5241450"/>
                  </a:cubicBezTo>
                  <a:cubicBezTo>
                    <a:pt x="205286" y="4577683"/>
                    <a:pt x="0" y="3818240"/>
                    <a:pt x="0" y="3044861"/>
                  </a:cubicBezTo>
                  <a:cubicBezTo>
                    <a:pt x="0" y="2457023"/>
                    <a:pt x="115129" y="1886606"/>
                    <a:pt x="342337" y="1349581"/>
                  </a:cubicBezTo>
                  <a:cubicBezTo>
                    <a:pt x="534284" y="895692"/>
                    <a:pt x="798705" y="482372"/>
                    <a:pt x="1129762" y="11818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905757E-C772-4187-BD34-A12DC33F3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4266" y="0"/>
              <a:ext cx="6419426" cy="6858000"/>
            </a:xfrm>
            <a:custGeom>
              <a:avLst/>
              <a:gdLst>
                <a:gd name="connsiteX0" fmla="*/ 6419426 w 6419426"/>
                <a:gd name="connsiteY0" fmla="*/ 6276207 h 6858000"/>
                <a:gd name="connsiteX1" fmla="*/ 6419426 w 6419426"/>
                <a:gd name="connsiteY1" fmla="*/ 6858000 h 6858000"/>
                <a:gd name="connsiteX2" fmla="*/ 5377226 w 6419426"/>
                <a:gd name="connsiteY2" fmla="*/ 6858000 h 6858000"/>
                <a:gd name="connsiteX3" fmla="*/ 5526079 w 6419426"/>
                <a:gd name="connsiteY3" fmla="*/ 6799309 h 6858000"/>
                <a:gd name="connsiteX4" fmla="*/ 6372097 w 6419426"/>
                <a:gd name="connsiteY4" fmla="*/ 6313400 h 6858000"/>
                <a:gd name="connsiteX5" fmla="*/ 0 w 6419426"/>
                <a:gd name="connsiteY5" fmla="*/ 3944218 h 6858000"/>
                <a:gd name="connsiteX6" fmla="*/ 31811 w 6419426"/>
                <a:gd name="connsiteY6" fmla="*/ 4082046 h 6858000"/>
                <a:gd name="connsiteX7" fmla="*/ 2375871 w 6419426"/>
                <a:gd name="connsiteY7" fmla="*/ 6799309 h 6858000"/>
                <a:gd name="connsiteX8" fmla="*/ 2524724 w 6419426"/>
                <a:gd name="connsiteY8" fmla="*/ 6858000 h 6858000"/>
                <a:gd name="connsiteX9" fmla="*/ 0 w 6419426"/>
                <a:gd name="connsiteY9" fmla="*/ 6858000 h 6858000"/>
                <a:gd name="connsiteX10" fmla="*/ 0 w 6419426"/>
                <a:gd name="connsiteY10" fmla="*/ 0 h 6858000"/>
                <a:gd name="connsiteX11" fmla="*/ 1320019 w 6419426"/>
                <a:gd name="connsiteY11" fmla="*/ 0 h 6858000"/>
                <a:gd name="connsiteX12" fmla="*/ 1089625 w 6419426"/>
                <a:gd name="connsiteY12" fmla="*/ 209396 h 6858000"/>
                <a:gd name="connsiteX13" fmla="*/ 31811 w 6419426"/>
                <a:gd name="connsiteY13" fmla="*/ 2059448 h 6858000"/>
                <a:gd name="connsiteX14" fmla="*/ 0 w 6419426"/>
                <a:gd name="connsiteY14" fmla="*/ 21972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19426" h="6858000">
                  <a:moveTo>
                    <a:pt x="6419426" y="6276207"/>
                  </a:moveTo>
                  <a:lnTo>
                    <a:pt x="6419426" y="6858000"/>
                  </a:lnTo>
                  <a:lnTo>
                    <a:pt x="5377226" y="6858000"/>
                  </a:lnTo>
                  <a:lnTo>
                    <a:pt x="5526079" y="6799309"/>
                  </a:lnTo>
                  <a:cubicBezTo>
                    <a:pt x="5828657" y="6671330"/>
                    <a:pt x="6112428" y="6507594"/>
                    <a:pt x="6372097" y="6313400"/>
                  </a:cubicBezTo>
                  <a:close/>
                  <a:moveTo>
                    <a:pt x="0" y="3944218"/>
                  </a:moveTo>
                  <a:lnTo>
                    <a:pt x="31811" y="4082046"/>
                  </a:lnTo>
                  <a:cubicBezTo>
                    <a:pt x="347839" y="5310348"/>
                    <a:pt x="1226077" y="6312987"/>
                    <a:pt x="2375871" y="6799309"/>
                  </a:cubicBezTo>
                  <a:lnTo>
                    <a:pt x="2524724" y="6858000"/>
                  </a:lnTo>
                  <a:lnTo>
                    <a:pt x="0" y="6858000"/>
                  </a:lnTo>
                  <a:close/>
                  <a:moveTo>
                    <a:pt x="0" y="0"/>
                  </a:moveTo>
                  <a:lnTo>
                    <a:pt x="1320019" y="0"/>
                  </a:lnTo>
                  <a:lnTo>
                    <a:pt x="1089625" y="209396"/>
                  </a:lnTo>
                  <a:cubicBezTo>
                    <a:pt x="586180" y="712841"/>
                    <a:pt x="214775" y="1348326"/>
                    <a:pt x="31811" y="2059448"/>
                  </a:cubicBezTo>
                  <a:lnTo>
                    <a:pt x="0" y="21972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492C6A7-013B-3847-8613-D0D81FA7839E}"/>
              </a:ext>
            </a:extLst>
          </p:cNvPr>
          <p:cNvSpPr>
            <a:spLocks noGrp="1"/>
          </p:cNvSpPr>
          <p:nvPr>
            <p:ph idx="1"/>
          </p:nvPr>
        </p:nvSpPr>
        <p:spPr>
          <a:xfrm>
            <a:off x="485776" y="1028700"/>
            <a:ext cx="4911400" cy="5289448"/>
          </a:xfrm>
        </p:spPr>
        <p:txBody>
          <a:bodyPr anchor="ctr">
            <a:normAutofit lnSpcReduction="10000"/>
          </a:bodyPr>
          <a:lstStyle/>
          <a:p>
            <a:r>
              <a:rPr lang="en-US" sz="2000" dirty="0">
                <a:solidFill>
                  <a:schemeClr val="tx2"/>
                </a:solidFill>
              </a:rPr>
              <a:t>Who expands the least number of nodes?</a:t>
            </a:r>
          </a:p>
          <a:p>
            <a:pPr lvl="1"/>
            <a:r>
              <a:rPr lang="en-US" sz="2000" dirty="0">
                <a:solidFill>
                  <a:schemeClr val="tx2"/>
                </a:solidFill>
              </a:rPr>
              <a:t>Random Agent</a:t>
            </a:r>
          </a:p>
          <a:p>
            <a:pPr lvl="1"/>
            <a:endParaRPr lang="en-US" sz="2000" dirty="0">
              <a:solidFill>
                <a:schemeClr val="tx2"/>
              </a:solidFill>
            </a:endParaRPr>
          </a:p>
          <a:p>
            <a:pPr marL="457200" lvl="1" indent="0">
              <a:buNone/>
            </a:pPr>
            <a:endParaRPr lang="en-US" sz="2000" dirty="0">
              <a:solidFill>
                <a:schemeClr val="tx2"/>
              </a:solidFill>
            </a:endParaRPr>
          </a:p>
          <a:p>
            <a:r>
              <a:rPr lang="en-US" sz="2000" dirty="0">
                <a:solidFill>
                  <a:schemeClr val="tx2"/>
                </a:solidFill>
              </a:rPr>
              <a:t>Agent 3 vs Agent 4</a:t>
            </a:r>
          </a:p>
          <a:p>
            <a:pPr lvl="1"/>
            <a:r>
              <a:rPr lang="en-US" sz="2000" dirty="0">
                <a:solidFill>
                  <a:schemeClr val="tx2"/>
                </a:solidFill>
              </a:rPr>
              <a:t>Agent 4 expands significantly less nodes than Agent 3</a:t>
            </a:r>
          </a:p>
          <a:p>
            <a:pPr lvl="1"/>
            <a:r>
              <a:rPr lang="en-US" sz="2000" dirty="0">
                <a:solidFill>
                  <a:schemeClr val="tx2"/>
                </a:solidFill>
              </a:rPr>
              <a:t>Ex. Large board 5x5 </a:t>
            </a:r>
          </a:p>
          <a:p>
            <a:pPr lvl="2"/>
            <a:r>
              <a:rPr lang="en-US" dirty="0">
                <a:solidFill>
                  <a:schemeClr val="tx2"/>
                </a:solidFill>
              </a:rPr>
              <a:t>Agent 3 expands: 1104.7 nodes</a:t>
            </a:r>
          </a:p>
          <a:p>
            <a:pPr lvl="2"/>
            <a:r>
              <a:rPr lang="en-US" dirty="0">
                <a:solidFill>
                  <a:schemeClr val="tx2"/>
                </a:solidFill>
              </a:rPr>
              <a:t>Agent 4 expands: 151.4 nodes</a:t>
            </a:r>
          </a:p>
          <a:p>
            <a:pPr lvl="2"/>
            <a:endParaRPr lang="en-US" dirty="0">
              <a:solidFill>
                <a:schemeClr val="tx2"/>
              </a:solidFill>
            </a:endParaRPr>
          </a:p>
          <a:p>
            <a:pPr lvl="2"/>
            <a:endParaRPr lang="en-US" dirty="0">
              <a:solidFill>
                <a:schemeClr val="tx2"/>
              </a:solidFill>
            </a:endParaRPr>
          </a:p>
          <a:p>
            <a:r>
              <a:rPr lang="en-US" sz="2000" dirty="0">
                <a:solidFill>
                  <a:schemeClr val="tx2"/>
                </a:solidFill>
              </a:rPr>
              <a:t>Best win percentages:</a:t>
            </a:r>
          </a:p>
          <a:p>
            <a:pPr lvl="1"/>
            <a:r>
              <a:rPr lang="en-US" sz="2000" dirty="0">
                <a:solidFill>
                  <a:schemeClr val="tx2"/>
                </a:solidFill>
              </a:rPr>
              <a:t>Small board: Agent 4</a:t>
            </a:r>
          </a:p>
          <a:p>
            <a:pPr lvl="1"/>
            <a:r>
              <a:rPr lang="en-US" sz="2000" dirty="0">
                <a:solidFill>
                  <a:schemeClr val="tx2"/>
                </a:solidFill>
              </a:rPr>
              <a:t>Medium board: Agent 2</a:t>
            </a:r>
          </a:p>
          <a:p>
            <a:pPr lvl="1"/>
            <a:r>
              <a:rPr lang="en-US" sz="2000" dirty="0">
                <a:solidFill>
                  <a:schemeClr val="tx2"/>
                </a:solidFill>
              </a:rPr>
              <a:t>Large board: Agent 1</a:t>
            </a:r>
          </a:p>
          <a:p>
            <a:pPr lvl="1"/>
            <a:endParaRPr lang="en-US" sz="700" dirty="0">
              <a:solidFill>
                <a:schemeClr val="tx2"/>
              </a:solidFill>
            </a:endParaRPr>
          </a:p>
          <a:p>
            <a:endParaRPr lang="en-US" sz="700" dirty="0">
              <a:solidFill>
                <a:schemeClr val="tx2"/>
              </a:solidFill>
            </a:endParaRPr>
          </a:p>
          <a:p>
            <a:pPr lvl="1"/>
            <a:endParaRPr lang="en-US" sz="700" dirty="0">
              <a:solidFill>
                <a:schemeClr val="tx2"/>
              </a:solidFill>
            </a:endParaRPr>
          </a:p>
          <a:p>
            <a:endParaRPr lang="en-US" sz="700" dirty="0">
              <a:solidFill>
                <a:schemeClr val="tx2"/>
              </a:solidFill>
            </a:endParaRPr>
          </a:p>
        </p:txBody>
      </p:sp>
      <p:sp>
        <p:nvSpPr>
          <p:cNvPr id="5" name="TextBox 4">
            <a:extLst>
              <a:ext uri="{FF2B5EF4-FFF2-40B4-BE49-F238E27FC236}">
                <a16:creationId xmlns:a16="http://schemas.microsoft.com/office/drawing/2014/main" id="{09F968EE-A042-3943-9511-1D8D533287E1}"/>
              </a:ext>
            </a:extLst>
          </p:cNvPr>
          <p:cNvSpPr txBox="1"/>
          <p:nvPr/>
        </p:nvSpPr>
        <p:spPr>
          <a:xfrm>
            <a:off x="9788036" y="6657945"/>
            <a:ext cx="244009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rippenbach.com/2014/04/06/tedxuon-communication-and-the-power-of-video-gam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9350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9915C-6622-1744-BAC9-501488371837}"/>
              </a:ext>
            </a:extLst>
          </p:cNvPr>
          <p:cNvSpPr>
            <a:spLocks noGrp="1"/>
          </p:cNvSpPr>
          <p:nvPr>
            <p:ph type="title"/>
          </p:nvPr>
        </p:nvSpPr>
        <p:spPr>
          <a:xfrm>
            <a:off x="838199" y="1900238"/>
            <a:ext cx="10512552" cy="5403746"/>
          </a:xfrm>
        </p:spPr>
        <p:txBody>
          <a:bodyPr vert="horz" lIns="91440" tIns="45720" rIns="91440" bIns="45720" rtlCol="0" anchor="b">
            <a:noAutofit/>
          </a:bodyPr>
          <a:lstStyle/>
          <a:p>
            <a:pPr algn="ctr"/>
            <a:r>
              <a:rPr lang="en-US" sz="2800" kern="1200" dirty="0">
                <a:solidFill>
                  <a:srgbClr val="FFFFFF"/>
                </a:solidFill>
                <a:latin typeface="+mj-lt"/>
                <a:ea typeface="+mj-ea"/>
                <a:cs typeface="+mj-cs"/>
              </a:rPr>
              <a:t>Insight:</a:t>
            </a:r>
            <a:br>
              <a:rPr lang="en-US" sz="2800" kern="1200" dirty="0">
                <a:solidFill>
                  <a:srgbClr val="FFFFFF"/>
                </a:solidFill>
                <a:latin typeface="+mj-lt"/>
                <a:ea typeface="+mj-ea"/>
                <a:cs typeface="+mj-cs"/>
              </a:rPr>
            </a:br>
            <a:br>
              <a:rPr lang="en-US" sz="2800" dirty="0">
                <a:solidFill>
                  <a:srgbClr val="FFFFFF"/>
                </a:solidFill>
              </a:rPr>
            </a:br>
            <a:r>
              <a:rPr lang="en-US" sz="2800" dirty="0">
                <a:solidFill>
                  <a:srgbClr val="FFFFFF"/>
                </a:solidFill>
              </a:rPr>
              <a:t>When designing agents, do not always assume the opponent plays optimally</a:t>
            </a:r>
            <a:br>
              <a:rPr lang="en-US" sz="2800" dirty="0">
                <a:solidFill>
                  <a:srgbClr val="FFFFFF"/>
                </a:solidFill>
              </a:rPr>
            </a:br>
            <a:br>
              <a:rPr lang="en-US" sz="2800" dirty="0">
                <a:solidFill>
                  <a:srgbClr val="FFFFFF"/>
                </a:solidFill>
              </a:rPr>
            </a:br>
            <a:br>
              <a:rPr lang="en-US" sz="2800" dirty="0">
                <a:solidFill>
                  <a:srgbClr val="FFFFFF"/>
                </a:solidFill>
              </a:rPr>
            </a:br>
            <a:r>
              <a:rPr lang="en-US" sz="2800" dirty="0">
                <a:solidFill>
                  <a:srgbClr val="FFFFFF"/>
                </a:solidFill>
              </a:rPr>
              <a:t>The larger the state space (in this case board size) becomes we have exponentially more possible combinations</a:t>
            </a:r>
            <a:br>
              <a:rPr lang="en-US" sz="2800" dirty="0">
                <a:solidFill>
                  <a:srgbClr val="FFFFFF"/>
                </a:solidFill>
              </a:rPr>
            </a:br>
            <a:br>
              <a:rPr lang="en-US" sz="2800" dirty="0">
                <a:solidFill>
                  <a:srgbClr val="FFFFFF"/>
                </a:solidFill>
              </a:rPr>
            </a:br>
            <a:br>
              <a:rPr lang="en-US" sz="2800" dirty="0">
                <a:solidFill>
                  <a:srgbClr val="FFFFFF"/>
                </a:solidFill>
              </a:rPr>
            </a:br>
            <a:r>
              <a:rPr lang="en-US" sz="2800" dirty="0">
                <a:solidFill>
                  <a:srgbClr val="FFFFFF"/>
                </a:solidFill>
              </a:rPr>
              <a:t>In cases of large state spaces, we need to limit the depth we explore or else we will be computing for what feels like forever</a:t>
            </a:r>
            <a:br>
              <a:rPr lang="en-US" sz="2800" dirty="0">
                <a:solidFill>
                  <a:srgbClr val="FFFFFF"/>
                </a:solidFill>
              </a:rPr>
            </a:br>
            <a:br>
              <a:rPr lang="en-US" sz="2800" dirty="0"/>
            </a:b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sp>
        <p:nvSpPr>
          <p:cNvPr id="11" name="sketch line">
            <a:extLst>
              <a:ext uri="{FF2B5EF4-FFF2-40B4-BE49-F238E27FC236}">
                <a16:creationId xmlns:a16="http://schemas.microsoft.com/office/drawing/2014/main" id="{9D1E2788-F6B5-40EE-A733-8187EB22B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747614"/>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77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532-3667-6945-9960-E5559FE980FC}"/>
              </a:ext>
            </a:extLst>
          </p:cNvPr>
          <p:cNvSpPr>
            <a:spLocks noGrp="1"/>
          </p:cNvSpPr>
          <p:nvPr>
            <p:ph type="title"/>
          </p:nvPr>
        </p:nvSpPr>
        <p:spPr>
          <a:xfrm>
            <a:off x="838200" y="18255"/>
            <a:ext cx="10515600" cy="1325563"/>
          </a:xfrm>
        </p:spPr>
        <p:txBody>
          <a:bodyPr>
            <a:normAutofit/>
          </a:bodyPr>
          <a:lstStyle/>
          <a:p>
            <a:pPr algn="ctr"/>
            <a:r>
              <a:rPr lang="en-US" sz="6000" dirty="0"/>
              <a:t>Project Goals</a:t>
            </a:r>
          </a:p>
        </p:txBody>
      </p:sp>
      <p:sp>
        <p:nvSpPr>
          <p:cNvPr id="3" name="Content Placeholder 2">
            <a:extLst>
              <a:ext uri="{FF2B5EF4-FFF2-40B4-BE49-F238E27FC236}">
                <a16:creationId xmlns:a16="http://schemas.microsoft.com/office/drawing/2014/main" id="{59C87B43-52F4-D643-93F3-E43D63550B47}"/>
              </a:ext>
            </a:extLst>
          </p:cNvPr>
          <p:cNvSpPr>
            <a:spLocks noGrp="1"/>
          </p:cNvSpPr>
          <p:nvPr>
            <p:ph idx="1"/>
          </p:nvPr>
        </p:nvSpPr>
        <p:spPr>
          <a:xfrm>
            <a:off x="838200" y="1628775"/>
            <a:ext cx="10515600" cy="4548188"/>
          </a:xfrm>
        </p:spPr>
        <p:txBody>
          <a:bodyPr/>
          <a:lstStyle/>
          <a:p>
            <a:pPr marL="0" indent="0">
              <a:buNone/>
            </a:pPr>
            <a:r>
              <a:rPr lang="en-US" dirty="0"/>
              <a:t>Create agents to play on 3 different sized tic-tac-toe boards…</a:t>
            </a:r>
            <a:br>
              <a:rPr lang="en-US" dirty="0"/>
            </a:br>
            <a:r>
              <a:rPr lang="en-US" dirty="0"/>
              <a:t>		random move agent</a:t>
            </a:r>
            <a:br>
              <a:rPr lang="en-US" dirty="0"/>
            </a:br>
            <a:r>
              <a:rPr lang="en-US" dirty="0"/>
              <a:t>		basic strategy agent</a:t>
            </a:r>
            <a:br>
              <a:rPr lang="en-US" dirty="0"/>
            </a:br>
            <a:r>
              <a:rPr lang="en-US" dirty="0"/>
              <a:t>		minimax agent </a:t>
            </a:r>
            <a:br>
              <a:rPr lang="en-US" dirty="0"/>
            </a:br>
            <a:r>
              <a:rPr lang="en-US" dirty="0"/>
              <a:t>		minimax with alpha beta pruning agent</a:t>
            </a:r>
            <a:br>
              <a:rPr lang="en-US" dirty="0"/>
            </a:br>
            <a:br>
              <a:rPr lang="en-US" dirty="0"/>
            </a:br>
            <a:r>
              <a:rPr lang="en-US" dirty="0"/>
              <a:t>Data is observed for 10 runs:</a:t>
            </a:r>
            <a:br>
              <a:rPr lang="en-US" dirty="0"/>
            </a:br>
            <a:r>
              <a:rPr lang="en-US" dirty="0"/>
              <a:t>	Number of nodes expanded in the game</a:t>
            </a:r>
            <a:br>
              <a:rPr lang="en-US" dirty="0"/>
            </a:br>
            <a:r>
              <a:rPr lang="en-US" dirty="0"/>
              <a:t>	Number of times the agent won</a:t>
            </a:r>
          </a:p>
        </p:txBody>
      </p:sp>
      <p:pic>
        <p:nvPicPr>
          <p:cNvPr id="4" name="Picture 3" descr="Chart&#10;&#10;Description automatically generated">
            <a:extLst>
              <a:ext uri="{FF2B5EF4-FFF2-40B4-BE49-F238E27FC236}">
                <a16:creationId xmlns:a16="http://schemas.microsoft.com/office/drawing/2014/main" id="{7EE10185-E974-374B-A941-72E75EED698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90139" y="2599722"/>
            <a:ext cx="3109994" cy="2332496"/>
          </a:xfrm>
          <a:prstGeom prst="rect">
            <a:avLst/>
          </a:prstGeom>
        </p:spPr>
      </p:pic>
      <p:sp>
        <p:nvSpPr>
          <p:cNvPr id="5" name="TextBox 4">
            <a:extLst>
              <a:ext uri="{FF2B5EF4-FFF2-40B4-BE49-F238E27FC236}">
                <a16:creationId xmlns:a16="http://schemas.microsoft.com/office/drawing/2014/main" id="{C3A614D1-2014-F348-9EF0-D522F60FDD2D}"/>
              </a:ext>
            </a:extLst>
          </p:cNvPr>
          <p:cNvSpPr txBox="1"/>
          <p:nvPr/>
        </p:nvSpPr>
        <p:spPr>
          <a:xfrm>
            <a:off x="9443434" y="5846544"/>
            <a:ext cx="1260587" cy="646331"/>
          </a:xfrm>
          <a:prstGeom prst="rect">
            <a:avLst/>
          </a:prstGeom>
          <a:noFill/>
        </p:spPr>
        <p:txBody>
          <a:bodyPr wrap="square" rtlCol="0">
            <a:spAutoFit/>
          </a:bodyPr>
          <a:lstStyle/>
          <a:p>
            <a:r>
              <a:rPr lang="en-US" sz="900">
                <a:hlinkClick r:id="rId3" tooltip="https://trippenbach.com/2014/04/06/tedxuon-communication-and-the-power-of-video-games/"/>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121833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2E27-DBE3-8147-8747-5E5D6478CB5D}"/>
              </a:ext>
            </a:extLst>
          </p:cNvPr>
          <p:cNvSpPr>
            <a:spLocks noGrp="1"/>
          </p:cNvSpPr>
          <p:nvPr>
            <p:ph type="title"/>
          </p:nvPr>
        </p:nvSpPr>
        <p:spPr>
          <a:xfrm>
            <a:off x="839724" y="566452"/>
            <a:ext cx="10512552" cy="4405598"/>
          </a:xfrm>
        </p:spPr>
        <p:txBody>
          <a:bodyPr vert="horz" lIns="91440" tIns="45720" rIns="91440" bIns="45720" rtlCol="0" anchor="b">
            <a:normAutofit/>
          </a:bodyPr>
          <a:lstStyle/>
          <a:p>
            <a:br>
              <a:rPr lang="en-US" sz="2800" kern="1200" dirty="0">
                <a:solidFill>
                  <a:schemeClr val="tx1"/>
                </a:solidFill>
                <a:latin typeface="+mn-lt"/>
                <a:ea typeface="+mj-ea"/>
                <a:cs typeface="+mj-cs"/>
              </a:rPr>
            </a:br>
            <a:r>
              <a:rPr lang="en-US" sz="2800" dirty="0">
                <a:latin typeface="+mn-lt"/>
              </a:rPr>
              <a:t>4 different agents created</a:t>
            </a:r>
            <a:br>
              <a:rPr lang="en-US" sz="2800" kern="1200" dirty="0">
                <a:solidFill>
                  <a:schemeClr val="tx1"/>
                </a:solidFill>
                <a:latin typeface="+mn-lt"/>
                <a:ea typeface="+mj-ea"/>
                <a:cs typeface="+mj-cs"/>
              </a:rPr>
            </a:br>
            <a:br>
              <a:rPr lang="en-US" sz="2800" kern="1200" dirty="0">
                <a:solidFill>
                  <a:schemeClr val="tx1"/>
                </a:solidFill>
                <a:latin typeface="+mn-lt"/>
                <a:ea typeface="+mj-ea"/>
                <a:cs typeface="+mj-cs"/>
              </a:rPr>
            </a:br>
            <a:r>
              <a:rPr lang="en-US" sz="2800" kern="1200" dirty="0">
                <a:solidFill>
                  <a:schemeClr val="tx1"/>
                </a:solidFill>
                <a:latin typeface="+mn-lt"/>
                <a:ea typeface="+mj-ea"/>
                <a:cs typeface="+mj-cs"/>
              </a:rPr>
              <a:t>Project Controls:</a:t>
            </a:r>
            <a:br>
              <a:rPr lang="en-US" sz="2800" kern="1200" dirty="0">
                <a:solidFill>
                  <a:schemeClr val="tx1"/>
                </a:solidFill>
                <a:latin typeface="+mn-lt"/>
                <a:ea typeface="+mj-ea"/>
                <a:cs typeface="+mj-cs"/>
              </a:rPr>
            </a:br>
            <a:br>
              <a:rPr lang="en-US" sz="2800" kern="1200" dirty="0">
                <a:solidFill>
                  <a:schemeClr val="tx1"/>
                </a:solidFill>
                <a:latin typeface="+mn-lt"/>
                <a:ea typeface="+mj-ea"/>
                <a:cs typeface="+mj-cs"/>
              </a:rPr>
            </a:br>
            <a:r>
              <a:rPr lang="en-US" sz="2800" kern="1200" dirty="0">
                <a:solidFill>
                  <a:schemeClr val="tx1"/>
                </a:solidFill>
                <a:latin typeface="+mn-lt"/>
                <a:ea typeface="+mj-ea"/>
                <a:cs typeface="+mj-cs"/>
              </a:rPr>
              <a:t>	Opponent for all agents: Random Agent</a:t>
            </a:r>
            <a:br>
              <a:rPr lang="en-US" sz="2800" kern="1200" dirty="0">
                <a:solidFill>
                  <a:schemeClr val="tx1"/>
                </a:solidFill>
                <a:latin typeface="+mn-lt"/>
                <a:ea typeface="+mj-ea"/>
                <a:cs typeface="+mj-cs"/>
              </a:rPr>
            </a:br>
            <a:br>
              <a:rPr lang="en-US" sz="2800" kern="1200" dirty="0">
                <a:solidFill>
                  <a:schemeClr val="tx1"/>
                </a:solidFill>
                <a:latin typeface="+mn-lt"/>
                <a:ea typeface="+mj-ea"/>
                <a:cs typeface="+mj-cs"/>
              </a:rPr>
            </a:br>
            <a:r>
              <a:rPr lang="en-US" sz="2800" kern="1200" dirty="0">
                <a:solidFill>
                  <a:schemeClr val="tx1"/>
                </a:solidFill>
                <a:latin typeface="+mn-lt"/>
                <a:ea typeface="+mj-ea"/>
                <a:cs typeface="+mj-cs"/>
              </a:rPr>
              <a:t>	Agents always had the first move and played as X</a:t>
            </a:r>
          </a:p>
        </p:txBody>
      </p:sp>
      <p:sp>
        <p:nvSpPr>
          <p:cNvPr id="4" name="TextBox 3">
            <a:extLst>
              <a:ext uri="{FF2B5EF4-FFF2-40B4-BE49-F238E27FC236}">
                <a16:creationId xmlns:a16="http://schemas.microsoft.com/office/drawing/2014/main" id="{DB35FFBD-F04A-604D-AD38-E91A70ED35E6}"/>
              </a:ext>
            </a:extLst>
          </p:cNvPr>
          <p:cNvSpPr txBox="1"/>
          <p:nvPr/>
        </p:nvSpPr>
        <p:spPr>
          <a:xfrm>
            <a:off x="4617720" y="160020"/>
            <a:ext cx="3154453" cy="1015663"/>
          </a:xfrm>
          <a:prstGeom prst="rect">
            <a:avLst/>
          </a:prstGeom>
          <a:noFill/>
        </p:spPr>
        <p:txBody>
          <a:bodyPr wrap="none" rtlCol="0">
            <a:spAutoFit/>
          </a:bodyPr>
          <a:lstStyle/>
          <a:p>
            <a:r>
              <a:rPr lang="en-US" sz="6000" dirty="0">
                <a:latin typeface="+mj-lt"/>
              </a:rPr>
              <a:t>Approach</a:t>
            </a:r>
          </a:p>
        </p:txBody>
      </p:sp>
    </p:spTree>
    <p:extLst>
      <p:ext uri="{BB962C8B-B14F-4D97-AF65-F5344CB8AC3E}">
        <p14:creationId xmlns:p14="http://schemas.microsoft.com/office/powerpoint/2010/main" val="151774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9915C-6622-1744-BAC9-501488371837}"/>
              </a:ext>
            </a:extLst>
          </p:cNvPr>
          <p:cNvSpPr>
            <a:spLocks noGrp="1"/>
          </p:cNvSpPr>
          <p:nvPr>
            <p:ph type="title"/>
          </p:nvPr>
        </p:nvSpPr>
        <p:spPr>
          <a:xfrm>
            <a:off x="838199" y="451381"/>
            <a:ext cx="10512552" cy="4066540"/>
          </a:xfrm>
        </p:spPr>
        <p:txBody>
          <a:bodyPr vert="horz" lIns="91440" tIns="45720" rIns="91440" bIns="45720" rtlCol="0" anchor="b">
            <a:normAutofit/>
          </a:bodyPr>
          <a:lstStyle/>
          <a:p>
            <a:r>
              <a:rPr lang="en-US" sz="6600" kern="1200" dirty="0">
                <a:solidFill>
                  <a:srgbClr val="FFFFFF"/>
                </a:solidFill>
                <a:latin typeface="+mj-lt"/>
                <a:ea typeface="+mj-ea"/>
                <a:cs typeface="+mj-cs"/>
              </a:rPr>
              <a:t>Agent 1 – Random Agent</a:t>
            </a:r>
          </a:p>
        </p:txBody>
      </p:sp>
      <p:sp>
        <p:nvSpPr>
          <p:cNvPr id="11" name="sketch line">
            <a:extLst>
              <a:ext uri="{FF2B5EF4-FFF2-40B4-BE49-F238E27FC236}">
                <a16:creationId xmlns:a16="http://schemas.microsoft.com/office/drawing/2014/main" id="{9D1E2788-F6B5-40EE-A733-8187EB22B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747614"/>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9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2E27-DBE3-8147-8747-5E5D6478CB5D}"/>
              </a:ext>
            </a:extLst>
          </p:cNvPr>
          <p:cNvSpPr>
            <a:spLocks noGrp="1"/>
          </p:cNvSpPr>
          <p:nvPr>
            <p:ph type="title"/>
          </p:nvPr>
        </p:nvSpPr>
        <p:spPr>
          <a:xfrm>
            <a:off x="340242" y="978195"/>
            <a:ext cx="6203433" cy="4793955"/>
          </a:xfrm>
        </p:spPr>
        <p:txBody>
          <a:bodyPr vert="horz" lIns="91440" tIns="45720" rIns="91440" bIns="45720" rtlCol="0" anchor="b">
            <a:normAutofit/>
          </a:bodyPr>
          <a:lstStyle/>
          <a:p>
            <a:r>
              <a:rPr lang="en-US" sz="3200" kern="1200" dirty="0">
                <a:solidFill>
                  <a:schemeClr val="tx1"/>
                </a:solidFill>
                <a:latin typeface="+mj-lt"/>
                <a:ea typeface="+mj-ea"/>
                <a:cs typeface="+mj-cs"/>
              </a:rPr>
              <a:t>Game is played with the following:</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	Agent: Random Agent</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	Computer: Random Agent</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Both choose a random location on the board</a:t>
            </a:r>
          </a:p>
        </p:txBody>
      </p:sp>
      <p:sp>
        <p:nvSpPr>
          <p:cNvPr id="4" name="Rectangle 3">
            <a:extLst>
              <a:ext uri="{FF2B5EF4-FFF2-40B4-BE49-F238E27FC236}">
                <a16:creationId xmlns:a16="http://schemas.microsoft.com/office/drawing/2014/main" id="{ED4D82E1-EA88-8A4D-AE24-2D184647ADAA}"/>
              </a:ext>
            </a:extLst>
          </p:cNvPr>
          <p:cNvSpPr/>
          <p:nvPr/>
        </p:nvSpPr>
        <p:spPr>
          <a:xfrm>
            <a:off x="7152168" y="1020726"/>
            <a:ext cx="6096000" cy="4524315"/>
          </a:xfrm>
          <a:prstGeom prst="rect">
            <a:avLst/>
          </a:prstGeom>
        </p:spPr>
        <p:txBody>
          <a:bodyPr>
            <a:spAutoFit/>
          </a:bodyPr>
          <a:lstStyle/>
          <a:p>
            <a:r>
              <a:rPr lang="en-US" dirty="0">
                <a:solidFill>
                  <a:srgbClr val="CC7832"/>
                </a:solidFill>
              </a:rPr>
              <a:t>if </a:t>
            </a:r>
            <a:r>
              <a:rPr lang="en-US" dirty="0"/>
              <a:t>depth == </a:t>
            </a:r>
            <a:r>
              <a:rPr lang="en-US" dirty="0">
                <a:solidFill>
                  <a:srgbClr val="6897BB"/>
                </a:solidFill>
              </a:rPr>
              <a:t>9</a:t>
            </a:r>
            <a:r>
              <a:rPr lang="en-US" dirty="0"/>
              <a:t>:</a:t>
            </a:r>
            <a:br>
              <a:rPr lang="en-US" dirty="0"/>
            </a:br>
            <a:r>
              <a:rPr lang="en-US" dirty="0"/>
              <a:t>    x = choice([</a:t>
            </a:r>
            <a:r>
              <a:rPr lang="en-US" dirty="0">
                <a:solidFill>
                  <a:srgbClr val="6897BB"/>
                </a:solidFill>
              </a:rPr>
              <a:t>0</a:t>
            </a:r>
            <a:r>
              <a:rPr lang="en-US" dirty="0">
                <a:solidFill>
                  <a:srgbClr val="CC7832"/>
                </a:solidFill>
              </a:rPr>
              <a:t>, </a:t>
            </a:r>
            <a:r>
              <a:rPr lang="en-US" dirty="0">
                <a:solidFill>
                  <a:srgbClr val="6897BB"/>
                </a:solidFill>
              </a:rPr>
              <a:t>1</a:t>
            </a:r>
            <a:r>
              <a:rPr lang="en-US" dirty="0">
                <a:solidFill>
                  <a:srgbClr val="CC7832"/>
                </a:solidFill>
              </a:rPr>
              <a:t>, </a:t>
            </a:r>
            <a:r>
              <a:rPr lang="en-US" dirty="0">
                <a:solidFill>
                  <a:srgbClr val="6897BB"/>
                </a:solidFill>
              </a:rPr>
              <a:t>2</a:t>
            </a:r>
            <a:r>
              <a:rPr lang="en-US" dirty="0"/>
              <a:t>])</a:t>
            </a:r>
            <a:br>
              <a:rPr lang="en-US" dirty="0"/>
            </a:br>
            <a:r>
              <a:rPr lang="en-US" dirty="0"/>
              <a:t>    y = choice([</a:t>
            </a:r>
            <a:r>
              <a:rPr lang="en-US" dirty="0">
                <a:solidFill>
                  <a:srgbClr val="6897BB"/>
                </a:solidFill>
              </a:rPr>
              <a:t>0</a:t>
            </a:r>
            <a:r>
              <a:rPr lang="en-US" dirty="0">
                <a:solidFill>
                  <a:srgbClr val="CC7832"/>
                </a:solidFill>
              </a:rPr>
              <a:t>, </a:t>
            </a:r>
            <a:r>
              <a:rPr lang="en-US" dirty="0">
                <a:solidFill>
                  <a:srgbClr val="6897BB"/>
                </a:solidFill>
              </a:rPr>
              <a:t>1</a:t>
            </a:r>
            <a:r>
              <a:rPr lang="en-US" dirty="0">
                <a:solidFill>
                  <a:srgbClr val="CC7832"/>
                </a:solidFill>
              </a:rPr>
              <a:t>, </a:t>
            </a:r>
            <a:r>
              <a:rPr lang="en-US" dirty="0">
                <a:solidFill>
                  <a:srgbClr val="6897BB"/>
                </a:solidFill>
              </a:rPr>
              <a:t>2</a:t>
            </a:r>
            <a:r>
              <a:rPr lang="en-US" dirty="0"/>
              <a:t>])</a:t>
            </a:r>
            <a:br>
              <a:rPr lang="en-US" dirty="0"/>
            </a:br>
            <a:r>
              <a:rPr lang="en-US" dirty="0">
                <a:solidFill>
                  <a:srgbClr val="CC7832"/>
                </a:solidFill>
              </a:rPr>
              <a:t>else</a:t>
            </a:r>
            <a:r>
              <a:rPr lang="en-US" dirty="0"/>
              <a:t>:</a:t>
            </a:r>
            <a:br>
              <a:rPr lang="en-US" dirty="0"/>
            </a:br>
            <a:r>
              <a:rPr lang="en-US" dirty="0"/>
              <a:t>    l = []</a:t>
            </a:r>
            <a:br>
              <a:rPr lang="en-US" dirty="0"/>
            </a:br>
            <a:br>
              <a:rPr lang="en-US" dirty="0"/>
            </a:br>
            <a:r>
              <a:rPr lang="en-US" dirty="0"/>
              <a:t>    </a:t>
            </a:r>
            <a:r>
              <a:rPr lang="en-US" dirty="0">
                <a:solidFill>
                  <a:srgbClr val="CC7832"/>
                </a:solidFill>
              </a:rPr>
              <a:t>for </a:t>
            </a:r>
            <a:r>
              <a:rPr lang="en-US" dirty="0"/>
              <a:t>first </a:t>
            </a:r>
            <a:r>
              <a:rPr lang="en-US" dirty="0">
                <a:solidFill>
                  <a:srgbClr val="CC7832"/>
                </a:solidFill>
              </a:rPr>
              <a:t>in </a:t>
            </a:r>
            <a:r>
              <a:rPr lang="en-US" dirty="0">
                <a:solidFill>
                  <a:srgbClr val="8888C6"/>
                </a:solidFill>
              </a:rPr>
              <a:t>range</a:t>
            </a:r>
            <a:r>
              <a:rPr lang="en-US" dirty="0"/>
              <a:t>(</a:t>
            </a:r>
            <a:r>
              <a:rPr lang="en-US" dirty="0" err="1">
                <a:solidFill>
                  <a:srgbClr val="8888C6"/>
                </a:solidFill>
              </a:rPr>
              <a:t>len</a:t>
            </a:r>
            <a:r>
              <a:rPr lang="en-US" dirty="0"/>
              <a:t>(board)):</a:t>
            </a:r>
            <a:br>
              <a:rPr lang="en-US" dirty="0"/>
            </a:br>
            <a:r>
              <a:rPr lang="en-US" dirty="0"/>
              <a:t>        </a:t>
            </a:r>
            <a:r>
              <a:rPr lang="en-US" dirty="0">
                <a:solidFill>
                  <a:srgbClr val="CC7832"/>
                </a:solidFill>
              </a:rPr>
              <a:t>for </a:t>
            </a:r>
            <a:r>
              <a:rPr lang="en-US" dirty="0"/>
              <a:t>second </a:t>
            </a:r>
            <a:r>
              <a:rPr lang="en-US" dirty="0">
                <a:solidFill>
                  <a:srgbClr val="CC7832"/>
                </a:solidFill>
              </a:rPr>
              <a:t>in </a:t>
            </a:r>
            <a:r>
              <a:rPr lang="en-US" dirty="0">
                <a:solidFill>
                  <a:srgbClr val="8888C6"/>
                </a:solidFill>
              </a:rPr>
              <a:t>range</a:t>
            </a:r>
            <a:r>
              <a:rPr lang="en-US" dirty="0"/>
              <a:t>(</a:t>
            </a:r>
            <a:r>
              <a:rPr lang="en-US" dirty="0" err="1">
                <a:solidFill>
                  <a:srgbClr val="8888C6"/>
                </a:solidFill>
              </a:rPr>
              <a:t>len</a:t>
            </a:r>
            <a:r>
              <a:rPr lang="en-US" dirty="0"/>
              <a:t>(board)):</a:t>
            </a:r>
            <a:br>
              <a:rPr lang="en-US" dirty="0"/>
            </a:br>
            <a:r>
              <a:rPr lang="en-US" dirty="0"/>
              <a:t>            </a:t>
            </a:r>
            <a:r>
              <a:rPr lang="en-US" dirty="0">
                <a:solidFill>
                  <a:srgbClr val="CC7832"/>
                </a:solidFill>
              </a:rPr>
              <a:t>if </a:t>
            </a:r>
            <a:r>
              <a:rPr lang="en-US" dirty="0"/>
              <a:t>board[first][second] == </a:t>
            </a:r>
            <a:r>
              <a:rPr lang="en-US" dirty="0">
                <a:solidFill>
                  <a:srgbClr val="6897BB"/>
                </a:solidFill>
              </a:rPr>
              <a:t>0</a:t>
            </a:r>
            <a:r>
              <a:rPr lang="en-US" dirty="0"/>
              <a:t>:</a:t>
            </a:r>
            <a:br>
              <a:rPr lang="en-US" dirty="0"/>
            </a:br>
            <a:r>
              <a:rPr lang="en-US" dirty="0"/>
              <a:t>                </a:t>
            </a:r>
            <a:r>
              <a:rPr lang="en-US" dirty="0" err="1"/>
              <a:t>l.append</a:t>
            </a:r>
            <a:r>
              <a:rPr lang="en-US" dirty="0"/>
              <a:t>((first</a:t>
            </a:r>
            <a:r>
              <a:rPr lang="en-US" dirty="0">
                <a:solidFill>
                  <a:srgbClr val="CC7832"/>
                </a:solidFill>
              </a:rPr>
              <a:t>, </a:t>
            </a:r>
            <a:r>
              <a:rPr lang="en-US" dirty="0"/>
              <a:t>second))</a:t>
            </a:r>
            <a:br>
              <a:rPr lang="en-US" dirty="0"/>
            </a:br>
            <a:br>
              <a:rPr lang="en-US" dirty="0"/>
            </a:br>
            <a:r>
              <a:rPr lang="en-US" dirty="0"/>
              <a:t>    move = </a:t>
            </a:r>
            <a:r>
              <a:rPr lang="en-US" dirty="0" err="1"/>
              <a:t>random.choice</a:t>
            </a:r>
            <a:r>
              <a:rPr lang="en-US" dirty="0"/>
              <a:t>(l)</a:t>
            </a:r>
            <a:br>
              <a:rPr lang="en-US" dirty="0"/>
            </a:br>
            <a:r>
              <a:rPr lang="en-US" dirty="0"/>
              <a:t>    x</a:t>
            </a:r>
            <a:r>
              <a:rPr lang="en-US" dirty="0">
                <a:solidFill>
                  <a:srgbClr val="CC7832"/>
                </a:solidFill>
              </a:rPr>
              <a:t>, </a:t>
            </a:r>
            <a:r>
              <a:rPr lang="en-US" dirty="0"/>
              <a:t>y = move[</a:t>
            </a:r>
            <a:r>
              <a:rPr lang="en-US" dirty="0">
                <a:solidFill>
                  <a:srgbClr val="6897BB"/>
                </a:solidFill>
              </a:rPr>
              <a:t>0</a:t>
            </a:r>
            <a:r>
              <a:rPr lang="en-US" dirty="0"/>
              <a:t>]</a:t>
            </a:r>
            <a:r>
              <a:rPr lang="en-US" dirty="0">
                <a:solidFill>
                  <a:srgbClr val="CC7832"/>
                </a:solidFill>
              </a:rPr>
              <a:t>, </a:t>
            </a:r>
            <a:r>
              <a:rPr lang="en-US" dirty="0"/>
              <a:t>move[</a:t>
            </a:r>
            <a:r>
              <a:rPr lang="en-US" dirty="0">
                <a:solidFill>
                  <a:srgbClr val="6897BB"/>
                </a:solidFill>
              </a:rPr>
              <a:t>1</a:t>
            </a:r>
            <a:r>
              <a:rPr lang="en-US" dirty="0"/>
              <a:t>]</a:t>
            </a:r>
            <a:br>
              <a:rPr lang="en-US" dirty="0"/>
            </a:br>
            <a:r>
              <a:rPr lang="en-US" dirty="0"/>
              <a:t>    expanded = </a:t>
            </a:r>
            <a:r>
              <a:rPr lang="en-US" dirty="0">
                <a:solidFill>
                  <a:srgbClr val="6897BB"/>
                </a:solidFill>
              </a:rPr>
              <a:t>1</a:t>
            </a:r>
            <a:br>
              <a:rPr lang="en-US" dirty="0">
                <a:solidFill>
                  <a:srgbClr val="6897BB"/>
                </a:solidFill>
              </a:rPr>
            </a:br>
            <a:br>
              <a:rPr lang="en-US" dirty="0">
                <a:solidFill>
                  <a:srgbClr val="6897BB"/>
                </a:solidFill>
              </a:rPr>
            </a:br>
            <a:r>
              <a:rPr lang="en-US" dirty="0" err="1"/>
              <a:t>validMove</a:t>
            </a:r>
            <a:r>
              <a:rPr lang="en-US" dirty="0"/>
              <a:t>(x</a:t>
            </a:r>
            <a:r>
              <a:rPr lang="en-US" dirty="0">
                <a:solidFill>
                  <a:srgbClr val="CC7832"/>
                </a:solidFill>
              </a:rPr>
              <a:t>, </a:t>
            </a:r>
            <a:r>
              <a:rPr lang="en-US" dirty="0"/>
              <a:t>y</a:t>
            </a:r>
            <a:r>
              <a:rPr lang="en-US" dirty="0">
                <a:solidFill>
                  <a:srgbClr val="CC7832"/>
                </a:solidFill>
              </a:rPr>
              <a:t>, </a:t>
            </a:r>
            <a:r>
              <a:rPr lang="en-US" dirty="0"/>
              <a:t>AGENT)</a:t>
            </a:r>
          </a:p>
        </p:txBody>
      </p:sp>
    </p:spTree>
    <p:extLst>
      <p:ext uri="{BB962C8B-B14F-4D97-AF65-F5344CB8AC3E}">
        <p14:creationId xmlns:p14="http://schemas.microsoft.com/office/powerpoint/2010/main" val="183261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6DFD-4896-1948-8756-4BABBDCBA0FA}"/>
              </a:ext>
            </a:extLst>
          </p:cNvPr>
          <p:cNvSpPr>
            <a:spLocks noGrp="1"/>
          </p:cNvSpPr>
          <p:nvPr>
            <p:ph type="title"/>
          </p:nvPr>
        </p:nvSpPr>
        <p:spPr>
          <a:xfrm>
            <a:off x="838200" y="0"/>
            <a:ext cx="10515600" cy="1325563"/>
          </a:xfrm>
        </p:spPr>
        <p:txBody>
          <a:bodyPr/>
          <a:lstStyle/>
          <a:p>
            <a:pPr algn="ctr"/>
            <a:r>
              <a:rPr lang="en-US" dirty="0"/>
              <a:t>Agent 1- Findings</a:t>
            </a:r>
          </a:p>
        </p:txBody>
      </p:sp>
      <p:pic>
        <p:nvPicPr>
          <p:cNvPr id="5" name="Content Placeholder 4" descr="Table&#10;&#10;Description automatically generated">
            <a:extLst>
              <a:ext uri="{FF2B5EF4-FFF2-40B4-BE49-F238E27FC236}">
                <a16:creationId xmlns:a16="http://schemas.microsoft.com/office/drawing/2014/main" id="{7FE053DD-665D-E241-B519-9CC92190B429}"/>
              </a:ext>
            </a:extLst>
          </p:cNvPr>
          <p:cNvPicPr>
            <a:picLocks noGrp="1" noChangeAspect="1"/>
          </p:cNvPicPr>
          <p:nvPr>
            <p:ph idx="1"/>
          </p:nvPr>
        </p:nvPicPr>
        <p:blipFill>
          <a:blip r:embed="rId2"/>
          <a:stretch>
            <a:fillRect/>
          </a:stretch>
        </p:blipFill>
        <p:spPr>
          <a:xfrm>
            <a:off x="326870" y="996343"/>
            <a:ext cx="5400753" cy="2582429"/>
          </a:xfrm>
        </p:spPr>
      </p:pic>
      <p:pic>
        <p:nvPicPr>
          <p:cNvPr id="7" name="Picture 6" descr="Table&#10;&#10;Description automatically generated">
            <a:extLst>
              <a:ext uri="{FF2B5EF4-FFF2-40B4-BE49-F238E27FC236}">
                <a16:creationId xmlns:a16="http://schemas.microsoft.com/office/drawing/2014/main" id="{F3E920C6-5EF7-1D43-B6A8-D0DDC978FAD0}"/>
              </a:ext>
            </a:extLst>
          </p:cNvPr>
          <p:cNvPicPr>
            <a:picLocks noChangeAspect="1"/>
          </p:cNvPicPr>
          <p:nvPr/>
        </p:nvPicPr>
        <p:blipFill>
          <a:blip r:embed="rId3"/>
          <a:stretch>
            <a:fillRect/>
          </a:stretch>
        </p:blipFill>
        <p:spPr>
          <a:xfrm>
            <a:off x="326870" y="3811068"/>
            <a:ext cx="5400752" cy="2644506"/>
          </a:xfrm>
          <a:prstGeom prst="rect">
            <a:avLst/>
          </a:prstGeom>
        </p:spPr>
      </p:pic>
      <p:pic>
        <p:nvPicPr>
          <p:cNvPr id="9" name="Picture 8" descr="Table&#10;&#10;Description automatically generated">
            <a:extLst>
              <a:ext uri="{FF2B5EF4-FFF2-40B4-BE49-F238E27FC236}">
                <a16:creationId xmlns:a16="http://schemas.microsoft.com/office/drawing/2014/main" id="{29D3444D-A901-EF46-92CE-D6DC3D1A6953}"/>
              </a:ext>
            </a:extLst>
          </p:cNvPr>
          <p:cNvPicPr>
            <a:picLocks noChangeAspect="1"/>
          </p:cNvPicPr>
          <p:nvPr/>
        </p:nvPicPr>
        <p:blipFill>
          <a:blip r:embed="rId4"/>
          <a:stretch>
            <a:fillRect/>
          </a:stretch>
        </p:blipFill>
        <p:spPr>
          <a:xfrm>
            <a:off x="6096000" y="1093268"/>
            <a:ext cx="5537200" cy="2717800"/>
          </a:xfrm>
          <a:prstGeom prst="rect">
            <a:avLst/>
          </a:prstGeom>
        </p:spPr>
      </p:pic>
      <p:sp>
        <p:nvSpPr>
          <p:cNvPr id="12" name="TextBox 11">
            <a:extLst>
              <a:ext uri="{FF2B5EF4-FFF2-40B4-BE49-F238E27FC236}">
                <a16:creationId xmlns:a16="http://schemas.microsoft.com/office/drawing/2014/main" id="{C8F01161-5DEE-9748-A8B0-FF3017048F9F}"/>
              </a:ext>
            </a:extLst>
          </p:cNvPr>
          <p:cNvSpPr txBox="1"/>
          <p:nvPr/>
        </p:nvSpPr>
        <p:spPr>
          <a:xfrm>
            <a:off x="6835140" y="4194810"/>
            <a:ext cx="3722173" cy="1477328"/>
          </a:xfrm>
          <a:prstGeom prst="rect">
            <a:avLst/>
          </a:prstGeom>
          <a:noFill/>
        </p:spPr>
        <p:txBody>
          <a:bodyPr wrap="none" rtlCol="0">
            <a:spAutoFit/>
          </a:bodyPr>
          <a:lstStyle/>
          <a:p>
            <a:r>
              <a:rPr lang="en-US" dirty="0"/>
              <a:t>Number of Wins Based on Board Size:</a:t>
            </a:r>
          </a:p>
          <a:p>
            <a:endParaRPr lang="en-US" dirty="0"/>
          </a:p>
          <a:p>
            <a:r>
              <a:rPr lang="en-US" dirty="0"/>
              <a:t>Small Board: 6 -&gt; 60%</a:t>
            </a:r>
          </a:p>
          <a:p>
            <a:r>
              <a:rPr lang="en-US" dirty="0"/>
              <a:t>Medium Board: 5 -&gt; 50%</a:t>
            </a:r>
          </a:p>
          <a:p>
            <a:r>
              <a:rPr lang="en-US" dirty="0"/>
              <a:t>Large Board: 3 -&gt; 30%</a:t>
            </a:r>
          </a:p>
        </p:txBody>
      </p:sp>
    </p:spTree>
    <p:extLst>
      <p:ext uri="{BB962C8B-B14F-4D97-AF65-F5344CB8AC3E}">
        <p14:creationId xmlns:p14="http://schemas.microsoft.com/office/powerpoint/2010/main" val="206996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9915C-6622-1744-BAC9-501488371837}"/>
              </a:ext>
            </a:extLst>
          </p:cNvPr>
          <p:cNvSpPr>
            <a:spLocks noGrp="1"/>
          </p:cNvSpPr>
          <p:nvPr>
            <p:ph type="title"/>
          </p:nvPr>
        </p:nvSpPr>
        <p:spPr>
          <a:xfrm>
            <a:off x="838199" y="451381"/>
            <a:ext cx="10512552" cy="4066540"/>
          </a:xfrm>
        </p:spPr>
        <p:txBody>
          <a:bodyPr vert="horz" lIns="91440" tIns="45720" rIns="91440" bIns="45720" rtlCol="0" anchor="b">
            <a:normAutofit/>
          </a:bodyPr>
          <a:lstStyle/>
          <a:p>
            <a:r>
              <a:rPr lang="en-US" sz="6600" kern="1200" dirty="0">
                <a:solidFill>
                  <a:srgbClr val="FFFFFF"/>
                </a:solidFill>
                <a:latin typeface="+mj-lt"/>
                <a:ea typeface="+mj-ea"/>
                <a:cs typeface="+mj-cs"/>
              </a:rPr>
              <a:t>Agent 2 – Basic Game Play Agent</a:t>
            </a:r>
          </a:p>
        </p:txBody>
      </p:sp>
      <p:sp>
        <p:nvSpPr>
          <p:cNvPr id="11" name="sketch line">
            <a:extLst>
              <a:ext uri="{FF2B5EF4-FFF2-40B4-BE49-F238E27FC236}">
                <a16:creationId xmlns:a16="http://schemas.microsoft.com/office/drawing/2014/main" id="{9D1E2788-F6B5-40EE-A733-8187EB22B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747614"/>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66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1A5D95-57A5-B54A-AE60-B99BF376A30A}"/>
              </a:ext>
            </a:extLst>
          </p:cNvPr>
          <p:cNvSpPr/>
          <p:nvPr/>
        </p:nvSpPr>
        <p:spPr>
          <a:xfrm>
            <a:off x="8329203" y="0"/>
            <a:ext cx="6096000" cy="3416320"/>
          </a:xfrm>
          <a:prstGeom prst="rect">
            <a:avLst/>
          </a:prstGeom>
        </p:spPr>
        <p:txBody>
          <a:bodyPr>
            <a:spAutoFit/>
          </a:bodyPr>
          <a:lstStyle/>
          <a:p>
            <a:r>
              <a:rPr lang="en-US" dirty="0">
                <a:solidFill>
                  <a:srgbClr val="CC7832"/>
                </a:solidFill>
              </a:rPr>
              <a:t>if </a:t>
            </a:r>
            <a:r>
              <a:rPr lang="en-US" dirty="0" err="1"/>
              <a:t>validMove</a:t>
            </a:r>
            <a:r>
              <a:rPr lang="en-US" dirty="0"/>
              <a:t>(</a:t>
            </a:r>
            <a:r>
              <a:rPr lang="en-US" dirty="0">
                <a:solidFill>
                  <a:srgbClr val="6897BB"/>
                </a:solidFill>
              </a:rPr>
              <a:t>0</a:t>
            </a:r>
            <a:r>
              <a:rPr lang="en-US" dirty="0">
                <a:solidFill>
                  <a:srgbClr val="CC7832"/>
                </a:solidFill>
              </a:rPr>
              <a:t>, </a:t>
            </a:r>
            <a:r>
              <a:rPr lang="en-US" dirty="0">
                <a:solidFill>
                  <a:srgbClr val="6897BB"/>
                </a:solidFill>
              </a:rPr>
              <a:t>0</a:t>
            </a:r>
            <a:r>
              <a:rPr lang="en-US" dirty="0">
                <a:solidFill>
                  <a:srgbClr val="CC7832"/>
                </a:solidFill>
              </a:rPr>
              <a:t>, </a:t>
            </a:r>
            <a:r>
              <a:rPr lang="en-US" dirty="0"/>
              <a:t>AGENT):</a:t>
            </a:r>
            <a:br>
              <a:rPr lang="en-US" dirty="0"/>
            </a:br>
            <a:r>
              <a:rPr lang="en-US" dirty="0"/>
              <a:t>    x</a:t>
            </a:r>
            <a:r>
              <a:rPr lang="en-US" dirty="0">
                <a:solidFill>
                  <a:srgbClr val="CC7832"/>
                </a:solidFill>
              </a:rPr>
              <a:t>, </a:t>
            </a:r>
            <a:r>
              <a:rPr lang="en-US" dirty="0"/>
              <a:t>y = </a:t>
            </a:r>
            <a:r>
              <a:rPr lang="en-US" dirty="0">
                <a:solidFill>
                  <a:srgbClr val="6897BB"/>
                </a:solidFill>
              </a:rPr>
              <a:t>0</a:t>
            </a:r>
            <a:r>
              <a:rPr lang="en-US" dirty="0">
                <a:solidFill>
                  <a:srgbClr val="CC7832"/>
                </a:solidFill>
              </a:rPr>
              <a:t>, </a:t>
            </a:r>
            <a:r>
              <a:rPr lang="en-US" dirty="0">
                <a:solidFill>
                  <a:srgbClr val="6897BB"/>
                </a:solidFill>
              </a:rPr>
              <a:t>0</a:t>
            </a:r>
            <a:br>
              <a:rPr lang="en-US" dirty="0">
                <a:solidFill>
                  <a:srgbClr val="6897BB"/>
                </a:solidFill>
              </a:rPr>
            </a:br>
            <a:r>
              <a:rPr lang="en-US" dirty="0">
                <a:solidFill>
                  <a:srgbClr val="6897BB"/>
                </a:solidFill>
              </a:rPr>
              <a:t>    </a:t>
            </a:r>
            <a:r>
              <a:rPr lang="en-US" dirty="0"/>
              <a:t>expanded = </a:t>
            </a:r>
            <a:r>
              <a:rPr lang="en-US" dirty="0">
                <a:solidFill>
                  <a:srgbClr val="6897BB"/>
                </a:solidFill>
              </a:rPr>
              <a:t>1</a:t>
            </a:r>
            <a:br>
              <a:rPr lang="en-US" dirty="0">
                <a:solidFill>
                  <a:srgbClr val="6897BB"/>
                </a:solidFill>
              </a:rPr>
            </a:br>
            <a:r>
              <a:rPr lang="en-US" dirty="0" err="1">
                <a:solidFill>
                  <a:srgbClr val="CC7832"/>
                </a:solidFill>
              </a:rPr>
              <a:t>elif</a:t>
            </a:r>
            <a:r>
              <a:rPr lang="en-US" dirty="0">
                <a:solidFill>
                  <a:srgbClr val="CC7832"/>
                </a:solidFill>
              </a:rPr>
              <a:t> </a:t>
            </a:r>
            <a:r>
              <a:rPr lang="en-US" dirty="0" err="1"/>
              <a:t>validMove</a:t>
            </a:r>
            <a:r>
              <a:rPr lang="en-US" dirty="0"/>
              <a:t>(</a:t>
            </a:r>
            <a:r>
              <a:rPr lang="en-US" dirty="0">
                <a:solidFill>
                  <a:srgbClr val="6897BB"/>
                </a:solidFill>
              </a:rPr>
              <a:t>0</a:t>
            </a:r>
            <a:r>
              <a:rPr lang="en-US" dirty="0">
                <a:solidFill>
                  <a:srgbClr val="CC7832"/>
                </a:solidFill>
              </a:rPr>
              <a:t>, </a:t>
            </a:r>
            <a:r>
              <a:rPr lang="en-US" dirty="0">
                <a:solidFill>
                  <a:srgbClr val="6897BB"/>
                </a:solidFill>
              </a:rPr>
              <a:t>2</a:t>
            </a:r>
            <a:r>
              <a:rPr lang="en-US" dirty="0">
                <a:solidFill>
                  <a:srgbClr val="CC7832"/>
                </a:solidFill>
              </a:rPr>
              <a:t>, </a:t>
            </a:r>
            <a:r>
              <a:rPr lang="en-US" dirty="0"/>
              <a:t>AGENT):</a:t>
            </a:r>
            <a:br>
              <a:rPr lang="en-US" dirty="0"/>
            </a:br>
            <a:r>
              <a:rPr lang="en-US" dirty="0"/>
              <a:t>    x</a:t>
            </a:r>
            <a:r>
              <a:rPr lang="en-US" dirty="0">
                <a:solidFill>
                  <a:srgbClr val="CC7832"/>
                </a:solidFill>
              </a:rPr>
              <a:t>, </a:t>
            </a:r>
            <a:r>
              <a:rPr lang="en-US" dirty="0"/>
              <a:t>y = </a:t>
            </a:r>
            <a:r>
              <a:rPr lang="en-US" dirty="0">
                <a:solidFill>
                  <a:srgbClr val="6897BB"/>
                </a:solidFill>
              </a:rPr>
              <a:t>0</a:t>
            </a:r>
            <a:r>
              <a:rPr lang="en-US" dirty="0">
                <a:solidFill>
                  <a:srgbClr val="CC7832"/>
                </a:solidFill>
              </a:rPr>
              <a:t>, </a:t>
            </a:r>
            <a:r>
              <a:rPr lang="en-US" dirty="0">
                <a:solidFill>
                  <a:srgbClr val="6897BB"/>
                </a:solidFill>
              </a:rPr>
              <a:t>2</a:t>
            </a:r>
            <a:br>
              <a:rPr lang="en-US" dirty="0">
                <a:solidFill>
                  <a:srgbClr val="6897BB"/>
                </a:solidFill>
              </a:rPr>
            </a:br>
            <a:r>
              <a:rPr lang="en-US" dirty="0">
                <a:solidFill>
                  <a:srgbClr val="6897BB"/>
                </a:solidFill>
              </a:rPr>
              <a:t>    </a:t>
            </a:r>
            <a:r>
              <a:rPr lang="en-US" dirty="0"/>
              <a:t>expanded = </a:t>
            </a:r>
            <a:r>
              <a:rPr lang="en-US" dirty="0">
                <a:solidFill>
                  <a:srgbClr val="6897BB"/>
                </a:solidFill>
              </a:rPr>
              <a:t>1</a:t>
            </a:r>
            <a:br>
              <a:rPr lang="en-US" dirty="0">
                <a:solidFill>
                  <a:srgbClr val="6897BB"/>
                </a:solidFill>
              </a:rPr>
            </a:br>
            <a:r>
              <a:rPr lang="en-US" dirty="0" err="1">
                <a:solidFill>
                  <a:srgbClr val="CC7832"/>
                </a:solidFill>
              </a:rPr>
              <a:t>elif</a:t>
            </a:r>
            <a:r>
              <a:rPr lang="en-US" dirty="0">
                <a:solidFill>
                  <a:srgbClr val="CC7832"/>
                </a:solidFill>
              </a:rPr>
              <a:t> </a:t>
            </a:r>
            <a:r>
              <a:rPr lang="en-US" dirty="0" err="1"/>
              <a:t>validMove</a:t>
            </a:r>
            <a:r>
              <a:rPr lang="en-US" dirty="0"/>
              <a:t>(</a:t>
            </a:r>
            <a:r>
              <a:rPr lang="en-US" dirty="0">
                <a:solidFill>
                  <a:srgbClr val="6897BB"/>
                </a:solidFill>
              </a:rPr>
              <a:t>2</a:t>
            </a:r>
            <a:r>
              <a:rPr lang="en-US" dirty="0">
                <a:solidFill>
                  <a:srgbClr val="CC7832"/>
                </a:solidFill>
              </a:rPr>
              <a:t>, </a:t>
            </a:r>
            <a:r>
              <a:rPr lang="en-US" dirty="0">
                <a:solidFill>
                  <a:srgbClr val="6897BB"/>
                </a:solidFill>
              </a:rPr>
              <a:t>0</a:t>
            </a:r>
            <a:r>
              <a:rPr lang="en-US" dirty="0">
                <a:solidFill>
                  <a:srgbClr val="CC7832"/>
                </a:solidFill>
              </a:rPr>
              <a:t>, </a:t>
            </a:r>
            <a:r>
              <a:rPr lang="en-US" dirty="0"/>
              <a:t>AGENT):</a:t>
            </a:r>
            <a:br>
              <a:rPr lang="en-US" dirty="0"/>
            </a:br>
            <a:r>
              <a:rPr lang="en-US" dirty="0"/>
              <a:t>    x</a:t>
            </a:r>
            <a:r>
              <a:rPr lang="en-US" dirty="0">
                <a:solidFill>
                  <a:srgbClr val="CC7832"/>
                </a:solidFill>
              </a:rPr>
              <a:t>, </a:t>
            </a:r>
            <a:r>
              <a:rPr lang="en-US" dirty="0"/>
              <a:t>y = </a:t>
            </a:r>
            <a:r>
              <a:rPr lang="en-US" dirty="0">
                <a:solidFill>
                  <a:srgbClr val="6897BB"/>
                </a:solidFill>
              </a:rPr>
              <a:t>2</a:t>
            </a:r>
            <a:r>
              <a:rPr lang="en-US" dirty="0">
                <a:solidFill>
                  <a:srgbClr val="CC7832"/>
                </a:solidFill>
              </a:rPr>
              <a:t>, </a:t>
            </a:r>
            <a:r>
              <a:rPr lang="en-US" dirty="0">
                <a:solidFill>
                  <a:srgbClr val="6897BB"/>
                </a:solidFill>
              </a:rPr>
              <a:t>0</a:t>
            </a:r>
            <a:br>
              <a:rPr lang="en-US" dirty="0">
                <a:solidFill>
                  <a:srgbClr val="6897BB"/>
                </a:solidFill>
              </a:rPr>
            </a:br>
            <a:r>
              <a:rPr lang="en-US" dirty="0">
                <a:solidFill>
                  <a:srgbClr val="6897BB"/>
                </a:solidFill>
              </a:rPr>
              <a:t>    </a:t>
            </a:r>
            <a:r>
              <a:rPr lang="en-US" dirty="0"/>
              <a:t>expanded = </a:t>
            </a:r>
            <a:r>
              <a:rPr lang="en-US" dirty="0">
                <a:solidFill>
                  <a:srgbClr val="6897BB"/>
                </a:solidFill>
              </a:rPr>
              <a:t>1</a:t>
            </a:r>
            <a:br>
              <a:rPr lang="en-US" dirty="0">
                <a:solidFill>
                  <a:srgbClr val="6897BB"/>
                </a:solidFill>
              </a:rPr>
            </a:br>
            <a:r>
              <a:rPr lang="en-US" dirty="0" err="1">
                <a:solidFill>
                  <a:srgbClr val="CC7832"/>
                </a:solidFill>
              </a:rPr>
              <a:t>elif</a:t>
            </a:r>
            <a:r>
              <a:rPr lang="en-US" dirty="0">
                <a:solidFill>
                  <a:srgbClr val="CC7832"/>
                </a:solidFill>
              </a:rPr>
              <a:t> </a:t>
            </a:r>
            <a:r>
              <a:rPr lang="en-US" dirty="0" err="1"/>
              <a:t>validMove</a:t>
            </a:r>
            <a:r>
              <a:rPr lang="en-US" dirty="0"/>
              <a:t>(</a:t>
            </a:r>
            <a:r>
              <a:rPr lang="en-US" dirty="0">
                <a:solidFill>
                  <a:srgbClr val="6897BB"/>
                </a:solidFill>
              </a:rPr>
              <a:t>2</a:t>
            </a:r>
            <a:r>
              <a:rPr lang="en-US" dirty="0">
                <a:solidFill>
                  <a:srgbClr val="CC7832"/>
                </a:solidFill>
              </a:rPr>
              <a:t>, </a:t>
            </a:r>
            <a:r>
              <a:rPr lang="en-US" dirty="0">
                <a:solidFill>
                  <a:srgbClr val="6897BB"/>
                </a:solidFill>
              </a:rPr>
              <a:t>2</a:t>
            </a:r>
            <a:r>
              <a:rPr lang="en-US" dirty="0">
                <a:solidFill>
                  <a:srgbClr val="CC7832"/>
                </a:solidFill>
              </a:rPr>
              <a:t>, </a:t>
            </a:r>
            <a:r>
              <a:rPr lang="en-US" dirty="0"/>
              <a:t>AGENT):</a:t>
            </a:r>
            <a:br>
              <a:rPr lang="en-US" dirty="0"/>
            </a:br>
            <a:r>
              <a:rPr lang="en-US" dirty="0"/>
              <a:t>    x</a:t>
            </a:r>
            <a:r>
              <a:rPr lang="en-US" dirty="0">
                <a:solidFill>
                  <a:srgbClr val="CC7832"/>
                </a:solidFill>
              </a:rPr>
              <a:t>, </a:t>
            </a:r>
            <a:r>
              <a:rPr lang="en-US" dirty="0"/>
              <a:t>y = </a:t>
            </a:r>
            <a:r>
              <a:rPr lang="en-US" dirty="0">
                <a:solidFill>
                  <a:srgbClr val="6897BB"/>
                </a:solidFill>
              </a:rPr>
              <a:t>2</a:t>
            </a:r>
            <a:r>
              <a:rPr lang="en-US" dirty="0">
                <a:solidFill>
                  <a:srgbClr val="CC7832"/>
                </a:solidFill>
              </a:rPr>
              <a:t>, </a:t>
            </a:r>
            <a:r>
              <a:rPr lang="en-US" dirty="0">
                <a:solidFill>
                  <a:srgbClr val="6897BB"/>
                </a:solidFill>
              </a:rPr>
              <a:t>2</a:t>
            </a:r>
            <a:br>
              <a:rPr lang="en-US" dirty="0">
                <a:solidFill>
                  <a:srgbClr val="6897BB"/>
                </a:solidFill>
              </a:rPr>
            </a:br>
            <a:r>
              <a:rPr lang="en-US" dirty="0">
                <a:solidFill>
                  <a:srgbClr val="6897BB"/>
                </a:solidFill>
              </a:rPr>
              <a:t>    </a:t>
            </a:r>
            <a:r>
              <a:rPr lang="en-US" dirty="0"/>
              <a:t>expanded = </a:t>
            </a:r>
            <a:r>
              <a:rPr lang="en-US" dirty="0">
                <a:solidFill>
                  <a:srgbClr val="6897BB"/>
                </a:solidFill>
              </a:rPr>
              <a:t>1</a:t>
            </a:r>
            <a:endParaRPr lang="en-US" dirty="0"/>
          </a:p>
        </p:txBody>
      </p:sp>
      <p:sp>
        <p:nvSpPr>
          <p:cNvPr id="8" name="Rectangle 7">
            <a:extLst>
              <a:ext uri="{FF2B5EF4-FFF2-40B4-BE49-F238E27FC236}">
                <a16:creationId xmlns:a16="http://schemas.microsoft.com/office/drawing/2014/main" id="{D5DB6F8E-01DA-9D42-8138-3EBAB85C6697}"/>
              </a:ext>
            </a:extLst>
          </p:cNvPr>
          <p:cNvSpPr/>
          <p:nvPr/>
        </p:nvSpPr>
        <p:spPr>
          <a:xfrm>
            <a:off x="8329203" y="3441681"/>
            <a:ext cx="6096000" cy="3416320"/>
          </a:xfrm>
          <a:prstGeom prst="rect">
            <a:avLst/>
          </a:prstGeom>
        </p:spPr>
        <p:txBody>
          <a:bodyPr>
            <a:spAutoFit/>
          </a:bodyPr>
          <a:lstStyle/>
          <a:p>
            <a:r>
              <a:rPr lang="en-US" dirty="0">
                <a:solidFill>
                  <a:srgbClr val="CC7832"/>
                </a:solidFill>
              </a:rPr>
              <a:t>else</a:t>
            </a:r>
            <a:r>
              <a:rPr lang="en-US" dirty="0"/>
              <a:t>:</a:t>
            </a:r>
            <a:br>
              <a:rPr lang="en-US" dirty="0"/>
            </a:br>
            <a:r>
              <a:rPr lang="en-US" dirty="0"/>
              <a:t>    l = []</a:t>
            </a:r>
            <a:br>
              <a:rPr lang="en-US" dirty="0"/>
            </a:br>
            <a:br>
              <a:rPr lang="en-US" dirty="0"/>
            </a:br>
            <a:r>
              <a:rPr lang="en-US" dirty="0"/>
              <a:t>    </a:t>
            </a:r>
            <a:r>
              <a:rPr lang="en-US" dirty="0">
                <a:solidFill>
                  <a:srgbClr val="CC7832"/>
                </a:solidFill>
              </a:rPr>
              <a:t>for </a:t>
            </a:r>
            <a:r>
              <a:rPr lang="en-US" dirty="0" err="1"/>
              <a:t>i</a:t>
            </a:r>
            <a:r>
              <a:rPr lang="en-US" dirty="0"/>
              <a:t> </a:t>
            </a:r>
            <a:r>
              <a:rPr lang="en-US" dirty="0">
                <a:solidFill>
                  <a:srgbClr val="CC7832"/>
                </a:solidFill>
              </a:rPr>
              <a:t>in </a:t>
            </a:r>
            <a:r>
              <a:rPr lang="en-US" dirty="0">
                <a:solidFill>
                  <a:srgbClr val="8888C6"/>
                </a:solidFill>
              </a:rPr>
              <a:t>range</a:t>
            </a:r>
            <a:r>
              <a:rPr lang="en-US" dirty="0"/>
              <a:t>(</a:t>
            </a:r>
            <a:r>
              <a:rPr lang="en-US" dirty="0" err="1">
                <a:solidFill>
                  <a:srgbClr val="8888C6"/>
                </a:solidFill>
              </a:rPr>
              <a:t>len</a:t>
            </a:r>
            <a:r>
              <a:rPr lang="en-US" dirty="0"/>
              <a:t>(board)):</a:t>
            </a:r>
            <a:br>
              <a:rPr lang="en-US" dirty="0"/>
            </a:br>
            <a:r>
              <a:rPr lang="en-US" dirty="0"/>
              <a:t>        </a:t>
            </a:r>
            <a:r>
              <a:rPr lang="en-US" dirty="0">
                <a:solidFill>
                  <a:srgbClr val="CC7832"/>
                </a:solidFill>
              </a:rPr>
              <a:t>for </a:t>
            </a:r>
            <a:r>
              <a:rPr lang="en-US" dirty="0"/>
              <a:t>j </a:t>
            </a:r>
            <a:r>
              <a:rPr lang="en-US" dirty="0">
                <a:solidFill>
                  <a:srgbClr val="CC7832"/>
                </a:solidFill>
              </a:rPr>
              <a:t>in </a:t>
            </a:r>
            <a:r>
              <a:rPr lang="en-US" dirty="0">
                <a:solidFill>
                  <a:srgbClr val="8888C6"/>
                </a:solidFill>
              </a:rPr>
              <a:t>range</a:t>
            </a:r>
            <a:r>
              <a:rPr lang="en-US" dirty="0"/>
              <a:t>(</a:t>
            </a:r>
            <a:r>
              <a:rPr lang="en-US" dirty="0" err="1">
                <a:solidFill>
                  <a:srgbClr val="8888C6"/>
                </a:solidFill>
              </a:rPr>
              <a:t>len</a:t>
            </a:r>
            <a:r>
              <a:rPr lang="en-US" dirty="0"/>
              <a:t>(board)):</a:t>
            </a:r>
            <a:br>
              <a:rPr lang="en-US" dirty="0"/>
            </a:br>
            <a:br>
              <a:rPr lang="en-US" dirty="0"/>
            </a:br>
            <a:r>
              <a:rPr lang="en-US" dirty="0"/>
              <a:t>            </a:t>
            </a:r>
            <a:r>
              <a:rPr lang="en-US" dirty="0">
                <a:solidFill>
                  <a:srgbClr val="CC7832"/>
                </a:solidFill>
              </a:rPr>
              <a:t>if </a:t>
            </a:r>
            <a:r>
              <a:rPr lang="en-US" dirty="0"/>
              <a:t>board[</a:t>
            </a:r>
            <a:r>
              <a:rPr lang="en-US" dirty="0" err="1"/>
              <a:t>i</a:t>
            </a:r>
            <a:r>
              <a:rPr lang="en-US" dirty="0"/>
              <a:t>][j] == </a:t>
            </a:r>
            <a:r>
              <a:rPr lang="en-US" dirty="0">
                <a:solidFill>
                  <a:srgbClr val="6897BB"/>
                </a:solidFill>
              </a:rPr>
              <a:t>0</a:t>
            </a:r>
            <a:r>
              <a:rPr lang="en-US" dirty="0"/>
              <a:t>:</a:t>
            </a:r>
            <a:br>
              <a:rPr lang="en-US" dirty="0"/>
            </a:br>
            <a:r>
              <a:rPr lang="en-US" dirty="0"/>
              <a:t>                </a:t>
            </a:r>
            <a:r>
              <a:rPr lang="en-US" dirty="0" err="1"/>
              <a:t>l.append</a:t>
            </a:r>
            <a:r>
              <a:rPr lang="en-US" dirty="0"/>
              <a:t>((</a:t>
            </a:r>
            <a:r>
              <a:rPr lang="en-US" dirty="0" err="1"/>
              <a:t>i</a:t>
            </a:r>
            <a:r>
              <a:rPr lang="en-US" dirty="0">
                <a:solidFill>
                  <a:srgbClr val="CC7832"/>
                </a:solidFill>
              </a:rPr>
              <a:t>, </a:t>
            </a:r>
            <a:r>
              <a:rPr lang="en-US" dirty="0"/>
              <a:t>j))</a:t>
            </a:r>
            <a:br>
              <a:rPr lang="en-US" dirty="0"/>
            </a:br>
            <a:br>
              <a:rPr lang="en-US" dirty="0"/>
            </a:br>
            <a:r>
              <a:rPr lang="en-US" dirty="0"/>
              <a:t>    move = </a:t>
            </a:r>
            <a:r>
              <a:rPr lang="en-US" dirty="0" err="1"/>
              <a:t>random.choice</a:t>
            </a:r>
            <a:r>
              <a:rPr lang="en-US" dirty="0"/>
              <a:t>(l)</a:t>
            </a:r>
            <a:br>
              <a:rPr lang="en-US" dirty="0"/>
            </a:br>
            <a:r>
              <a:rPr lang="en-US" dirty="0"/>
              <a:t>    x</a:t>
            </a:r>
            <a:r>
              <a:rPr lang="en-US" dirty="0">
                <a:solidFill>
                  <a:srgbClr val="CC7832"/>
                </a:solidFill>
              </a:rPr>
              <a:t>, </a:t>
            </a:r>
            <a:r>
              <a:rPr lang="en-US" dirty="0"/>
              <a:t>y = move[</a:t>
            </a:r>
            <a:r>
              <a:rPr lang="en-US" dirty="0">
                <a:solidFill>
                  <a:srgbClr val="6897BB"/>
                </a:solidFill>
              </a:rPr>
              <a:t>0</a:t>
            </a:r>
            <a:r>
              <a:rPr lang="en-US" dirty="0"/>
              <a:t>]</a:t>
            </a:r>
            <a:r>
              <a:rPr lang="en-US" dirty="0">
                <a:solidFill>
                  <a:srgbClr val="CC7832"/>
                </a:solidFill>
              </a:rPr>
              <a:t>, </a:t>
            </a:r>
            <a:r>
              <a:rPr lang="en-US" dirty="0"/>
              <a:t>move[</a:t>
            </a:r>
            <a:r>
              <a:rPr lang="en-US" dirty="0">
                <a:solidFill>
                  <a:srgbClr val="6897BB"/>
                </a:solidFill>
              </a:rPr>
              <a:t>1</a:t>
            </a:r>
            <a:r>
              <a:rPr lang="en-US" dirty="0"/>
              <a:t>]</a:t>
            </a:r>
            <a:br>
              <a:rPr lang="en-US" dirty="0"/>
            </a:br>
            <a:r>
              <a:rPr lang="en-US" dirty="0"/>
              <a:t>    expanded = </a:t>
            </a:r>
            <a:r>
              <a:rPr lang="en-US" dirty="0">
                <a:solidFill>
                  <a:srgbClr val="6897BB"/>
                </a:solidFill>
              </a:rPr>
              <a:t>1</a:t>
            </a:r>
            <a:endParaRPr lang="en-US" dirty="0"/>
          </a:p>
        </p:txBody>
      </p:sp>
      <p:sp>
        <p:nvSpPr>
          <p:cNvPr id="9" name="Title 1">
            <a:extLst>
              <a:ext uri="{FF2B5EF4-FFF2-40B4-BE49-F238E27FC236}">
                <a16:creationId xmlns:a16="http://schemas.microsoft.com/office/drawing/2014/main" id="{61E06E93-49F1-6043-A961-99942ED6B218}"/>
              </a:ext>
            </a:extLst>
          </p:cNvPr>
          <p:cNvSpPr>
            <a:spLocks noGrp="1"/>
          </p:cNvSpPr>
          <p:nvPr>
            <p:ph type="title"/>
          </p:nvPr>
        </p:nvSpPr>
        <p:spPr>
          <a:xfrm>
            <a:off x="325247" y="-329734"/>
            <a:ext cx="7390004" cy="6387633"/>
          </a:xfrm>
        </p:spPr>
        <p:txBody>
          <a:bodyPr vert="horz" lIns="91440" tIns="45720" rIns="91440" bIns="45720" rtlCol="0" anchor="b">
            <a:normAutofit/>
          </a:bodyPr>
          <a:lstStyle/>
          <a:p>
            <a:r>
              <a:rPr lang="en-US" sz="3200" kern="1200" dirty="0">
                <a:solidFill>
                  <a:schemeClr val="tx1"/>
                </a:solidFill>
                <a:latin typeface="+mj-lt"/>
                <a:ea typeface="+mj-ea"/>
                <a:cs typeface="+mj-cs"/>
              </a:rPr>
              <a:t>Game is played with the following:</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	Agent: Basic Game Play</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	Computer: Random Agent</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Agent will play 4 corners first then will play a random locations</a:t>
            </a:r>
            <a:br>
              <a:rPr lang="en-US" sz="3200" kern="1200" dirty="0">
                <a:solidFill>
                  <a:schemeClr val="tx1"/>
                </a:solidFill>
                <a:latin typeface="+mj-lt"/>
                <a:ea typeface="+mj-ea"/>
                <a:cs typeface="+mj-cs"/>
              </a:rPr>
            </a:br>
            <a:br>
              <a:rPr lang="en-US" sz="3200" kern="1200" dirty="0">
                <a:solidFill>
                  <a:schemeClr val="tx1"/>
                </a:solidFill>
                <a:latin typeface="+mj-lt"/>
                <a:ea typeface="+mj-ea"/>
                <a:cs typeface="+mj-cs"/>
              </a:rPr>
            </a:br>
            <a:r>
              <a:rPr lang="en-US" sz="3200" dirty="0"/>
              <a:t>Computer chooses a random location on the board</a:t>
            </a:r>
            <a:endParaRPr lang="en-US" sz="3200" kern="1200" dirty="0">
              <a:solidFill>
                <a:schemeClr val="tx1"/>
              </a:solidFill>
              <a:latin typeface="+mj-lt"/>
              <a:ea typeface="+mj-ea"/>
              <a:cs typeface="+mj-cs"/>
            </a:endParaRPr>
          </a:p>
        </p:txBody>
      </p:sp>
    </p:spTree>
    <p:extLst>
      <p:ext uri="{BB962C8B-B14F-4D97-AF65-F5344CB8AC3E}">
        <p14:creationId xmlns:p14="http://schemas.microsoft.com/office/powerpoint/2010/main" val="145183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6DFD-4896-1948-8756-4BABBDCBA0FA}"/>
              </a:ext>
            </a:extLst>
          </p:cNvPr>
          <p:cNvSpPr>
            <a:spLocks noGrp="1"/>
          </p:cNvSpPr>
          <p:nvPr>
            <p:ph type="title"/>
          </p:nvPr>
        </p:nvSpPr>
        <p:spPr>
          <a:xfrm>
            <a:off x="838200" y="0"/>
            <a:ext cx="10515600" cy="1325563"/>
          </a:xfrm>
        </p:spPr>
        <p:txBody>
          <a:bodyPr/>
          <a:lstStyle/>
          <a:p>
            <a:pPr algn="ctr"/>
            <a:r>
              <a:rPr lang="en-US" dirty="0"/>
              <a:t>Agent 2- Findings</a:t>
            </a:r>
          </a:p>
        </p:txBody>
      </p:sp>
      <p:pic>
        <p:nvPicPr>
          <p:cNvPr id="5" name="Content Placeholder 4" descr="Table&#10;&#10;Description automatically generated">
            <a:extLst>
              <a:ext uri="{FF2B5EF4-FFF2-40B4-BE49-F238E27FC236}">
                <a16:creationId xmlns:a16="http://schemas.microsoft.com/office/drawing/2014/main" id="{1B039B17-712B-A648-A8C2-914383DABE09}"/>
              </a:ext>
            </a:extLst>
          </p:cNvPr>
          <p:cNvPicPr>
            <a:picLocks noGrp="1" noChangeAspect="1"/>
          </p:cNvPicPr>
          <p:nvPr>
            <p:ph idx="1"/>
          </p:nvPr>
        </p:nvPicPr>
        <p:blipFill>
          <a:blip r:embed="rId2"/>
          <a:stretch>
            <a:fillRect/>
          </a:stretch>
        </p:blipFill>
        <p:spPr>
          <a:xfrm>
            <a:off x="0" y="1021874"/>
            <a:ext cx="5659821" cy="2440580"/>
          </a:xfrm>
        </p:spPr>
      </p:pic>
      <p:pic>
        <p:nvPicPr>
          <p:cNvPr id="7" name="Picture 6" descr="Table&#10;&#10;Description automatically generated">
            <a:extLst>
              <a:ext uri="{FF2B5EF4-FFF2-40B4-BE49-F238E27FC236}">
                <a16:creationId xmlns:a16="http://schemas.microsoft.com/office/drawing/2014/main" id="{465E798D-2F1F-4B43-B00E-AC2E246C61F6}"/>
              </a:ext>
            </a:extLst>
          </p:cNvPr>
          <p:cNvPicPr>
            <a:picLocks noChangeAspect="1"/>
          </p:cNvPicPr>
          <p:nvPr/>
        </p:nvPicPr>
        <p:blipFill>
          <a:blip r:embed="rId3"/>
          <a:stretch>
            <a:fillRect/>
          </a:stretch>
        </p:blipFill>
        <p:spPr>
          <a:xfrm>
            <a:off x="-25400" y="3700430"/>
            <a:ext cx="5601712" cy="2440580"/>
          </a:xfrm>
          <a:prstGeom prst="rect">
            <a:avLst/>
          </a:prstGeom>
        </p:spPr>
      </p:pic>
      <p:pic>
        <p:nvPicPr>
          <p:cNvPr id="9" name="Picture 8" descr="Table&#10;&#10;Description automatically generated">
            <a:extLst>
              <a:ext uri="{FF2B5EF4-FFF2-40B4-BE49-F238E27FC236}">
                <a16:creationId xmlns:a16="http://schemas.microsoft.com/office/drawing/2014/main" id="{4A96AF4F-49B3-D344-AA2C-5850D2649252}"/>
              </a:ext>
            </a:extLst>
          </p:cNvPr>
          <p:cNvPicPr>
            <a:picLocks noChangeAspect="1"/>
          </p:cNvPicPr>
          <p:nvPr/>
        </p:nvPicPr>
        <p:blipFill>
          <a:blip r:embed="rId4"/>
          <a:stretch>
            <a:fillRect/>
          </a:stretch>
        </p:blipFill>
        <p:spPr>
          <a:xfrm>
            <a:off x="6274676" y="1072406"/>
            <a:ext cx="5777360" cy="2549186"/>
          </a:xfrm>
          <a:prstGeom prst="rect">
            <a:avLst/>
          </a:prstGeom>
        </p:spPr>
      </p:pic>
      <p:sp>
        <p:nvSpPr>
          <p:cNvPr id="13" name="Rectangle 12">
            <a:extLst>
              <a:ext uri="{FF2B5EF4-FFF2-40B4-BE49-F238E27FC236}">
                <a16:creationId xmlns:a16="http://schemas.microsoft.com/office/drawing/2014/main" id="{11FC7524-A205-964D-A710-14672DE0B95D}"/>
              </a:ext>
            </a:extLst>
          </p:cNvPr>
          <p:cNvSpPr/>
          <p:nvPr/>
        </p:nvSpPr>
        <p:spPr>
          <a:xfrm>
            <a:off x="6274676" y="4308266"/>
            <a:ext cx="6096000" cy="1477328"/>
          </a:xfrm>
          <a:prstGeom prst="rect">
            <a:avLst/>
          </a:prstGeom>
        </p:spPr>
        <p:txBody>
          <a:bodyPr>
            <a:spAutoFit/>
          </a:bodyPr>
          <a:lstStyle/>
          <a:p>
            <a:r>
              <a:rPr lang="en-US" dirty="0"/>
              <a:t>Number of Wins Based on Board Size:</a:t>
            </a:r>
          </a:p>
          <a:p>
            <a:endParaRPr lang="en-US" dirty="0"/>
          </a:p>
          <a:p>
            <a:r>
              <a:rPr lang="en-US" dirty="0"/>
              <a:t>Small Board: 6 -&gt; 60%</a:t>
            </a:r>
          </a:p>
          <a:p>
            <a:r>
              <a:rPr lang="en-US" dirty="0"/>
              <a:t>Medium Board: 6 -&gt; 60%</a:t>
            </a:r>
          </a:p>
          <a:p>
            <a:r>
              <a:rPr lang="en-US" dirty="0"/>
              <a:t>Large Board: 1 -&gt; 10%</a:t>
            </a:r>
          </a:p>
        </p:txBody>
      </p:sp>
    </p:spTree>
    <p:extLst>
      <p:ext uri="{BB962C8B-B14F-4D97-AF65-F5344CB8AC3E}">
        <p14:creationId xmlns:p14="http://schemas.microsoft.com/office/powerpoint/2010/main" val="205441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1228</Words>
  <Application>Microsoft Macintosh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CSCI 6660 Fall 2020  Tic-Tac-Toe Agents</vt:lpstr>
      <vt:lpstr>Project Goals</vt:lpstr>
      <vt:lpstr> 4 different agents created  Project Controls:   Opponent for all agents: Random Agent   Agents always had the first move and played as X</vt:lpstr>
      <vt:lpstr>Agent 1 – Random Agent</vt:lpstr>
      <vt:lpstr>Game is played with the following:   Agent: Random Agent  Computer: Random Agent    Both choose a random location on the board</vt:lpstr>
      <vt:lpstr>Agent 1- Findings</vt:lpstr>
      <vt:lpstr>Agent 2 – Basic Game Play Agent</vt:lpstr>
      <vt:lpstr>Game is played with the following:   Agent: Basic Game Play  Computer: Random Agent    Agent will play 4 corners first then will play a random locations  Computer chooses a random location on the board</vt:lpstr>
      <vt:lpstr>Agent 2- Findings</vt:lpstr>
      <vt:lpstr>Agent 3 – Minimax Agent</vt:lpstr>
      <vt:lpstr>Game is played with the following:   Agent: Minimax Agent  Computer: Random Agent    Agent will play using the minimax algorithm  Computer chooses a random location on the board</vt:lpstr>
      <vt:lpstr>Agent 3- Findings</vt:lpstr>
      <vt:lpstr>Agent 4 – Minimax Agent with Alpha Beta Pruning </vt:lpstr>
      <vt:lpstr>PowerPoint Presentation</vt:lpstr>
      <vt:lpstr>Agent 4- Findings</vt:lpstr>
      <vt:lpstr>Notable Comparisons</vt:lpstr>
      <vt:lpstr>PowerPoint Presentation</vt:lpstr>
      <vt:lpstr>Insight:  When designing agents, do not always assume the opponent plays optimally   The larger the state space (in this case board size) becomes we have exponentially more possible combinations   In cases of large state spaces, we need to limit the depth we explore or else we will be computing for what feels like forever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6660 Fall 2020  Tic-Tac-Toe Agents</dc:title>
  <dc:creator>Curro, Katrina M</dc:creator>
  <cp:lastModifiedBy>Curro, Katrina M</cp:lastModifiedBy>
  <cp:revision>11</cp:revision>
  <dcterms:created xsi:type="dcterms:W3CDTF">2020-12-05T04:04:42Z</dcterms:created>
  <dcterms:modified xsi:type="dcterms:W3CDTF">2020-12-05T04:21:12Z</dcterms:modified>
</cp:coreProperties>
</file>