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3" r:id="rId5"/>
    <p:sldId id="271" r:id="rId6"/>
    <p:sldId id="272" r:id="rId7"/>
    <p:sldId id="265" r:id="rId8"/>
    <p:sldId id="267" r:id="rId9"/>
    <p:sldId id="268" r:id="rId10"/>
    <p:sldId id="266" r:id="rId11"/>
    <p:sldId id="264" r:id="rId12"/>
    <p:sldId id="269" r:id="rId13"/>
    <p:sldId id="273" r:id="rId14"/>
    <p:sldId id="270"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ily Liljestrand" initials="EL" lastIdx="2" clrIdx="0">
    <p:extLst>
      <p:ext uri="{19B8F6BF-5375-455C-9EA6-DF929625EA0E}">
        <p15:presenceInfo xmlns:p15="http://schemas.microsoft.com/office/powerpoint/2012/main" userId="Emily Liljestran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064" autoAdjust="0"/>
    <p:restoredTop sz="94660"/>
  </p:normalViewPr>
  <p:slideViewPr>
    <p:cSldViewPr snapToGrid="0">
      <p:cViewPr varScale="1">
        <p:scale>
          <a:sx n="99" d="100"/>
          <a:sy n="99" d="100"/>
        </p:scale>
        <p:origin x="355"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1-22T12:28:46.910" idx="2">
    <p:pos x="6656" y="1175"/>
    <p:text>Focus on this before Wednesday too</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4-01-22T11:53:34.242" idx="1">
    <p:pos x="7470" y="653"/>
    <p:text>If I put RE on SOME of the indices, would this scaling issue change</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46A1EF-D084-4303-9967-3757BA40A8BB}"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206672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46A1EF-D084-4303-9967-3757BA40A8BB}"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3978433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46A1EF-D084-4303-9967-3757BA40A8BB}"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1505194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46A1EF-D084-4303-9967-3757BA40A8BB}"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3308299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46A1EF-D084-4303-9967-3757BA40A8BB}"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2260402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46A1EF-D084-4303-9967-3757BA40A8BB}"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1321678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46A1EF-D084-4303-9967-3757BA40A8BB}" type="datetimeFigureOut">
              <a:rPr lang="en-US" smtClean="0"/>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3282194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46A1EF-D084-4303-9967-3757BA40A8BB}" type="datetimeFigureOut">
              <a:rPr lang="en-US" smtClean="0"/>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2750346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46A1EF-D084-4303-9967-3757BA40A8BB}" type="datetimeFigureOut">
              <a:rPr lang="en-US" smtClean="0"/>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3423988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46A1EF-D084-4303-9967-3757BA40A8BB}"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1283631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46A1EF-D084-4303-9967-3757BA40A8BB}"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11677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46A1EF-D084-4303-9967-3757BA40A8BB}" type="datetimeFigureOut">
              <a:rPr lang="en-US" smtClean="0"/>
              <a:t>1/23/2024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C020A9-D36F-4D06-AF0F-1A104F4F0958}" type="slidenum">
              <a:rPr lang="en-US" smtClean="0"/>
              <a:t>‹#›</a:t>
            </a:fld>
            <a:endParaRPr lang="en-US"/>
          </a:p>
        </p:txBody>
      </p:sp>
    </p:spTree>
    <p:extLst>
      <p:ext uri="{BB962C8B-B14F-4D97-AF65-F5344CB8AC3E}">
        <p14:creationId xmlns:p14="http://schemas.microsoft.com/office/powerpoint/2010/main" val="1058897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BSB WHAM Sensitivity Tests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65404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3192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Option 3: Run38 (NEAMAP Spring/Fall?)</a:t>
            </a:r>
            <a:endParaRPr lang="en-US" dirty="0"/>
          </a:p>
        </p:txBody>
      </p:sp>
      <p:sp>
        <p:nvSpPr>
          <p:cNvPr id="5" name="Text Placeholder 4"/>
          <p:cNvSpPr>
            <a:spLocks noGrp="1"/>
          </p:cNvSpPr>
          <p:nvPr>
            <p:ph type="body" idx="1"/>
          </p:nvPr>
        </p:nvSpPr>
        <p:spPr/>
        <p:txBody>
          <a:bodyPr/>
          <a:lstStyle/>
          <a:p>
            <a:r>
              <a:rPr lang="en-US" dirty="0" smtClean="0"/>
              <a:t>Run 34 Indices</a:t>
            </a:r>
            <a:endParaRPr lang="en-US" dirty="0"/>
          </a:p>
        </p:txBody>
      </p:sp>
      <p:sp>
        <p:nvSpPr>
          <p:cNvPr id="6" name="Content Placeholder 5"/>
          <p:cNvSpPr>
            <a:spLocks noGrp="1"/>
          </p:cNvSpPr>
          <p:nvPr>
            <p:ph sz="half" idx="2"/>
          </p:nvPr>
        </p:nvSpPr>
        <p:spPr/>
        <p:txBody>
          <a:bodyPr>
            <a:normAutofit/>
          </a:bodyPr>
          <a:lstStyle/>
          <a:p>
            <a:r>
              <a:rPr lang="en-US" dirty="0" smtClean="0"/>
              <a:t>North VAST</a:t>
            </a:r>
          </a:p>
          <a:p>
            <a:pPr lvl="1"/>
            <a:r>
              <a:rPr lang="en-US" dirty="0" err="1" smtClean="0">
                <a:solidFill>
                  <a:schemeClr val="accent5">
                    <a:lumMod val="75000"/>
                  </a:schemeClr>
                </a:solidFill>
              </a:rPr>
              <a:t>Sel</a:t>
            </a:r>
            <a:r>
              <a:rPr lang="en-US" dirty="0">
                <a:solidFill>
                  <a:schemeClr val="accent5">
                    <a:lumMod val="75000"/>
                  </a:schemeClr>
                </a:solidFill>
              </a:rPr>
              <a:t> </a:t>
            </a:r>
            <a:r>
              <a:rPr lang="en-US" dirty="0" smtClean="0">
                <a:solidFill>
                  <a:schemeClr val="accent5">
                    <a:lumMod val="75000"/>
                  </a:schemeClr>
                </a:solidFill>
              </a:rPr>
              <a:t>RE: 2dar1</a:t>
            </a:r>
          </a:p>
          <a:p>
            <a:pPr lvl="1"/>
            <a:r>
              <a:rPr lang="en-US" dirty="0" smtClean="0">
                <a:solidFill>
                  <a:schemeClr val="accent4">
                    <a:lumMod val="75000"/>
                  </a:schemeClr>
                </a:solidFill>
              </a:rPr>
              <a:t>Age comp: </a:t>
            </a:r>
            <a:r>
              <a:rPr lang="en-US" dirty="0" err="1" smtClean="0">
                <a:solidFill>
                  <a:schemeClr val="accent4">
                    <a:lumMod val="75000"/>
                  </a:schemeClr>
                </a:solidFill>
              </a:rPr>
              <a:t>dir-mult</a:t>
            </a:r>
            <a:endParaRPr lang="en-US" dirty="0" smtClean="0">
              <a:solidFill>
                <a:schemeClr val="accent4">
                  <a:lumMod val="75000"/>
                </a:schemeClr>
              </a:solidFill>
            </a:endParaRPr>
          </a:p>
          <a:p>
            <a:r>
              <a:rPr lang="en-US" dirty="0" smtClean="0"/>
              <a:t>South VAST</a:t>
            </a:r>
          </a:p>
          <a:p>
            <a:pPr lvl="1"/>
            <a:r>
              <a:rPr lang="en-US" dirty="0" err="1" smtClean="0">
                <a:solidFill>
                  <a:schemeClr val="accent5">
                    <a:lumMod val="75000"/>
                  </a:schemeClr>
                </a:solidFill>
              </a:rPr>
              <a:t>Sel</a:t>
            </a:r>
            <a:r>
              <a:rPr lang="en-US" dirty="0" smtClean="0">
                <a:solidFill>
                  <a:schemeClr val="accent5">
                    <a:lumMod val="75000"/>
                  </a:schemeClr>
                </a:solidFill>
              </a:rPr>
              <a:t> RE: none</a:t>
            </a:r>
          </a:p>
          <a:p>
            <a:pPr lvl="1"/>
            <a:r>
              <a:rPr lang="en-US" dirty="0" smtClean="0">
                <a:solidFill>
                  <a:schemeClr val="accent4">
                    <a:lumMod val="75000"/>
                  </a:schemeClr>
                </a:solidFill>
              </a:rPr>
              <a:t>Age comp: logistic-normal-ar1-miss0</a:t>
            </a:r>
          </a:p>
        </p:txBody>
      </p:sp>
      <p:sp>
        <p:nvSpPr>
          <p:cNvPr id="7" name="Text Placeholder 6"/>
          <p:cNvSpPr>
            <a:spLocks noGrp="1"/>
          </p:cNvSpPr>
          <p:nvPr>
            <p:ph type="body" sz="quarter" idx="3"/>
          </p:nvPr>
        </p:nvSpPr>
        <p:spPr/>
        <p:txBody>
          <a:bodyPr/>
          <a:lstStyle/>
          <a:p>
            <a:r>
              <a:rPr lang="en-US" dirty="0" smtClean="0"/>
              <a:t>Run 38 Indices</a:t>
            </a:r>
            <a:endParaRPr lang="en-US" dirty="0"/>
          </a:p>
        </p:txBody>
      </p:sp>
      <p:sp>
        <p:nvSpPr>
          <p:cNvPr id="8" name="Content Placeholder 7"/>
          <p:cNvSpPr>
            <a:spLocks noGrp="1"/>
          </p:cNvSpPr>
          <p:nvPr>
            <p:ph sz="quarter" idx="4"/>
          </p:nvPr>
        </p:nvSpPr>
        <p:spPr>
          <a:xfrm>
            <a:off x="6172200" y="2505075"/>
            <a:ext cx="2728866" cy="3684588"/>
          </a:xfrm>
        </p:spPr>
        <p:txBody>
          <a:bodyPr>
            <a:normAutofit/>
          </a:bodyPr>
          <a:lstStyle/>
          <a:p>
            <a:r>
              <a:rPr lang="en-US" dirty="0" smtClean="0"/>
              <a:t>North</a:t>
            </a:r>
          </a:p>
          <a:p>
            <a:pPr lvl="1"/>
            <a:r>
              <a:rPr lang="en-US" dirty="0" smtClean="0"/>
              <a:t>Spring Albatross</a:t>
            </a:r>
          </a:p>
          <a:p>
            <a:pPr lvl="1"/>
            <a:r>
              <a:rPr lang="en-US" dirty="0" smtClean="0"/>
              <a:t>NEAMAP</a:t>
            </a:r>
          </a:p>
          <a:p>
            <a:pPr lvl="1"/>
            <a:r>
              <a:rPr lang="en-US" dirty="0" smtClean="0"/>
              <a:t>Bigelow</a:t>
            </a:r>
          </a:p>
          <a:p>
            <a:r>
              <a:rPr lang="en-US" dirty="0" err="1" smtClean="0">
                <a:solidFill>
                  <a:schemeClr val="accent5">
                    <a:lumMod val="75000"/>
                  </a:schemeClr>
                </a:solidFill>
              </a:rPr>
              <a:t>Sel</a:t>
            </a:r>
            <a:r>
              <a:rPr lang="en-US" dirty="0" smtClean="0">
                <a:solidFill>
                  <a:schemeClr val="accent5">
                    <a:lumMod val="75000"/>
                  </a:schemeClr>
                </a:solidFill>
              </a:rPr>
              <a:t> RE: </a:t>
            </a:r>
            <a:r>
              <a:rPr lang="en-US" dirty="0" smtClean="0">
                <a:solidFill>
                  <a:schemeClr val="accent5">
                    <a:lumMod val="75000"/>
                  </a:schemeClr>
                </a:solidFill>
              </a:rPr>
              <a:t>2dar1</a:t>
            </a:r>
            <a:endParaRPr lang="en-US" dirty="0" smtClean="0">
              <a:solidFill>
                <a:schemeClr val="accent5">
                  <a:lumMod val="75000"/>
                </a:schemeClr>
              </a:solidFill>
            </a:endParaRPr>
          </a:p>
          <a:p>
            <a:r>
              <a:rPr lang="en-US" dirty="0" smtClean="0">
                <a:solidFill>
                  <a:schemeClr val="accent4">
                    <a:lumMod val="75000"/>
                  </a:schemeClr>
                </a:solidFill>
              </a:rPr>
              <a:t>Age comp: </a:t>
            </a:r>
            <a:r>
              <a:rPr lang="en-US" dirty="0" err="1" smtClean="0">
                <a:solidFill>
                  <a:schemeClr val="accent4">
                    <a:lumMod val="75000"/>
                  </a:schemeClr>
                </a:solidFill>
              </a:rPr>
              <a:t>dir-mult</a:t>
            </a:r>
            <a:endParaRPr lang="en-US" dirty="0" smtClean="0">
              <a:solidFill>
                <a:schemeClr val="accent4">
                  <a:lumMod val="75000"/>
                </a:schemeClr>
              </a:solidFill>
            </a:endParaRPr>
          </a:p>
        </p:txBody>
      </p:sp>
      <p:sp>
        <p:nvSpPr>
          <p:cNvPr id="10" name="Content Placeholder 7"/>
          <p:cNvSpPr txBox="1">
            <a:spLocks/>
          </p:cNvSpPr>
          <p:nvPr/>
        </p:nvSpPr>
        <p:spPr>
          <a:xfrm>
            <a:off x="9075691" y="2391863"/>
            <a:ext cx="2728866" cy="42005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South</a:t>
            </a:r>
          </a:p>
          <a:p>
            <a:pPr lvl="1"/>
            <a:r>
              <a:rPr lang="en-US" dirty="0" smtClean="0"/>
              <a:t>Spring Albatross</a:t>
            </a:r>
          </a:p>
          <a:p>
            <a:pPr lvl="1"/>
            <a:r>
              <a:rPr lang="en-US" dirty="0" smtClean="0"/>
              <a:t>NEAMAP</a:t>
            </a:r>
          </a:p>
          <a:p>
            <a:pPr lvl="1"/>
            <a:r>
              <a:rPr lang="en-US" dirty="0" smtClean="0"/>
              <a:t>Winter BT</a:t>
            </a:r>
          </a:p>
          <a:p>
            <a:pPr lvl="1"/>
            <a:r>
              <a:rPr lang="en-US" dirty="0" smtClean="0"/>
              <a:t>Bigelow</a:t>
            </a:r>
          </a:p>
          <a:p>
            <a:r>
              <a:rPr lang="en-US" dirty="0" err="1" smtClean="0">
                <a:solidFill>
                  <a:schemeClr val="accent5">
                    <a:lumMod val="75000"/>
                  </a:schemeClr>
                </a:solidFill>
              </a:rPr>
              <a:t>Sel</a:t>
            </a:r>
            <a:r>
              <a:rPr lang="en-US" dirty="0" smtClean="0">
                <a:solidFill>
                  <a:schemeClr val="accent5">
                    <a:lumMod val="75000"/>
                  </a:schemeClr>
                </a:solidFill>
              </a:rPr>
              <a:t> RE: none</a:t>
            </a:r>
          </a:p>
          <a:p>
            <a:r>
              <a:rPr lang="en-US" dirty="0" smtClean="0">
                <a:solidFill>
                  <a:schemeClr val="accent4">
                    <a:lumMod val="75000"/>
                  </a:schemeClr>
                </a:solidFill>
              </a:rPr>
              <a:t>Age comp: logistic-normal-ar1-miss0</a:t>
            </a:r>
          </a:p>
        </p:txBody>
      </p:sp>
    </p:spTree>
    <p:extLst>
      <p:ext uri="{BB962C8B-B14F-4D97-AF65-F5344CB8AC3E}">
        <p14:creationId xmlns:p14="http://schemas.microsoft.com/office/powerpoint/2010/main" val="1679956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Sensitivity Item 2</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Look at the estimated initial F and the confidence interval. Pick the 25</a:t>
            </a:r>
            <a:r>
              <a:rPr lang="en-US" baseline="30000" dirty="0" smtClean="0"/>
              <a:t>th</a:t>
            </a:r>
            <a:r>
              <a:rPr lang="en-US" dirty="0" smtClean="0"/>
              <a:t> and 75</a:t>
            </a:r>
            <a:r>
              <a:rPr lang="en-US" baseline="30000" dirty="0" smtClean="0"/>
              <a:t>th</a:t>
            </a:r>
            <a:r>
              <a:rPr lang="en-US" dirty="0" smtClean="0"/>
              <a:t> value of the distribution and fix them at those values in estimation model</a:t>
            </a:r>
            <a:endParaRPr lang="en-US" strike="sngStrike" dirty="0"/>
          </a:p>
        </p:txBody>
      </p:sp>
    </p:spTree>
    <p:extLst>
      <p:ext uri="{BB962C8B-B14F-4D97-AF65-F5344CB8AC3E}">
        <p14:creationId xmlns:p14="http://schemas.microsoft.com/office/powerpoint/2010/main" val="399200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 39</a:t>
            </a:r>
            <a:endParaRPr lang="en-US" dirty="0"/>
          </a:p>
        </p:txBody>
      </p:sp>
      <p:sp>
        <p:nvSpPr>
          <p:cNvPr id="5" name="Text Placeholder 4"/>
          <p:cNvSpPr>
            <a:spLocks noGrp="1"/>
          </p:cNvSpPr>
          <p:nvPr>
            <p:ph type="body" idx="1"/>
          </p:nvPr>
        </p:nvSpPr>
        <p:spPr/>
        <p:txBody>
          <a:bodyPr/>
          <a:lstStyle/>
          <a:p>
            <a:r>
              <a:rPr lang="en-US" dirty="0" smtClean="0"/>
              <a:t>Run </a:t>
            </a:r>
            <a:r>
              <a:rPr lang="en-US" dirty="0" smtClean="0"/>
              <a:t>34</a:t>
            </a:r>
            <a:endParaRPr lang="en-US" dirty="0"/>
          </a:p>
        </p:txBody>
      </p:sp>
      <p:sp>
        <p:nvSpPr>
          <p:cNvPr id="6" name="Content Placeholder 5"/>
          <p:cNvSpPr>
            <a:spLocks noGrp="1"/>
          </p:cNvSpPr>
          <p:nvPr>
            <p:ph sz="half" idx="2"/>
          </p:nvPr>
        </p:nvSpPr>
        <p:spPr/>
        <p:txBody>
          <a:bodyPr>
            <a:normAutofit/>
          </a:bodyPr>
          <a:lstStyle/>
          <a:p>
            <a:r>
              <a:rPr lang="en-US" dirty="0" smtClean="0"/>
              <a:t>Initial F estimated at XXX</a:t>
            </a:r>
            <a:endParaRPr lang="en-US" dirty="0" smtClean="0">
              <a:solidFill>
                <a:schemeClr val="accent4">
                  <a:lumMod val="75000"/>
                </a:schemeClr>
              </a:solidFill>
            </a:endParaRPr>
          </a:p>
        </p:txBody>
      </p:sp>
      <p:sp>
        <p:nvSpPr>
          <p:cNvPr id="7" name="Text Placeholder 6"/>
          <p:cNvSpPr>
            <a:spLocks noGrp="1"/>
          </p:cNvSpPr>
          <p:nvPr>
            <p:ph type="body" sz="quarter" idx="3"/>
          </p:nvPr>
        </p:nvSpPr>
        <p:spPr>
          <a:xfrm>
            <a:off x="6172200" y="2053525"/>
            <a:ext cx="1390973" cy="451550"/>
          </a:xfrm>
        </p:spPr>
        <p:txBody>
          <a:bodyPr/>
          <a:lstStyle/>
          <a:p>
            <a:r>
              <a:rPr lang="en-US" dirty="0" smtClean="0"/>
              <a:t>Run </a:t>
            </a:r>
            <a:r>
              <a:rPr lang="en-US" dirty="0" smtClean="0"/>
              <a:t>39</a:t>
            </a:r>
            <a:endParaRPr lang="en-US" dirty="0"/>
          </a:p>
        </p:txBody>
      </p:sp>
      <p:sp>
        <p:nvSpPr>
          <p:cNvPr id="8" name="Content Placeholder 7"/>
          <p:cNvSpPr>
            <a:spLocks noGrp="1"/>
          </p:cNvSpPr>
          <p:nvPr>
            <p:ph sz="quarter" idx="4"/>
          </p:nvPr>
        </p:nvSpPr>
        <p:spPr>
          <a:xfrm>
            <a:off x="6172200" y="2505075"/>
            <a:ext cx="2728866" cy="501651"/>
          </a:xfrm>
        </p:spPr>
        <p:txBody>
          <a:bodyPr>
            <a:normAutofit/>
          </a:bodyPr>
          <a:lstStyle/>
          <a:p>
            <a:r>
              <a:rPr lang="en-US" dirty="0" smtClean="0"/>
              <a:t>F fixed at XXX</a:t>
            </a:r>
            <a:endParaRPr lang="en-US" dirty="0" smtClean="0">
              <a:solidFill>
                <a:schemeClr val="accent4">
                  <a:lumMod val="75000"/>
                </a:schemeClr>
              </a:solidFill>
            </a:endParaRPr>
          </a:p>
        </p:txBody>
      </p:sp>
      <p:sp>
        <p:nvSpPr>
          <p:cNvPr id="9" name="Text Placeholder 6"/>
          <p:cNvSpPr txBox="1">
            <a:spLocks/>
          </p:cNvSpPr>
          <p:nvPr/>
        </p:nvSpPr>
        <p:spPr>
          <a:xfrm>
            <a:off x="6172200" y="3319462"/>
            <a:ext cx="1390973" cy="45155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smtClean="0"/>
              <a:t>Run 40</a:t>
            </a:r>
            <a:endParaRPr lang="en-US" dirty="0"/>
          </a:p>
        </p:txBody>
      </p:sp>
      <p:sp>
        <p:nvSpPr>
          <p:cNvPr id="11" name="Content Placeholder 7"/>
          <p:cNvSpPr txBox="1">
            <a:spLocks/>
          </p:cNvSpPr>
          <p:nvPr/>
        </p:nvSpPr>
        <p:spPr>
          <a:xfrm>
            <a:off x="6172199" y="3771012"/>
            <a:ext cx="3490993" cy="50165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F fixed at 25% CI Value</a:t>
            </a:r>
            <a:endParaRPr lang="en-US" dirty="0" smtClean="0">
              <a:solidFill>
                <a:schemeClr val="accent4">
                  <a:lumMod val="75000"/>
                </a:schemeClr>
              </a:solidFill>
            </a:endParaRPr>
          </a:p>
        </p:txBody>
      </p:sp>
      <p:sp>
        <p:nvSpPr>
          <p:cNvPr id="16" name="Text Placeholder 6"/>
          <p:cNvSpPr txBox="1">
            <a:spLocks/>
          </p:cNvSpPr>
          <p:nvPr/>
        </p:nvSpPr>
        <p:spPr>
          <a:xfrm>
            <a:off x="6172200" y="4585399"/>
            <a:ext cx="1390973" cy="45155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smtClean="0"/>
              <a:t>Run 41</a:t>
            </a:r>
            <a:endParaRPr lang="en-US" dirty="0"/>
          </a:p>
        </p:txBody>
      </p:sp>
      <p:sp>
        <p:nvSpPr>
          <p:cNvPr id="17" name="Content Placeholder 7"/>
          <p:cNvSpPr txBox="1">
            <a:spLocks/>
          </p:cNvSpPr>
          <p:nvPr/>
        </p:nvSpPr>
        <p:spPr>
          <a:xfrm>
            <a:off x="6172199" y="5036949"/>
            <a:ext cx="3490993" cy="50165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F fixed at 75% CI Value</a:t>
            </a:r>
            <a:endParaRPr lang="en-US" dirty="0" smtClean="0">
              <a:solidFill>
                <a:schemeClr val="accent4">
                  <a:lumMod val="75000"/>
                </a:schemeClr>
              </a:solidFill>
            </a:endParaRPr>
          </a:p>
        </p:txBody>
      </p:sp>
    </p:spTree>
    <p:extLst>
      <p:ext uri="{BB962C8B-B14F-4D97-AF65-F5344CB8AC3E}">
        <p14:creationId xmlns:p14="http://schemas.microsoft.com/office/powerpoint/2010/main" val="3855491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Sensitivity Item 1</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Fix M at higher or lower age constant M values than was </a:t>
            </a:r>
            <a:r>
              <a:rPr lang="en-US" dirty="0" smtClean="0"/>
              <a:t>used in Run 34</a:t>
            </a:r>
            <a:endParaRPr lang="en-US" dirty="0" smtClean="0"/>
          </a:p>
          <a:p>
            <a:pPr marL="514350" indent="-514350">
              <a:buFont typeface="+mj-lt"/>
              <a:buAutoNum type="arabicPeriod"/>
            </a:pPr>
            <a:r>
              <a:rPr lang="en-US" dirty="0" smtClean="0"/>
              <a:t>Fix age-dependent M</a:t>
            </a:r>
          </a:p>
          <a:p>
            <a:pPr marL="514350" indent="-514350">
              <a:buFont typeface="+mj-lt"/>
              <a:buAutoNum type="arabicPeriod"/>
            </a:pPr>
            <a:r>
              <a:rPr lang="en-US" dirty="0" smtClean="0"/>
              <a:t>Estimate age-dependent M</a:t>
            </a:r>
            <a:endParaRPr lang="en-US" dirty="0"/>
          </a:p>
        </p:txBody>
      </p:sp>
    </p:spTree>
    <p:extLst>
      <p:ext uri="{BB962C8B-B14F-4D97-AF65-F5344CB8AC3E}">
        <p14:creationId xmlns:p14="http://schemas.microsoft.com/office/powerpoint/2010/main" val="2685896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 39</a:t>
            </a:r>
            <a:endParaRPr lang="en-US" dirty="0"/>
          </a:p>
        </p:txBody>
      </p:sp>
      <p:sp>
        <p:nvSpPr>
          <p:cNvPr id="5" name="Text Placeholder 4"/>
          <p:cNvSpPr>
            <a:spLocks noGrp="1"/>
          </p:cNvSpPr>
          <p:nvPr>
            <p:ph type="body" idx="1"/>
          </p:nvPr>
        </p:nvSpPr>
        <p:spPr/>
        <p:txBody>
          <a:bodyPr/>
          <a:lstStyle/>
          <a:p>
            <a:r>
              <a:rPr lang="en-US" dirty="0" smtClean="0"/>
              <a:t>Run </a:t>
            </a:r>
            <a:r>
              <a:rPr lang="en-US" dirty="0" smtClean="0"/>
              <a:t>34</a:t>
            </a:r>
            <a:endParaRPr lang="en-US" dirty="0"/>
          </a:p>
        </p:txBody>
      </p:sp>
      <p:sp>
        <p:nvSpPr>
          <p:cNvPr id="6" name="Content Placeholder 5"/>
          <p:cNvSpPr>
            <a:spLocks noGrp="1"/>
          </p:cNvSpPr>
          <p:nvPr>
            <p:ph sz="half" idx="2"/>
          </p:nvPr>
        </p:nvSpPr>
        <p:spPr/>
        <p:txBody>
          <a:bodyPr>
            <a:normAutofit/>
          </a:bodyPr>
          <a:lstStyle/>
          <a:p>
            <a:r>
              <a:rPr lang="en-US" dirty="0" smtClean="0"/>
              <a:t>Age-invariant M estimated at XXX</a:t>
            </a:r>
            <a:endParaRPr lang="en-US" dirty="0" smtClean="0">
              <a:solidFill>
                <a:schemeClr val="accent4">
                  <a:lumMod val="75000"/>
                </a:schemeClr>
              </a:solidFill>
            </a:endParaRPr>
          </a:p>
        </p:txBody>
      </p:sp>
      <p:sp>
        <p:nvSpPr>
          <p:cNvPr id="7" name="Text Placeholder 6"/>
          <p:cNvSpPr>
            <a:spLocks noGrp="1"/>
          </p:cNvSpPr>
          <p:nvPr>
            <p:ph type="body" sz="quarter" idx="3"/>
          </p:nvPr>
        </p:nvSpPr>
        <p:spPr>
          <a:xfrm>
            <a:off x="6172200" y="2053525"/>
            <a:ext cx="1390973" cy="451550"/>
          </a:xfrm>
        </p:spPr>
        <p:txBody>
          <a:bodyPr/>
          <a:lstStyle/>
          <a:p>
            <a:r>
              <a:rPr lang="en-US" dirty="0" smtClean="0"/>
              <a:t>Run </a:t>
            </a:r>
            <a:r>
              <a:rPr lang="en-US" dirty="0" smtClean="0"/>
              <a:t>35</a:t>
            </a:r>
            <a:endParaRPr lang="en-US" dirty="0"/>
          </a:p>
        </p:txBody>
      </p:sp>
      <p:sp>
        <p:nvSpPr>
          <p:cNvPr id="8" name="Content Placeholder 7"/>
          <p:cNvSpPr>
            <a:spLocks noGrp="1"/>
          </p:cNvSpPr>
          <p:nvPr>
            <p:ph sz="quarter" idx="4"/>
          </p:nvPr>
        </p:nvSpPr>
        <p:spPr>
          <a:xfrm>
            <a:off x="6172200" y="2505075"/>
            <a:ext cx="2728866" cy="501651"/>
          </a:xfrm>
        </p:spPr>
        <p:txBody>
          <a:bodyPr>
            <a:normAutofit fontScale="85000" lnSpcReduction="10000"/>
          </a:bodyPr>
          <a:lstStyle/>
          <a:p>
            <a:r>
              <a:rPr lang="en-US" dirty="0" smtClean="0">
                <a:solidFill>
                  <a:schemeClr val="accent4">
                    <a:lumMod val="75000"/>
                  </a:schemeClr>
                </a:solidFill>
              </a:rPr>
              <a:t>Estimated one M?</a:t>
            </a:r>
            <a:endParaRPr lang="en-US" dirty="0" smtClean="0">
              <a:solidFill>
                <a:schemeClr val="accent4">
                  <a:lumMod val="75000"/>
                </a:schemeClr>
              </a:solidFill>
            </a:endParaRPr>
          </a:p>
        </p:txBody>
      </p:sp>
      <p:sp>
        <p:nvSpPr>
          <p:cNvPr id="9" name="Text Placeholder 6"/>
          <p:cNvSpPr txBox="1">
            <a:spLocks/>
          </p:cNvSpPr>
          <p:nvPr/>
        </p:nvSpPr>
        <p:spPr>
          <a:xfrm>
            <a:off x="6172200" y="3319462"/>
            <a:ext cx="1390973" cy="45155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smtClean="0"/>
              <a:t>Run 36</a:t>
            </a:r>
            <a:endParaRPr lang="en-US" dirty="0"/>
          </a:p>
        </p:txBody>
      </p:sp>
      <p:sp>
        <p:nvSpPr>
          <p:cNvPr id="11" name="Content Placeholder 7"/>
          <p:cNvSpPr txBox="1">
            <a:spLocks/>
          </p:cNvSpPr>
          <p:nvPr/>
        </p:nvSpPr>
        <p:spPr>
          <a:xfrm>
            <a:off x="6172199" y="3771012"/>
            <a:ext cx="3490993" cy="5016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solidFill>
                <a:schemeClr val="accent4">
                  <a:lumMod val="75000"/>
                </a:schemeClr>
              </a:solidFill>
            </a:endParaRPr>
          </a:p>
        </p:txBody>
      </p:sp>
      <p:sp>
        <p:nvSpPr>
          <p:cNvPr id="17" name="Content Placeholder 7"/>
          <p:cNvSpPr txBox="1">
            <a:spLocks/>
          </p:cNvSpPr>
          <p:nvPr/>
        </p:nvSpPr>
        <p:spPr>
          <a:xfrm>
            <a:off x="6172199" y="5036949"/>
            <a:ext cx="3490993" cy="5016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solidFill>
                <a:schemeClr val="accent4">
                  <a:lumMod val="75000"/>
                </a:schemeClr>
              </a:solidFill>
            </a:endParaRPr>
          </a:p>
        </p:txBody>
      </p:sp>
      <p:sp>
        <p:nvSpPr>
          <p:cNvPr id="12" name="Content Placeholder 7"/>
          <p:cNvSpPr txBox="1">
            <a:spLocks/>
          </p:cNvSpPr>
          <p:nvPr/>
        </p:nvSpPr>
        <p:spPr>
          <a:xfrm>
            <a:off x="6172198" y="3771011"/>
            <a:ext cx="2728866" cy="50165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solidFill>
                  <a:schemeClr val="accent4">
                    <a:lumMod val="75000"/>
                  </a:schemeClr>
                </a:solidFill>
              </a:rPr>
              <a:t>X[] &lt;- 1, x[2,,] &lt;- 2</a:t>
            </a:r>
            <a:endParaRPr lang="en-US" dirty="0" smtClean="0">
              <a:solidFill>
                <a:schemeClr val="accent4">
                  <a:lumMod val="75000"/>
                </a:schemeClr>
              </a:solidFill>
            </a:endParaRPr>
          </a:p>
        </p:txBody>
      </p:sp>
    </p:spTree>
    <p:extLst>
      <p:ext uri="{BB962C8B-B14F-4D97-AF65-F5344CB8AC3E}">
        <p14:creationId xmlns:p14="http://schemas.microsoft.com/office/powerpoint/2010/main" val="1006062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FINAL Peer Review Report</a:t>
            </a:r>
            <a:endParaRPr lang="en-US" dirty="0"/>
          </a:p>
        </p:txBody>
      </p:sp>
      <p:sp>
        <p:nvSpPr>
          <p:cNvPr id="3" name="Content Placeholder 2"/>
          <p:cNvSpPr>
            <a:spLocks noGrp="1"/>
          </p:cNvSpPr>
          <p:nvPr>
            <p:ph idx="1"/>
          </p:nvPr>
        </p:nvSpPr>
        <p:spPr/>
        <p:txBody>
          <a:bodyPr>
            <a:normAutofit/>
          </a:bodyPr>
          <a:lstStyle/>
          <a:p>
            <a:r>
              <a:rPr lang="en-US" dirty="0"/>
              <a:t>Conduct sensitivity analyses including: </a:t>
            </a:r>
            <a:endParaRPr lang="en-US" b="0" dirty="0" smtClean="0">
              <a:effectLst/>
            </a:endParaRPr>
          </a:p>
          <a:p>
            <a:r>
              <a:rPr lang="en-US" dirty="0"/>
              <a:t>1) an exploration of alternative parameterizations for natural mortality (e.g. different age-independent constant values, or age-dependent M) </a:t>
            </a:r>
            <a:r>
              <a:rPr lang="en-US" dirty="0" smtClean="0"/>
              <a:t>Run 35-36</a:t>
            </a:r>
            <a:endParaRPr lang="en-US" b="0" dirty="0" smtClean="0">
              <a:effectLst/>
            </a:endParaRPr>
          </a:p>
          <a:p>
            <a:r>
              <a:rPr lang="en-US" dirty="0"/>
              <a:t>2) profiles of the initial fishing mortality (i.e. initial depletion) </a:t>
            </a:r>
            <a:endParaRPr lang="en-US" b="0" dirty="0" smtClean="0">
              <a:effectLst/>
            </a:endParaRPr>
          </a:p>
          <a:p>
            <a:r>
              <a:rPr lang="en-US" dirty="0"/>
              <a:t>3) an evaluation of which individual surveys should be included in the VAST index by comparing WHAM estimates (e.g., biomass time series) from the proposed run with individual fishery independent surveys. Surveys that do not appear to accurately reflect changes in stock size through this analysis should not be included in the VAST index. </a:t>
            </a:r>
            <a:endParaRPr lang="en-US" b="0" dirty="0" smtClean="0">
              <a:effectLst/>
            </a:endParaRPr>
          </a:p>
          <a:p>
            <a:pPr marL="0" indent="0">
              <a:buNone/>
            </a:pPr>
            <a:endParaRPr lang="en-US" dirty="0"/>
          </a:p>
        </p:txBody>
      </p:sp>
    </p:spTree>
    <p:extLst>
      <p:ext uri="{BB962C8B-B14F-4D97-AF65-F5344CB8AC3E}">
        <p14:creationId xmlns:p14="http://schemas.microsoft.com/office/powerpoint/2010/main" val="835080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FINAL Peer Review Report</a:t>
            </a:r>
            <a:endParaRPr lang="en-US" dirty="0"/>
          </a:p>
        </p:txBody>
      </p:sp>
      <p:sp>
        <p:nvSpPr>
          <p:cNvPr id="3" name="Content Placeholder 2"/>
          <p:cNvSpPr>
            <a:spLocks noGrp="1"/>
          </p:cNvSpPr>
          <p:nvPr>
            <p:ph idx="1"/>
          </p:nvPr>
        </p:nvSpPr>
        <p:spPr/>
        <p:txBody>
          <a:bodyPr>
            <a:normAutofit/>
          </a:bodyPr>
          <a:lstStyle/>
          <a:p>
            <a:r>
              <a:rPr lang="en-US" dirty="0">
                <a:solidFill>
                  <a:schemeClr val="bg2">
                    <a:lumMod val="90000"/>
                  </a:schemeClr>
                </a:solidFill>
              </a:rPr>
              <a:t>Conduct sensitivity analyses including: </a:t>
            </a:r>
            <a:endParaRPr lang="en-US" b="0" dirty="0" smtClean="0">
              <a:solidFill>
                <a:schemeClr val="bg2">
                  <a:lumMod val="90000"/>
                </a:schemeClr>
              </a:solidFill>
              <a:effectLst/>
            </a:endParaRPr>
          </a:p>
          <a:p>
            <a:r>
              <a:rPr lang="en-US" dirty="0">
                <a:solidFill>
                  <a:schemeClr val="bg2">
                    <a:lumMod val="90000"/>
                  </a:schemeClr>
                </a:solidFill>
              </a:rPr>
              <a:t>1) an exploration of alternative parameterizations for natural mortality (e.g. different age-independent constant values, or age-dependent M) </a:t>
            </a:r>
            <a:endParaRPr lang="en-US" b="0" dirty="0" smtClean="0">
              <a:solidFill>
                <a:schemeClr val="bg2">
                  <a:lumMod val="90000"/>
                </a:schemeClr>
              </a:solidFill>
              <a:effectLst/>
            </a:endParaRPr>
          </a:p>
          <a:p>
            <a:r>
              <a:rPr lang="en-US" dirty="0">
                <a:solidFill>
                  <a:schemeClr val="bg2">
                    <a:lumMod val="90000"/>
                  </a:schemeClr>
                </a:solidFill>
              </a:rPr>
              <a:t>2) profiles of the initial fishing mortality (i.e. initial depletion) </a:t>
            </a:r>
            <a:endParaRPr lang="en-US" b="0" dirty="0" smtClean="0">
              <a:solidFill>
                <a:schemeClr val="bg2">
                  <a:lumMod val="90000"/>
                </a:schemeClr>
              </a:solidFill>
              <a:effectLst/>
            </a:endParaRPr>
          </a:p>
          <a:p>
            <a:r>
              <a:rPr lang="en-US" dirty="0"/>
              <a:t>3) an evaluation of which individual surveys should be included in the VAST index by comparing WHAM estimates (e.g., biomass time series) from the proposed run with individual fishery independent surveys. Surveys that do not appear to accurately reflect changes in stock size through this analysis should not be included in the VAST index. </a:t>
            </a:r>
            <a:endParaRPr lang="en-US" b="0" dirty="0" smtClean="0">
              <a:effectLst/>
            </a:endParaRPr>
          </a:p>
          <a:p>
            <a:pPr marL="0" indent="0">
              <a:buNone/>
            </a:pPr>
            <a:endParaRPr lang="en-US" dirty="0"/>
          </a:p>
        </p:txBody>
      </p:sp>
    </p:spTree>
    <p:extLst>
      <p:ext uri="{BB962C8B-B14F-4D97-AF65-F5344CB8AC3E}">
        <p14:creationId xmlns:p14="http://schemas.microsoft.com/office/powerpoint/2010/main" val="2619907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Sensitivity Item 3</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Compare WHAM SSB estimates to the number/tow time series from the individual surveys</a:t>
            </a:r>
          </a:p>
          <a:p>
            <a:pPr marL="514350" indent="-514350">
              <a:buFont typeface="+mj-lt"/>
              <a:buAutoNum type="arabicPeriod"/>
            </a:pPr>
            <a:r>
              <a:rPr lang="en-US" dirty="0" smtClean="0"/>
              <a:t>Compare WHAM run with run with each index individually, rather than the VAST INDEX</a:t>
            </a:r>
          </a:p>
          <a:p>
            <a:pPr marL="514350" indent="-514350">
              <a:buFont typeface="+mj-lt"/>
              <a:buAutoNum type="arabicPeriod"/>
            </a:pPr>
            <a:r>
              <a:rPr lang="en-US" dirty="0" smtClean="0"/>
              <a:t>Compare WHAM run with just NEFSC BTS, NEAMAP, and </a:t>
            </a:r>
            <a:r>
              <a:rPr lang="en-US" dirty="0" err="1" smtClean="0"/>
              <a:t>RecCPA</a:t>
            </a:r>
            <a:endParaRPr lang="en-US" dirty="0" smtClean="0"/>
          </a:p>
          <a:p>
            <a:pPr marL="514350" indent="-514350">
              <a:buFont typeface="+mj-lt"/>
              <a:buAutoNum type="arabicPeriod"/>
            </a:pPr>
            <a:r>
              <a:rPr lang="en-US" dirty="0" smtClean="0"/>
              <a:t>Examine current VAST model to see if weighting for each survey could be extracted</a:t>
            </a:r>
          </a:p>
          <a:p>
            <a:pPr marL="514350" indent="-514350">
              <a:buFont typeface="+mj-lt"/>
              <a:buAutoNum type="arabicPeriod"/>
            </a:pPr>
            <a:r>
              <a:rPr lang="en-US" dirty="0" smtClean="0"/>
              <a:t>Re run VAST with just </a:t>
            </a:r>
            <a:r>
              <a:rPr lang="en-US" dirty="0" smtClean="0"/>
              <a:t>Spring and Fall NEFSC </a:t>
            </a:r>
            <a:r>
              <a:rPr lang="en-US" dirty="0" smtClean="0"/>
              <a:t>BTS/ NEAMAP</a:t>
            </a:r>
            <a:endParaRPr lang="en-US" dirty="0"/>
          </a:p>
        </p:txBody>
      </p:sp>
    </p:spTree>
    <p:extLst>
      <p:ext uri="{BB962C8B-B14F-4D97-AF65-F5344CB8AC3E}">
        <p14:creationId xmlns:p14="http://schemas.microsoft.com/office/powerpoint/2010/main" val="1499166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Sensitivity Item 3</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solidFill>
                  <a:schemeClr val="bg2"/>
                </a:solidFill>
              </a:rPr>
              <a:t>Compare WHAM SSB estimates to the number/tow time series from the individual surveys</a:t>
            </a:r>
          </a:p>
          <a:p>
            <a:pPr marL="514350" indent="-514350">
              <a:buFont typeface="+mj-lt"/>
              <a:buAutoNum type="arabicPeriod"/>
            </a:pPr>
            <a:r>
              <a:rPr lang="en-US" dirty="0" smtClean="0"/>
              <a:t>Compare WHAM run with run with each index individually, rather than the VAST INDEX</a:t>
            </a:r>
          </a:p>
          <a:p>
            <a:pPr marL="514350" indent="-514350">
              <a:buFont typeface="+mj-lt"/>
              <a:buAutoNum type="arabicPeriod"/>
            </a:pPr>
            <a:r>
              <a:rPr lang="en-US" dirty="0" smtClean="0">
                <a:solidFill>
                  <a:schemeClr val="bg2"/>
                </a:solidFill>
              </a:rPr>
              <a:t>Compare WHAM run with just NEFSC BTS, NEAMAP, and </a:t>
            </a:r>
            <a:r>
              <a:rPr lang="en-US" dirty="0" err="1" smtClean="0">
                <a:solidFill>
                  <a:schemeClr val="bg2"/>
                </a:solidFill>
              </a:rPr>
              <a:t>RecCPA</a:t>
            </a:r>
            <a:endParaRPr lang="en-US" dirty="0" smtClean="0">
              <a:solidFill>
                <a:schemeClr val="bg2"/>
              </a:solidFill>
            </a:endParaRPr>
          </a:p>
          <a:p>
            <a:pPr marL="514350" indent="-514350">
              <a:buFont typeface="+mj-lt"/>
              <a:buAutoNum type="arabicPeriod"/>
            </a:pPr>
            <a:r>
              <a:rPr lang="en-US" dirty="0" smtClean="0">
                <a:solidFill>
                  <a:schemeClr val="bg2"/>
                </a:solidFill>
              </a:rPr>
              <a:t>Examine current VAST model to see if weighting for each survey could be extracted</a:t>
            </a:r>
          </a:p>
          <a:p>
            <a:pPr marL="514350" indent="-514350">
              <a:buFont typeface="+mj-lt"/>
              <a:buAutoNum type="arabicPeriod"/>
            </a:pPr>
            <a:r>
              <a:rPr lang="en-US" dirty="0" smtClean="0">
                <a:solidFill>
                  <a:schemeClr val="bg2"/>
                </a:solidFill>
              </a:rPr>
              <a:t>Re run VAST with just NEFSC BTS/ NEAMAP</a:t>
            </a:r>
            <a:endParaRPr lang="en-US" dirty="0">
              <a:solidFill>
                <a:schemeClr val="bg2"/>
              </a:solidFill>
            </a:endParaRPr>
          </a:p>
        </p:txBody>
      </p:sp>
    </p:spTree>
    <p:extLst>
      <p:ext uri="{BB962C8B-B14F-4D97-AF65-F5344CB8AC3E}">
        <p14:creationId xmlns:p14="http://schemas.microsoft.com/office/powerpoint/2010/main" val="2151754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Option 2: Run37</a:t>
            </a:r>
            <a:endParaRPr lang="en-US" dirty="0"/>
          </a:p>
        </p:txBody>
      </p:sp>
      <p:sp>
        <p:nvSpPr>
          <p:cNvPr id="5" name="Text Placeholder 4"/>
          <p:cNvSpPr>
            <a:spLocks noGrp="1"/>
          </p:cNvSpPr>
          <p:nvPr>
            <p:ph type="body" idx="1"/>
          </p:nvPr>
        </p:nvSpPr>
        <p:spPr/>
        <p:txBody>
          <a:bodyPr/>
          <a:lstStyle/>
          <a:p>
            <a:r>
              <a:rPr lang="en-US" dirty="0" smtClean="0"/>
              <a:t>Run 34 Indices</a:t>
            </a:r>
            <a:endParaRPr lang="en-US" dirty="0"/>
          </a:p>
        </p:txBody>
      </p:sp>
      <p:sp>
        <p:nvSpPr>
          <p:cNvPr id="6" name="Content Placeholder 5"/>
          <p:cNvSpPr>
            <a:spLocks noGrp="1"/>
          </p:cNvSpPr>
          <p:nvPr>
            <p:ph sz="half" idx="2"/>
          </p:nvPr>
        </p:nvSpPr>
        <p:spPr/>
        <p:txBody>
          <a:bodyPr>
            <a:normAutofit/>
          </a:bodyPr>
          <a:lstStyle/>
          <a:p>
            <a:r>
              <a:rPr lang="en-US" dirty="0" smtClean="0"/>
              <a:t>North VAST</a:t>
            </a:r>
          </a:p>
          <a:p>
            <a:pPr lvl="1"/>
            <a:r>
              <a:rPr lang="en-US" dirty="0" err="1" smtClean="0">
                <a:solidFill>
                  <a:schemeClr val="accent5">
                    <a:lumMod val="75000"/>
                  </a:schemeClr>
                </a:solidFill>
              </a:rPr>
              <a:t>Sel</a:t>
            </a:r>
            <a:r>
              <a:rPr lang="en-US" dirty="0">
                <a:solidFill>
                  <a:schemeClr val="accent5">
                    <a:lumMod val="75000"/>
                  </a:schemeClr>
                </a:solidFill>
              </a:rPr>
              <a:t> </a:t>
            </a:r>
            <a:r>
              <a:rPr lang="en-US" dirty="0" smtClean="0">
                <a:solidFill>
                  <a:schemeClr val="accent5">
                    <a:lumMod val="75000"/>
                  </a:schemeClr>
                </a:solidFill>
              </a:rPr>
              <a:t>RE: 2dar1</a:t>
            </a:r>
          </a:p>
          <a:p>
            <a:pPr lvl="1"/>
            <a:r>
              <a:rPr lang="en-US" dirty="0" smtClean="0">
                <a:solidFill>
                  <a:schemeClr val="accent4">
                    <a:lumMod val="75000"/>
                  </a:schemeClr>
                </a:solidFill>
              </a:rPr>
              <a:t>Age comp: </a:t>
            </a:r>
            <a:r>
              <a:rPr lang="en-US" dirty="0" err="1" smtClean="0">
                <a:solidFill>
                  <a:schemeClr val="accent4">
                    <a:lumMod val="75000"/>
                  </a:schemeClr>
                </a:solidFill>
              </a:rPr>
              <a:t>dir-mult</a:t>
            </a:r>
            <a:endParaRPr lang="en-US" dirty="0" smtClean="0">
              <a:solidFill>
                <a:schemeClr val="accent4">
                  <a:lumMod val="75000"/>
                </a:schemeClr>
              </a:solidFill>
            </a:endParaRPr>
          </a:p>
          <a:p>
            <a:r>
              <a:rPr lang="en-US" dirty="0" smtClean="0"/>
              <a:t>South VAST</a:t>
            </a:r>
          </a:p>
          <a:p>
            <a:pPr lvl="1"/>
            <a:r>
              <a:rPr lang="en-US" dirty="0" err="1" smtClean="0">
                <a:solidFill>
                  <a:schemeClr val="accent5">
                    <a:lumMod val="75000"/>
                  </a:schemeClr>
                </a:solidFill>
              </a:rPr>
              <a:t>Sel</a:t>
            </a:r>
            <a:r>
              <a:rPr lang="en-US" dirty="0" smtClean="0">
                <a:solidFill>
                  <a:schemeClr val="accent5">
                    <a:lumMod val="75000"/>
                  </a:schemeClr>
                </a:solidFill>
              </a:rPr>
              <a:t> RE: none</a:t>
            </a:r>
          </a:p>
          <a:p>
            <a:pPr lvl="1"/>
            <a:r>
              <a:rPr lang="en-US" dirty="0" smtClean="0">
                <a:solidFill>
                  <a:schemeClr val="accent4">
                    <a:lumMod val="75000"/>
                  </a:schemeClr>
                </a:solidFill>
              </a:rPr>
              <a:t>Age comp: logistic-normal-ar1-miss0</a:t>
            </a:r>
          </a:p>
        </p:txBody>
      </p:sp>
      <p:sp>
        <p:nvSpPr>
          <p:cNvPr id="7" name="Text Placeholder 6"/>
          <p:cNvSpPr>
            <a:spLocks noGrp="1"/>
          </p:cNvSpPr>
          <p:nvPr>
            <p:ph type="body" sz="quarter" idx="3"/>
          </p:nvPr>
        </p:nvSpPr>
        <p:spPr/>
        <p:txBody>
          <a:bodyPr/>
          <a:lstStyle/>
          <a:p>
            <a:r>
              <a:rPr lang="en-US" dirty="0" smtClean="0"/>
              <a:t>Run </a:t>
            </a:r>
            <a:r>
              <a:rPr lang="en-US" dirty="0" smtClean="0"/>
              <a:t>37 </a:t>
            </a:r>
            <a:r>
              <a:rPr lang="en-US" dirty="0" smtClean="0"/>
              <a:t>Indices</a:t>
            </a:r>
            <a:endParaRPr lang="en-US" dirty="0"/>
          </a:p>
        </p:txBody>
      </p:sp>
      <p:sp>
        <p:nvSpPr>
          <p:cNvPr id="8" name="Content Placeholder 7"/>
          <p:cNvSpPr>
            <a:spLocks noGrp="1"/>
          </p:cNvSpPr>
          <p:nvPr>
            <p:ph sz="quarter" idx="4"/>
          </p:nvPr>
        </p:nvSpPr>
        <p:spPr>
          <a:xfrm>
            <a:off x="6172200" y="2505075"/>
            <a:ext cx="2728866" cy="3684588"/>
          </a:xfrm>
        </p:spPr>
        <p:txBody>
          <a:bodyPr>
            <a:normAutofit fontScale="77500" lnSpcReduction="20000"/>
          </a:bodyPr>
          <a:lstStyle/>
          <a:p>
            <a:r>
              <a:rPr lang="en-US" dirty="0" smtClean="0"/>
              <a:t>North</a:t>
            </a:r>
          </a:p>
          <a:p>
            <a:pPr lvl="1"/>
            <a:r>
              <a:rPr lang="en-US" dirty="0" smtClean="0"/>
              <a:t>Spring Albatross</a:t>
            </a:r>
          </a:p>
          <a:p>
            <a:pPr lvl="1"/>
            <a:r>
              <a:rPr lang="en-US" dirty="0" smtClean="0"/>
              <a:t>NEAMAP</a:t>
            </a:r>
          </a:p>
          <a:p>
            <a:pPr lvl="1"/>
            <a:r>
              <a:rPr lang="en-US" dirty="0" smtClean="0"/>
              <a:t>MA</a:t>
            </a:r>
          </a:p>
          <a:p>
            <a:pPr lvl="1"/>
            <a:r>
              <a:rPr lang="en-US" dirty="0" smtClean="0"/>
              <a:t>RI</a:t>
            </a:r>
          </a:p>
          <a:p>
            <a:pPr lvl="1"/>
            <a:r>
              <a:rPr lang="en-US" dirty="0" smtClean="0"/>
              <a:t>CT</a:t>
            </a:r>
          </a:p>
          <a:p>
            <a:pPr lvl="1"/>
            <a:r>
              <a:rPr lang="en-US" dirty="0" smtClean="0"/>
              <a:t>NY</a:t>
            </a:r>
          </a:p>
          <a:p>
            <a:pPr lvl="1"/>
            <a:r>
              <a:rPr lang="en-US" dirty="0" smtClean="0"/>
              <a:t>Bigelow</a:t>
            </a:r>
          </a:p>
          <a:p>
            <a:r>
              <a:rPr lang="en-US" dirty="0" err="1" smtClean="0">
                <a:solidFill>
                  <a:schemeClr val="accent5">
                    <a:lumMod val="75000"/>
                  </a:schemeClr>
                </a:solidFill>
              </a:rPr>
              <a:t>Sel</a:t>
            </a:r>
            <a:r>
              <a:rPr lang="en-US" dirty="0" smtClean="0">
                <a:solidFill>
                  <a:schemeClr val="accent5">
                    <a:lumMod val="75000"/>
                  </a:schemeClr>
                </a:solidFill>
              </a:rPr>
              <a:t> RE: </a:t>
            </a:r>
            <a:r>
              <a:rPr lang="en-US" dirty="0" smtClean="0">
                <a:solidFill>
                  <a:schemeClr val="accent5">
                    <a:lumMod val="75000"/>
                  </a:schemeClr>
                </a:solidFill>
              </a:rPr>
              <a:t>ar1_y for all except NY which is none</a:t>
            </a:r>
            <a:endParaRPr lang="en-US" dirty="0" smtClean="0">
              <a:solidFill>
                <a:schemeClr val="accent5">
                  <a:lumMod val="75000"/>
                </a:schemeClr>
              </a:solidFill>
            </a:endParaRPr>
          </a:p>
          <a:p>
            <a:r>
              <a:rPr lang="en-US" dirty="0" smtClean="0">
                <a:solidFill>
                  <a:schemeClr val="accent4">
                    <a:lumMod val="75000"/>
                  </a:schemeClr>
                </a:solidFill>
              </a:rPr>
              <a:t>Age comp: </a:t>
            </a:r>
            <a:r>
              <a:rPr lang="en-US" dirty="0" err="1" smtClean="0">
                <a:solidFill>
                  <a:schemeClr val="accent4">
                    <a:lumMod val="75000"/>
                  </a:schemeClr>
                </a:solidFill>
              </a:rPr>
              <a:t>dir-mult</a:t>
            </a:r>
            <a:endParaRPr lang="en-US" dirty="0" smtClean="0">
              <a:solidFill>
                <a:schemeClr val="accent4">
                  <a:lumMod val="75000"/>
                </a:schemeClr>
              </a:solidFill>
            </a:endParaRPr>
          </a:p>
        </p:txBody>
      </p:sp>
      <p:sp>
        <p:nvSpPr>
          <p:cNvPr id="10" name="Content Placeholder 7"/>
          <p:cNvSpPr txBox="1">
            <a:spLocks/>
          </p:cNvSpPr>
          <p:nvPr/>
        </p:nvSpPr>
        <p:spPr>
          <a:xfrm>
            <a:off x="9075691" y="2505075"/>
            <a:ext cx="2728866" cy="420052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South</a:t>
            </a:r>
          </a:p>
          <a:p>
            <a:pPr lvl="1"/>
            <a:r>
              <a:rPr lang="en-US" dirty="0" smtClean="0"/>
              <a:t>Spring Albatross</a:t>
            </a:r>
          </a:p>
          <a:p>
            <a:pPr lvl="1"/>
            <a:r>
              <a:rPr lang="en-US" dirty="0" smtClean="0"/>
              <a:t>NEAMAP</a:t>
            </a:r>
          </a:p>
          <a:p>
            <a:pPr lvl="1"/>
            <a:r>
              <a:rPr lang="en-US" dirty="0" smtClean="0"/>
              <a:t>NJ</a:t>
            </a:r>
          </a:p>
          <a:p>
            <a:pPr lvl="1"/>
            <a:r>
              <a:rPr lang="en-US" dirty="0" smtClean="0"/>
              <a:t>DE</a:t>
            </a:r>
          </a:p>
          <a:p>
            <a:pPr lvl="1"/>
            <a:r>
              <a:rPr lang="en-US" dirty="0" smtClean="0"/>
              <a:t>MD</a:t>
            </a:r>
          </a:p>
          <a:p>
            <a:pPr lvl="1"/>
            <a:r>
              <a:rPr lang="en-US" dirty="0" smtClean="0"/>
              <a:t>VIMS</a:t>
            </a:r>
          </a:p>
          <a:p>
            <a:pPr lvl="1"/>
            <a:r>
              <a:rPr lang="en-US" dirty="0" smtClean="0"/>
              <a:t>Winter BT</a:t>
            </a:r>
          </a:p>
          <a:p>
            <a:pPr lvl="1"/>
            <a:r>
              <a:rPr lang="en-US" dirty="0" smtClean="0"/>
              <a:t>Bigelow</a:t>
            </a:r>
          </a:p>
          <a:p>
            <a:r>
              <a:rPr lang="en-US" dirty="0" err="1" smtClean="0">
                <a:solidFill>
                  <a:schemeClr val="accent5">
                    <a:lumMod val="75000"/>
                  </a:schemeClr>
                </a:solidFill>
              </a:rPr>
              <a:t>Sel</a:t>
            </a:r>
            <a:r>
              <a:rPr lang="en-US" dirty="0" smtClean="0">
                <a:solidFill>
                  <a:schemeClr val="accent5">
                    <a:lumMod val="75000"/>
                  </a:schemeClr>
                </a:solidFill>
              </a:rPr>
              <a:t> RE: none</a:t>
            </a:r>
          </a:p>
          <a:p>
            <a:r>
              <a:rPr lang="en-US" dirty="0" smtClean="0">
                <a:solidFill>
                  <a:schemeClr val="accent4">
                    <a:lumMod val="75000"/>
                  </a:schemeClr>
                </a:solidFill>
              </a:rPr>
              <a:t>Age comp: logistic-normal-ar1-miss0</a:t>
            </a:r>
          </a:p>
        </p:txBody>
      </p:sp>
    </p:spTree>
    <p:extLst>
      <p:ext uri="{BB962C8B-B14F-4D97-AF65-F5344CB8AC3E}">
        <p14:creationId xmlns:p14="http://schemas.microsoft.com/office/powerpoint/2010/main" val="3542607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504357857"/>
              </p:ext>
            </p:extLst>
          </p:nvPr>
        </p:nvGraphicFramePr>
        <p:xfrm>
          <a:off x="3534229" y="263093"/>
          <a:ext cx="4696824" cy="937260"/>
        </p:xfrm>
        <a:graphic>
          <a:graphicData uri="http://schemas.openxmlformats.org/drawingml/2006/table">
            <a:tbl>
              <a:tblPr/>
              <a:tblGrid>
                <a:gridCol w="1174206">
                  <a:extLst>
                    <a:ext uri="{9D8B030D-6E8A-4147-A177-3AD203B41FA5}">
                      <a16:colId xmlns:a16="http://schemas.microsoft.com/office/drawing/2014/main" val="1284068648"/>
                    </a:ext>
                  </a:extLst>
                </a:gridCol>
                <a:gridCol w="1174206">
                  <a:extLst>
                    <a:ext uri="{9D8B030D-6E8A-4147-A177-3AD203B41FA5}">
                      <a16:colId xmlns:a16="http://schemas.microsoft.com/office/drawing/2014/main" val="3282745804"/>
                    </a:ext>
                  </a:extLst>
                </a:gridCol>
                <a:gridCol w="1174206">
                  <a:extLst>
                    <a:ext uri="{9D8B030D-6E8A-4147-A177-3AD203B41FA5}">
                      <a16:colId xmlns:a16="http://schemas.microsoft.com/office/drawing/2014/main" val="3376598086"/>
                    </a:ext>
                  </a:extLst>
                </a:gridCol>
                <a:gridCol w="1174206">
                  <a:extLst>
                    <a:ext uri="{9D8B030D-6E8A-4147-A177-3AD203B41FA5}">
                      <a16:colId xmlns:a16="http://schemas.microsoft.com/office/drawing/2014/main" val="3460612625"/>
                    </a:ext>
                  </a:extLst>
                </a:gridCol>
              </a:tblGrid>
              <a:tr h="182880">
                <a:tc>
                  <a:txBody>
                    <a:bodyPr/>
                    <a:lstStyle/>
                    <a:p>
                      <a:pPr algn="l" fontAlgn="b"/>
                      <a:endParaRPr lang="en-US" sz="20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US" sz="2000" b="0" i="0" u="none" strike="noStrike" dirty="0" err="1">
                          <a:solidFill>
                            <a:srgbClr val="000000"/>
                          </a:solidFill>
                          <a:effectLst/>
                          <a:latin typeface="Calibri" panose="020F0502020204030204" pitchFamily="34" charset="0"/>
                        </a:rPr>
                        <a:t>rho_R</a:t>
                      </a:r>
                      <a:endParaRPr lang="en-US" sz="20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US" sz="2000" b="0" i="0" u="none" strike="noStrike">
                          <a:solidFill>
                            <a:srgbClr val="000000"/>
                          </a:solidFill>
                          <a:effectLst/>
                          <a:latin typeface="Calibri" panose="020F0502020204030204" pitchFamily="34" charset="0"/>
                        </a:rPr>
                        <a:t>rho_SSB</a:t>
                      </a:r>
                    </a:p>
                  </a:txBody>
                  <a:tcPr marL="7620" marR="7620" marT="7620" marB="0" anchor="b">
                    <a:lnL>
                      <a:noFill/>
                    </a:lnL>
                    <a:lnR>
                      <a:noFill/>
                    </a:lnR>
                    <a:lnT>
                      <a:noFill/>
                    </a:lnT>
                    <a:lnB>
                      <a:noFill/>
                    </a:lnB>
                  </a:tcPr>
                </a:tc>
                <a:tc>
                  <a:txBody>
                    <a:bodyPr/>
                    <a:lstStyle/>
                    <a:p>
                      <a:pPr algn="l" fontAlgn="b"/>
                      <a:r>
                        <a:rPr lang="en-US" sz="2000" b="0" i="0" u="none" strike="noStrike">
                          <a:solidFill>
                            <a:srgbClr val="000000"/>
                          </a:solidFill>
                          <a:effectLst/>
                          <a:latin typeface="Calibri" panose="020F0502020204030204" pitchFamily="34" charset="0"/>
                        </a:rPr>
                        <a:t>rho_Fbar</a:t>
                      </a:r>
                    </a:p>
                  </a:txBody>
                  <a:tcPr marL="7620" marR="7620" marT="7620" marB="0" anchor="b">
                    <a:lnL>
                      <a:noFill/>
                    </a:lnL>
                    <a:lnR>
                      <a:noFill/>
                    </a:lnR>
                    <a:lnT>
                      <a:noFill/>
                    </a:lnT>
                    <a:lnB>
                      <a:noFill/>
                    </a:lnB>
                  </a:tcPr>
                </a:tc>
                <a:extLst>
                  <a:ext uri="{0D108BD9-81ED-4DB2-BD59-A6C34878D82A}">
                    <a16:rowId xmlns:a16="http://schemas.microsoft.com/office/drawing/2014/main" val="2485088736"/>
                  </a:ext>
                </a:extLst>
              </a:tr>
              <a:tr h="182880">
                <a:tc>
                  <a:txBody>
                    <a:bodyPr/>
                    <a:lstStyle/>
                    <a:p>
                      <a:pPr algn="l" fontAlgn="b"/>
                      <a:r>
                        <a:rPr lang="en-US" sz="2000" b="0" i="0" u="none" strike="noStrike">
                          <a:solidFill>
                            <a:srgbClr val="000000"/>
                          </a:solidFill>
                          <a:effectLst/>
                          <a:latin typeface="Calibri" panose="020F0502020204030204" pitchFamily="34" charset="0"/>
                        </a:rPr>
                        <a:t>Run34</a:t>
                      </a:r>
                    </a:p>
                  </a:txBody>
                  <a:tcPr marL="7620" marR="7620" marT="7620" marB="0" anchor="b">
                    <a:lnL>
                      <a:noFill/>
                    </a:lnL>
                    <a:lnR>
                      <a:noFill/>
                    </a:lnR>
                    <a:lnT>
                      <a:noFill/>
                    </a:lnT>
                    <a:lnB>
                      <a:noFill/>
                    </a:lnB>
                  </a:tcPr>
                </a:tc>
                <a:tc>
                  <a:txBody>
                    <a:bodyPr/>
                    <a:lstStyle/>
                    <a:p>
                      <a:pPr algn="r" fontAlgn="b"/>
                      <a:r>
                        <a:rPr lang="en-US" sz="2000" b="0" i="0" u="none" strike="noStrike" dirty="0">
                          <a:solidFill>
                            <a:srgbClr val="000000"/>
                          </a:solidFill>
                          <a:effectLst/>
                          <a:latin typeface="Calibri" panose="020F0502020204030204" pitchFamily="34" charset="0"/>
                        </a:rPr>
                        <a:t>0.1209</a:t>
                      </a:r>
                    </a:p>
                  </a:txBody>
                  <a:tcPr marL="7620" marR="7620" marT="7620" marB="0" anchor="b">
                    <a:lnL>
                      <a:noFill/>
                    </a:lnL>
                    <a:lnR>
                      <a:noFill/>
                    </a:lnR>
                    <a:lnT>
                      <a:noFill/>
                    </a:lnT>
                    <a:lnB>
                      <a:noFill/>
                    </a:lnB>
                  </a:tcPr>
                </a:tc>
                <a:tc>
                  <a:txBody>
                    <a:bodyPr/>
                    <a:lstStyle/>
                    <a:p>
                      <a:pPr algn="r" fontAlgn="b"/>
                      <a:r>
                        <a:rPr lang="en-US" sz="2000" b="0" i="0" u="none" strike="noStrike" dirty="0">
                          <a:solidFill>
                            <a:srgbClr val="000000"/>
                          </a:solidFill>
                          <a:effectLst/>
                          <a:latin typeface="Calibri" panose="020F0502020204030204" pitchFamily="34" charset="0"/>
                        </a:rPr>
                        <a:t>-0.0579</a:t>
                      </a:r>
                    </a:p>
                  </a:txBody>
                  <a:tcPr marL="7620" marR="7620" marT="7620" marB="0" anchor="b">
                    <a:lnL>
                      <a:noFill/>
                    </a:lnL>
                    <a:lnR>
                      <a:noFill/>
                    </a:lnR>
                    <a:lnT>
                      <a:noFill/>
                    </a:lnT>
                    <a:lnB>
                      <a:noFill/>
                    </a:lnB>
                  </a:tcPr>
                </a:tc>
                <a:tc>
                  <a:txBody>
                    <a:bodyPr/>
                    <a:lstStyle/>
                    <a:p>
                      <a:pPr algn="r" fontAlgn="b"/>
                      <a:r>
                        <a:rPr lang="en-US" sz="2000" b="0" i="0" u="none" strike="noStrike" dirty="0">
                          <a:solidFill>
                            <a:srgbClr val="000000"/>
                          </a:solidFill>
                          <a:effectLst/>
                          <a:latin typeface="Calibri" panose="020F0502020204030204" pitchFamily="34" charset="0"/>
                        </a:rPr>
                        <a:t>0.0598</a:t>
                      </a:r>
                    </a:p>
                  </a:txBody>
                  <a:tcPr marL="7620" marR="7620" marT="7620" marB="0" anchor="b">
                    <a:lnL>
                      <a:noFill/>
                    </a:lnL>
                    <a:lnR>
                      <a:noFill/>
                    </a:lnR>
                    <a:lnT>
                      <a:noFill/>
                    </a:lnT>
                    <a:lnB>
                      <a:noFill/>
                    </a:lnB>
                  </a:tcPr>
                </a:tc>
                <a:extLst>
                  <a:ext uri="{0D108BD9-81ED-4DB2-BD59-A6C34878D82A}">
                    <a16:rowId xmlns:a16="http://schemas.microsoft.com/office/drawing/2014/main" val="3240576727"/>
                  </a:ext>
                </a:extLst>
              </a:tr>
              <a:tr h="182880">
                <a:tc>
                  <a:txBody>
                    <a:bodyPr/>
                    <a:lstStyle/>
                    <a:p>
                      <a:pPr algn="l" fontAlgn="b"/>
                      <a:r>
                        <a:rPr lang="en-US" sz="2000" b="0" i="0" u="none" strike="noStrike" dirty="0" smtClean="0">
                          <a:solidFill>
                            <a:srgbClr val="000000"/>
                          </a:solidFill>
                          <a:effectLst/>
                          <a:latin typeface="Calibri" panose="020F0502020204030204" pitchFamily="34" charset="0"/>
                        </a:rPr>
                        <a:t>Run37.13</a:t>
                      </a:r>
                      <a:endParaRPr lang="en-US" sz="20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2000" b="0" i="0" u="none" strike="noStrike" dirty="0">
                          <a:solidFill>
                            <a:srgbClr val="000000"/>
                          </a:solidFill>
                          <a:effectLst/>
                          <a:latin typeface="Calibri" panose="020F0502020204030204" pitchFamily="34" charset="0"/>
                        </a:rPr>
                        <a:t>0.0116</a:t>
                      </a:r>
                    </a:p>
                  </a:txBody>
                  <a:tcPr marL="7620" marR="7620" marT="7620" marB="0" anchor="b">
                    <a:lnL>
                      <a:noFill/>
                    </a:lnL>
                    <a:lnR>
                      <a:noFill/>
                    </a:lnR>
                    <a:lnT>
                      <a:noFill/>
                    </a:lnT>
                    <a:lnB>
                      <a:noFill/>
                    </a:lnB>
                  </a:tcPr>
                </a:tc>
                <a:tc>
                  <a:txBody>
                    <a:bodyPr/>
                    <a:lstStyle/>
                    <a:p>
                      <a:pPr algn="r" fontAlgn="b"/>
                      <a:r>
                        <a:rPr lang="en-US" sz="2000" b="0" i="0" u="none" strike="noStrike">
                          <a:solidFill>
                            <a:srgbClr val="000000"/>
                          </a:solidFill>
                          <a:effectLst/>
                          <a:latin typeface="Calibri" panose="020F0502020204030204" pitchFamily="34" charset="0"/>
                        </a:rPr>
                        <a:t>0.0291</a:t>
                      </a:r>
                    </a:p>
                  </a:txBody>
                  <a:tcPr marL="7620" marR="7620" marT="7620" marB="0" anchor="b">
                    <a:lnL>
                      <a:noFill/>
                    </a:lnL>
                    <a:lnR>
                      <a:noFill/>
                    </a:lnR>
                    <a:lnT>
                      <a:noFill/>
                    </a:lnT>
                    <a:lnB>
                      <a:noFill/>
                    </a:lnB>
                  </a:tcPr>
                </a:tc>
                <a:tc>
                  <a:txBody>
                    <a:bodyPr/>
                    <a:lstStyle/>
                    <a:p>
                      <a:pPr algn="r" fontAlgn="b"/>
                      <a:r>
                        <a:rPr lang="en-US" sz="2000" b="0" i="0" u="none" strike="noStrike" dirty="0">
                          <a:solidFill>
                            <a:srgbClr val="000000"/>
                          </a:solidFill>
                          <a:effectLst/>
                          <a:latin typeface="Calibri" panose="020F0502020204030204" pitchFamily="34" charset="0"/>
                        </a:rPr>
                        <a:t>-0.0548</a:t>
                      </a:r>
                    </a:p>
                  </a:txBody>
                  <a:tcPr marL="7620" marR="7620" marT="7620" marB="0" anchor="b">
                    <a:lnL>
                      <a:noFill/>
                    </a:lnL>
                    <a:lnR>
                      <a:noFill/>
                    </a:lnR>
                    <a:lnT>
                      <a:noFill/>
                    </a:lnT>
                    <a:lnB>
                      <a:noFill/>
                    </a:lnB>
                  </a:tcPr>
                </a:tc>
                <a:extLst>
                  <a:ext uri="{0D108BD9-81ED-4DB2-BD59-A6C34878D82A}">
                    <a16:rowId xmlns:a16="http://schemas.microsoft.com/office/drawing/2014/main" val="1883810822"/>
                  </a:ext>
                </a:extLst>
              </a:tr>
            </a:tbl>
          </a:graphicData>
        </a:graphic>
      </p:graphicFrame>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994" y="1397724"/>
            <a:ext cx="5329647" cy="5329647"/>
          </a:xfrm>
          <a:prstGeom prst="rect">
            <a:avLst/>
          </a:prstGeom>
        </p:spPr>
      </p:pic>
    </p:spTree>
    <p:extLst>
      <p:ext uri="{BB962C8B-B14F-4D97-AF65-F5344CB8AC3E}">
        <p14:creationId xmlns:p14="http://schemas.microsoft.com/office/powerpoint/2010/main" val="2001433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217" y="1158240"/>
            <a:ext cx="5577840" cy="5577840"/>
          </a:xfrm>
          <a:prstGeom prst="rect">
            <a:avLst/>
          </a:prstGeom>
        </p:spPr>
      </p:pic>
      <p:sp>
        <p:nvSpPr>
          <p:cNvPr id="3" name="TextBox 2"/>
          <p:cNvSpPr txBox="1"/>
          <p:nvPr/>
        </p:nvSpPr>
        <p:spPr>
          <a:xfrm>
            <a:off x="2899953" y="670560"/>
            <a:ext cx="840295" cy="369332"/>
          </a:xfrm>
          <a:prstGeom prst="rect">
            <a:avLst/>
          </a:prstGeom>
          <a:noFill/>
        </p:spPr>
        <p:txBody>
          <a:bodyPr wrap="none" rtlCol="0">
            <a:spAutoFit/>
          </a:bodyPr>
          <a:lstStyle/>
          <a:p>
            <a:r>
              <a:rPr lang="en-US" dirty="0" smtClean="0"/>
              <a:t>Run 34</a:t>
            </a:r>
            <a:endParaRPr lang="en-US" dirty="0"/>
          </a:p>
        </p:txBody>
      </p:sp>
      <p:sp>
        <p:nvSpPr>
          <p:cNvPr id="4" name="TextBox 3"/>
          <p:cNvSpPr txBox="1"/>
          <p:nvPr/>
        </p:nvSpPr>
        <p:spPr>
          <a:xfrm>
            <a:off x="8817428" y="670560"/>
            <a:ext cx="840295" cy="369332"/>
          </a:xfrm>
          <a:prstGeom prst="rect">
            <a:avLst/>
          </a:prstGeom>
          <a:noFill/>
        </p:spPr>
        <p:txBody>
          <a:bodyPr wrap="none" rtlCol="0">
            <a:spAutoFit/>
          </a:bodyPr>
          <a:lstStyle/>
          <a:p>
            <a:r>
              <a:rPr lang="en-US" dirty="0" smtClean="0"/>
              <a:t>Run 37</a:t>
            </a:r>
            <a:endParaRPr lang="en-US" dirty="0"/>
          </a:p>
        </p:txBody>
      </p:sp>
    </p:spTree>
    <p:extLst>
      <p:ext uri="{BB962C8B-B14F-4D97-AF65-F5344CB8AC3E}">
        <p14:creationId xmlns:p14="http://schemas.microsoft.com/office/powerpoint/2010/main" val="3111338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99953" y="670560"/>
            <a:ext cx="840295" cy="369332"/>
          </a:xfrm>
          <a:prstGeom prst="rect">
            <a:avLst/>
          </a:prstGeom>
          <a:noFill/>
        </p:spPr>
        <p:txBody>
          <a:bodyPr wrap="none" rtlCol="0">
            <a:spAutoFit/>
          </a:bodyPr>
          <a:lstStyle/>
          <a:p>
            <a:r>
              <a:rPr lang="en-US" dirty="0" smtClean="0"/>
              <a:t>Run 34</a:t>
            </a:r>
            <a:endParaRPr lang="en-US" dirty="0"/>
          </a:p>
        </p:txBody>
      </p:sp>
      <p:sp>
        <p:nvSpPr>
          <p:cNvPr id="4" name="TextBox 3"/>
          <p:cNvSpPr txBox="1"/>
          <p:nvPr/>
        </p:nvSpPr>
        <p:spPr>
          <a:xfrm>
            <a:off x="8817428" y="670560"/>
            <a:ext cx="840295" cy="369332"/>
          </a:xfrm>
          <a:prstGeom prst="rect">
            <a:avLst/>
          </a:prstGeom>
          <a:noFill/>
        </p:spPr>
        <p:txBody>
          <a:bodyPr wrap="none" rtlCol="0">
            <a:spAutoFit/>
          </a:bodyPr>
          <a:lstStyle/>
          <a:p>
            <a:r>
              <a:rPr lang="en-US" dirty="0" smtClean="0"/>
              <a:t>Run 37</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166" y="1036320"/>
            <a:ext cx="5760720" cy="5760720"/>
          </a:xfrm>
          <a:prstGeom prst="rect">
            <a:avLst/>
          </a:prstGeom>
        </p:spPr>
      </p:pic>
    </p:spTree>
    <p:extLst>
      <p:ext uri="{BB962C8B-B14F-4D97-AF65-F5344CB8AC3E}">
        <p14:creationId xmlns:p14="http://schemas.microsoft.com/office/powerpoint/2010/main" val="1192040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7100</TotalTime>
  <Words>641</Words>
  <Application>Microsoft Office PowerPoint</Application>
  <PresentationFormat>Widescreen</PresentationFormat>
  <Paragraphs>112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BSB WHAM Sensitivity Tests</vt:lpstr>
      <vt:lpstr>From FINAL Peer Review Report</vt:lpstr>
      <vt:lpstr>From FINAL Peer Review Report</vt:lpstr>
      <vt:lpstr>Options for Sensitivity Item 3</vt:lpstr>
      <vt:lpstr>Options for Sensitivity Item 3</vt:lpstr>
      <vt:lpstr>Option 2: Run37</vt:lpstr>
      <vt:lpstr>PowerPoint Presentation</vt:lpstr>
      <vt:lpstr>PowerPoint Presentation</vt:lpstr>
      <vt:lpstr>PowerPoint Presentation</vt:lpstr>
      <vt:lpstr>PowerPoint Presentation</vt:lpstr>
      <vt:lpstr>Option 3: Run38 (NEAMAP Spring/Fall?)</vt:lpstr>
      <vt:lpstr>Options for Sensitivity Item 2</vt:lpstr>
      <vt:lpstr>Run 39</vt:lpstr>
      <vt:lpstr>Options for Sensitivity Item 1</vt:lpstr>
      <vt:lpstr>Run 39</vt:lpstr>
    </vt:vector>
  </TitlesOfParts>
  <Company>NMFS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BSB WHAM Sensitivity Tests</dc:title>
  <dc:creator>Emily Liljestrand</dc:creator>
  <cp:lastModifiedBy>Emily Liljestrand</cp:lastModifiedBy>
  <cp:revision>21</cp:revision>
  <dcterms:created xsi:type="dcterms:W3CDTF">2024-01-19T20:30:45Z</dcterms:created>
  <dcterms:modified xsi:type="dcterms:W3CDTF">2024-01-24T20:42:13Z</dcterms:modified>
</cp:coreProperties>
</file>