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4" r:id="rId3"/>
    <p:sldId id="300" r:id="rId4"/>
    <p:sldId id="372" r:id="rId5"/>
    <p:sldId id="373" r:id="rId6"/>
    <p:sldId id="301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3" autoAdjust="0"/>
  </p:normalViewPr>
  <p:slideViewPr>
    <p:cSldViewPr snapToGrid="0">
      <p:cViewPr varScale="1">
        <p:scale>
          <a:sx n="91" d="100"/>
          <a:sy n="91" d="100"/>
        </p:scale>
        <p:origin x="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2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WHAM update</a:t>
            </a:r>
            <a:br>
              <a:rPr lang="en-US" dirty="0" smtClean="0"/>
            </a:br>
            <a:r>
              <a:rPr lang="en-US" sz="3200" dirty="0" smtClean="0"/>
              <a:t>28 </a:t>
            </a:r>
            <a:r>
              <a:rPr lang="en-US" sz="3200" dirty="0" smtClean="0"/>
              <a:t>Sept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1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365125"/>
            <a:ext cx="11153503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Proposed base model….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3606"/>
            <a:ext cx="10840453" cy="5493380"/>
          </a:xfrm>
        </p:spPr>
        <p:txBody>
          <a:bodyPr>
            <a:noAutofit/>
          </a:bodyPr>
          <a:lstStyle/>
          <a:p>
            <a:r>
              <a:rPr lang="en-US" sz="2200" dirty="0" smtClean="0"/>
              <a:t>Indices: </a:t>
            </a:r>
            <a:r>
              <a:rPr lang="en-US" sz="2200" dirty="0" err="1" smtClean="0"/>
              <a:t>RecCPA</a:t>
            </a:r>
            <a:r>
              <a:rPr lang="en-US" sz="2200" dirty="0" smtClean="0"/>
              <a:t> and Spring VAST (Fall can be added in MT)</a:t>
            </a:r>
          </a:p>
          <a:p>
            <a:r>
              <a:rPr lang="en-US" sz="2200" dirty="0" smtClean="0"/>
              <a:t>Selectivity parameterization</a:t>
            </a:r>
          </a:p>
          <a:p>
            <a:pPr lvl="1"/>
            <a:r>
              <a:rPr lang="en-US" sz="2200" dirty="0" smtClean="0"/>
              <a:t>Fishing fleets (no blocks):</a:t>
            </a:r>
          </a:p>
          <a:p>
            <a:pPr lvl="2"/>
            <a:r>
              <a:rPr lang="en-US" sz="2200" dirty="0" smtClean="0"/>
              <a:t>North = age-specific, flat-topped selectivity (4+ for commercial, 7+ for recreational)</a:t>
            </a:r>
          </a:p>
          <a:p>
            <a:pPr lvl="2"/>
            <a:r>
              <a:rPr lang="en-US" sz="2200" dirty="0" smtClean="0"/>
              <a:t>South = logistic selectivity</a:t>
            </a:r>
          </a:p>
          <a:p>
            <a:pPr lvl="1"/>
            <a:r>
              <a:rPr lang="en-US" sz="2200" dirty="0" smtClean="0"/>
              <a:t>Indices:</a:t>
            </a:r>
          </a:p>
          <a:p>
            <a:pPr lvl="2"/>
            <a:r>
              <a:rPr lang="en-US" sz="2200" dirty="0" smtClean="0"/>
              <a:t>North </a:t>
            </a:r>
          </a:p>
          <a:p>
            <a:pPr lvl="3"/>
            <a:r>
              <a:rPr lang="en-US" sz="2200" dirty="0" smtClean="0"/>
              <a:t>Rec CPA: Age-specific, flat-topped for ages 2+</a:t>
            </a:r>
          </a:p>
          <a:p>
            <a:pPr lvl="3"/>
            <a:r>
              <a:rPr lang="en-US" sz="2200" dirty="0" smtClean="0"/>
              <a:t>VAST: Age-specific, flat-topped for ages 5+</a:t>
            </a:r>
          </a:p>
          <a:p>
            <a:pPr lvl="2"/>
            <a:r>
              <a:rPr lang="en-US" sz="2200" dirty="0" smtClean="0"/>
              <a:t>South</a:t>
            </a:r>
          </a:p>
          <a:p>
            <a:pPr lvl="3"/>
            <a:r>
              <a:rPr lang="en-US" sz="2200" dirty="0" smtClean="0"/>
              <a:t>Rec CPA: Age-specific, flat-topped for ages 3+</a:t>
            </a:r>
          </a:p>
          <a:p>
            <a:pPr lvl="3"/>
            <a:r>
              <a:rPr lang="en-US" sz="2200" dirty="0" smtClean="0"/>
              <a:t>VAST: logistic</a:t>
            </a: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776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365125"/>
            <a:ext cx="11153503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Proposed base model….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3606"/>
            <a:ext cx="10840453" cy="5493380"/>
          </a:xfrm>
        </p:spPr>
        <p:txBody>
          <a:bodyPr>
            <a:noAutofit/>
          </a:bodyPr>
          <a:lstStyle/>
          <a:p>
            <a:r>
              <a:rPr lang="en-US" sz="2200" dirty="0" smtClean="0"/>
              <a:t>Distribution assumptions:</a:t>
            </a:r>
          </a:p>
          <a:p>
            <a:pPr lvl="1"/>
            <a:r>
              <a:rPr lang="en-US" sz="2200" dirty="0" smtClean="0"/>
              <a:t>North Commercial = </a:t>
            </a:r>
            <a:r>
              <a:rPr lang="en-US" sz="2200" dirty="0" err="1" smtClean="0"/>
              <a:t>dirichlet</a:t>
            </a:r>
            <a:r>
              <a:rPr lang="en-US" sz="2200" dirty="0" smtClean="0"/>
              <a:t>-multinomial</a:t>
            </a:r>
          </a:p>
          <a:p>
            <a:pPr lvl="1"/>
            <a:r>
              <a:rPr lang="en-US" sz="2200" dirty="0" smtClean="0"/>
              <a:t>All other fishing fleets = logistic-normal (but some exclude zeros, and some use AR1 process to smooth over zeros)</a:t>
            </a:r>
          </a:p>
          <a:p>
            <a:pPr lvl="1"/>
            <a:r>
              <a:rPr lang="en-US" sz="2200" dirty="0" smtClean="0"/>
              <a:t>North VAST = </a:t>
            </a:r>
            <a:r>
              <a:rPr lang="en-US" sz="2200" dirty="0" err="1" smtClean="0"/>
              <a:t>dirichlet</a:t>
            </a:r>
            <a:r>
              <a:rPr lang="en-US" sz="2200" dirty="0" smtClean="0"/>
              <a:t>-multinomial</a:t>
            </a:r>
          </a:p>
          <a:p>
            <a:pPr lvl="1"/>
            <a:r>
              <a:rPr lang="en-US" sz="2200" dirty="0" smtClean="0"/>
              <a:t>All other indices = logistic-normal </a:t>
            </a:r>
            <a:endParaRPr lang="en-US" sz="2200" dirty="0" smtClean="0"/>
          </a:p>
          <a:p>
            <a:r>
              <a:rPr lang="en-US" sz="2200" dirty="0"/>
              <a:t>Random </a:t>
            </a:r>
            <a:r>
              <a:rPr lang="en-US" sz="2200" dirty="0" smtClean="0"/>
              <a:t>effects</a:t>
            </a:r>
          </a:p>
          <a:p>
            <a:pPr lvl="1"/>
            <a:r>
              <a:rPr lang="en-US" sz="2200" dirty="0" smtClean="0"/>
              <a:t>Recruitment </a:t>
            </a:r>
            <a:r>
              <a:rPr lang="en-US" sz="2200" dirty="0"/>
              <a:t>and survival (</a:t>
            </a:r>
            <a:r>
              <a:rPr lang="en-US" sz="2200" dirty="0" err="1"/>
              <a:t>iid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Selectivity</a:t>
            </a:r>
          </a:p>
          <a:p>
            <a:pPr lvl="2"/>
            <a:r>
              <a:rPr lang="en-US" sz="2200" dirty="0" smtClean="0"/>
              <a:t>North </a:t>
            </a:r>
            <a:r>
              <a:rPr lang="en-US" sz="2200" dirty="0" err="1" smtClean="0"/>
              <a:t>Comm</a:t>
            </a:r>
            <a:r>
              <a:rPr lang="en-US" sz="2200" dirty="0" smtClean="0"/>
              <a:t> and Rec: 2dar1 (AR1 across both ages and years)</a:t>
            </a:r>
          </a:p>
          <a:p>
            <a:pPr lvl="2"/>
            <a:r>
              <a:rPr lang="en-US" sz="2200" dirty="0" smtClean="0"/>
              <a:t>North Rec CPA: ar1_y (AR1 by year)</a:t>
            </a:r>
          </a:p>
          <a:p>
            <a:pPr lvl="2"/>
            <a:r>
              <a:rPr lang="en-US" sz="2200" dirty="0" smtClean="0"/>
              <a:t>North VAST: 2dar1</a:t>
            </a:r>
          </a:p>
          <a:p>
            <a:pPr lvl="2"/>
            <a:r>
              <a:rPr lang="en-US" sz="2200" dirty="0" smtClean="0"/>
              <a:t>South fishing fleets and indices: none</a:t>
            </a:r>
          </a:p>
          <a:p>
            <a:pPr lvl="2"/>
            <a:endParaRPr lang="en-US" sz="2200" dirty="0" smtClean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20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365125"/>
            <a:ext cx="11153503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Reference points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0453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Global F that results in SSB/R 40%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SSB40%: Based on weighted sum of the regions based on average recruitment</a:t>
            </a:r>
          </a:p>
          <a:p>
            <a:pPr marL="230188" lvl="1"/>
            <a:r>
              <a:rPr lang="en-US" sz="2200" dirty="0" smtClean="0"/>
              <a:t>5-year averages for selectivity, WAA, </a:t>
            </a:r>
            <a:r>
              <a:rPr lang="en-US" sz="2200" dirty="0" err="1" smtClean="0"/>
              <a:t>etc</a:t>
            </a:r>
            <a:endParaRPr lang="en-US" sz="2200" dirty="0" smtClean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12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365125"/>
            <a:ext cx="11153503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Short-term projection methodology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045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599" y="1978025"/>
            <a:ext cx="10840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FF0000"/>
                </a:solidFill>
              </a:rPr>
              <a:t>How is recruitment projected with random effects?</a:t>
            </a:r>
          </a:p>
          <a:p>
            <a:r>
              <a:rPr lang="en-US" sz="2200" dirty="0" smtClean="0"/>
              <a:t>3-year projections</a:t>
            </a:r>
          </a:p>
          <a:p>
            <a:pPr lvl="1"/>
            <a:r>
              <a:rPr lang="en-US" sz="1800" dirty="0" smtClean="0"/>
              <a:t>Year 1: Interim catch</a:t>
            </a:r>
          </a:p>
          <a:p>
            <a:pPr lvl="1"/>
            <a:r>
              <a:rPr lang="en-US" sz="1800" dirty="0" smtClean="0"/>
              <a:t>Years 2-3: F40%</a:t>
            </a:r>
          </a:p>
          <a:p>
            <a:r>
              <a:rPr lang="en-US" sz="2200" dirty="0"/>
              <a:t>5-year averages for selectivity, WAA, </a:t>
            </a:r>
            <a:r>
              <a:rPr lang="en-US" sz="2200" dirty="0" err="1"/>
              <a:t>etc</a:t>
            </a:r>
            <a:endParaRPr lang="en-US" sz="22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4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512" y="375760"/>
            <a:ext cx="10761921" cy="666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North</a:t>
            </a:r>
            <a:endParaRPr lang="en-US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979682" y="573942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Mohn’s</a:t>
            </a:r>
            <a:r>
              <a:rPr lang="en-US" dirty="0" smtClean="0"/>
              <a:t> rho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828800"/>
            <a:ext cx="4428723" cy="4428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8800"/>
            <a:ext cx="4428723" cy="4428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828800"/>
            <a:ext cx="4428723" cy="4428723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65149"/>
              </p:ext>
            </p:extLst>
          </p:nvPr>
        </p:nvGraphicFramePr>
        <p:xfrm>
          <a:off x="9597656" y="932306"/>
          <a:ext cx="2438400" cy="3683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467849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82746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8377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546984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6704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5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512" y="375760"/>
            <a:ext cx="10761921" cy="666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South</a:t>
            </a:r>
            <a:endParaRPr lang="en-US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979682" y="573942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Mohn’s</a:t>
            </a:r>
            <a:r>
              <a:rPr lang="en-US" dirty="0" smtClean="0"/>
              <a:t> rho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828800"/>
            <a:ext cx="4428723" cy="4428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8800"/>
            <a:ext cx="4428723" cy="4428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828800"/>
            <a:ext cx="4428723" cy="442872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81116"/>
              </p:ext>
            </p:extLst>
          </p:nvPr>
        </p:nvGraphicFramePr>
        <p:xfrm>
          <a:off x="9604490" y="932051"/>
          <a:ext cx="2438400" cy="3683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1713132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60896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69418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024100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3355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47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9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264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WHAM update 28 Sept</vt:lpstr>
      <vt:lpstr>Proposed base model…. </vt:lpstr>
      <vt:lpstr>Proposed base model…. </vt:lpstr>
      <vt:lpstr>Reference points </vt:lpstr>
      <vt:lpstr>Short-term projection methodology </vt:lpstr>
      <vt:lpstr>PowerPoint Presentation</vt:lpstr>
      <vt:lpstr>PowerPoint Presentation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Kiersten.Curti</dc:creator>
  <cp:lastModifiedBy>Kiersten.Curti</cp:lastModifiedBy>
  <cp:revision>76</cp:revision>
  <dcterms:created xsi:type="dcterms:W3CDTF">2023-09-05T10:45:50Z</dcterms:created>
  <dcterms:modified xsi:type="dcterms:W3CDTF">2023-09-28T16:06:52Z</dcterms:modified>
</cp:coreProperties>
</file>