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71" r:id="rId6"/>
    <p:sldId id="261" r:id="rId7"/>
    <p:sldId id="265" r:id="rId8"/>
    <p:sldId id="267" r:id="rId9"/>
    <p:sldId id="268" r:id="rId10"/>
    <p:sldId id="266" r:id="rId11"/>
    <p:sldId id="264"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Liljestrand" initials="EL" lastIdx="2" clrIdx="0">
    <p:extLst>
      <p:ext uri="{19B8F6BF-5375-455C-9EA6-DF929625EA0E}">
        <p15:presenceInfo xmlns:p15="http://schemas.microsoft.com/office/powerpoint/2012/main" userId="Emily Liljestr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00" autoAdjust="0"/>
    <p:restoredTop sz="94660"/>
  </p:normalViewPr>
  <p:slideViewPr>
    <p:cSldViewPr snapToGrid="0">
      <p:cViewPr varScale="1">
        <p:scale>
          <a:sx n="116" d="100"/>
          <a:sy n="116" d="100"/>
        </p:scale>
        <p:origin x="101"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22T12:28:46.910" idx="2">
    <p:pos x="6656" y="1175"/>
    <p:text>Focus on this before Wednesday too</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1-22T11:53:34.242" idx="1">
    <p:pos x="7470" y="653"/>
    <p:text>If I put RE on SOME of the indices, would this scaling issue change</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0667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97843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50519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30829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46A1EF-D084-4303-9967-3757BA40A8BB}"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26040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46A1EF-D084-4303-9967-3757BA40A8BB}"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32167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46A1EF-D084-4303-9967-3757BA40A8BB}"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28219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46A1EF-D084-4303-9967-3757BA40A8BB}"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75034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6A1EF-D084-4303-9967-3757BA40A8BB}"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42398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28363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1677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A1EF-D084-4303-9967-3757BA40A8BB}"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20A9-D36F-4D06-AF0F-1A104F4F0958}" type="slidenum">
              <a:rPr lang="en-US" smtClean="0"/>
              <a:t>‹#›</a:t>
            </a:fld>
            <a:endParaRPr lang="en-US"/>
          </a:p>
        </p:txBody>
      </p:sp>
    </p:spTree>
    <p:extLst>
      <p:ext uri="{BB962C8B-B14F-4D97-AF65-F5344CB8AC3E}">
        <p14:creationId xmlns:p14="http://schemas.microsoft.com/office/powerpoint/2010/main" val="105889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BSB WHAM Sensitivity Tests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540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670" y="0"/>
            <a:ext cx="4286250" cy="6858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958" y="0"/>
            <a:ext cx="4286250" cy="6858000"/>
          </a:xfrm>
          <a:prstGeom prst="rect">
            <a:avLst/>
          </a:prstGeom>
        </p:spPr>
      </p:pic>
    </p:spTree>
    <p:extLst>
      <p:ext uri="{BB962C8B-B14F-4D97-AF65-F5344CB8AC3E}">
        <p14:creationId xmlns:p14="http://schemas.microsoft.com/office/powerpoint/2010/main" val="63192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167995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2</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Look at the estimated initial F and the confidence interval. Pick the 25</a:t>
            </a:r>
            <a:r>
              <a:rPr lang="en-US" baseline="30000" dirty="0" smtClean="0"/>
              <a:t>th</a:t>
            </a:r>
            <a:r>
              <a:rPr lang="en-US" dirty="0" smtClean="0"/>
              <a:t> and 75</a:t>
            </a:r>
            <a:r>
              <a:rPr lang="en-US" baseline="30000" dirty="0" smtClean="0"/>
              <a:t>th</a:t>
            </a:r>
            <a:r>
              <a:rPr lang="en-US" dirty="0" smtClean="0"/>
              <a:t> value of the distribution and fix them at those values in estimation model</a:t>
            </a:r>
            <a:endParaRPr lang="en-US" strike="sngStrike" dirty="0"/>
          </a:p>
        </p:txBody>
      </p:sp>
    </p:spTree>
    <p:extLst>
      <p:ext uri="{BB962C8B-B14F-4D97-AF65-F5344CB8AC3E}">
        <p14:creationId xmlns:p14="http://schemas.microsoft.com/office/powerpoint/2010/main" val="39920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Fix M at higher or lower age constant M values than was estimated</a:t>
            </a:r>
          </a:p>
          <a:p>
            <a:pPr marL="514350" indent="-514350">
              <a:buFont typeface="+mj-lt"/>
              <a:buAutoNum type="arabicPeriod"/>
            </a:pPr>
            <a:r>
              <a:rPr lang="en-US" dirty="0" smtClean="0"/>
              <a:t>Fix age-dependent M</a:t>
            </a:r>
          </a:p>
          <a:p>
            <a:pPr marL="514350" indent="-514350">
              <a:buFont typeface="+mj-lt"/>
              <a:buAutoNum type="arabicPeriod"/>
            </a:pPr>
            <a:r>
              <a:rPr lang="en-US" dirty="0" smtClean="0"/>
              <a:t>Estimate age-dependent M</a:t>
            </a:r>
            <a:endParaRPr lang="en-US" dirty="0"/>
          </a:p>
        </p:txBody>
      </p:sp>
    </p:spTree>
    <p:extLst>
      <p:ext uri="{BB962C8B-B14F-4D97-AF65-F5344CB8AC3E}">
        <p14:creationId xmlns:p14="http://schemas.microsoft.com/office/powerpoint/2010/main" val="268589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t>Conduct sensitivity analyses including: </a:t>
            </a:r>
            <a:endParaRPr lang="en-US" b="0" dirty="0" smtClean="0">
              <a:effectLst/>
            </a:endParaRPr>
          </a:p>
          <a:p>
            <a:r>
              <a:rPr lang="en-US" dirty="0"/>
              <a:t>1) an exploration of alternative parameterizations for natural mortality (e.g. different age-independent constant values, or age-dependent M) </a:t>
            </a:r>
            <a:endParaRPr lang="en-US" b="0" dirty="0" smtClean="0">
              <a:effectLst/>
            </a:endParaRPr>
          </a:p>
          <a:p>
            <a:r>
              <a:rPr lang="en-US" dirty="0"/>
              <a:t>2) profiles of the initial fishing mortality (i.e. initial depletion) </a:t>
            </a:r>
            <a:endParaRPr lang="en-US" b="0" dirty="0" smtClean="0">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83508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261990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t>Compare WHAM run with just NEFSC BTS, NEAMAP, and </a:t>
            </a:r>
            <a:r>
              <a:rPr lang="en-US" dirty="0" err="1" smtClean="0"/>
              <a:t>RecCPA</a:t>
            </a:r>
            <a:endParaRPr lang="en-US" dirty="0" smtClean="0"/>
          </a:p>
          <a:p>
            <a:pPr marL="514350" indent="-514350">
              <a:buFont typeface="+mj-lt"/>
              <a:buAutoNum type="arabicPeriod"/>
            </a:pPr>
            <a:r>
              <a:rPr lang="en-US" dirty="0" smtClean="0"/>
              <a:t>Examine current VAST model to see if weighting for each survey could be extracted</a:t>
            </a:r>
            <a:endParaRPr lang="en-US" dirty="0" smtClean="0"/>
          </a:p>
          <a:p>
            <a:pPr marL="514350" indent="-514350">
              <a:buFont typeface="+mj-lt"/>
              <a:buAutoNum type="arabicPeriod"/>
            </a:pPr>
            <a:r>
              <a:rPr lang="en-US" dirty="0" smtClean="0"/>
              <a:t>Re run VAST </a:t>
            </a:r>
            <a:r>
              <a:rPr lang="en-US" dirty="0" smtClean="0"/>
              <a:t>with just NEFSC BTS/ NEAMAP</a:t>
            </a:r>
            <a:endParaRPr lang="en-US" dirty="0"/>
          </a:p>
        </p:txBody>
      </p:sp>
    </p:spTree>
    <p:extLst>
      <p:ext uri="{BB962C8B-B14F-4D97-AF65-F5344CB8AC3E}">
        <p14:creationId xmlns:p14="http://schemas.microsoft.com/office/powerpoint/2010/main" val="149916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bg2"/>
                </a:solidFill>
              </a:rPr>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solidFill>
                  <a:schemeClr val="bg2"/>
                </a:solidFill>
              </a:rPr>
              <a:t>Compare WHAM run with just NEFSC BTS, NEAMAP, and </a:t>
            </a:r>
            <a:r>
              <a:rPr lang="en-US" dirty="0" err="1" smtClean="0">
                <a:solidFill>
                  <a:schemeClr val="bg2"/>
                </a:solidFill>
              </a:rPr>
              <a:t>RecCPA</a:t>
            </a:r>
            <a:endParaRPr lang="en-US" dirty="0" smtClean="0">
              <a:solidFill>
                <a:schemeClr val="bg2"/>
              </a:solidFill>
            </a:endParaRPr>
          </a:p>
          <a:p>
            <a:pPr marL="514350" indent="-514350">
              <a:buFont typeface="+mj-lt"/>
              <a:buAutoNum type="arabicPeriod"/>
            </a:pPr>
            <a:r>
              <a:rPr lang="en-US" dirty="0" smtClean="0">
                <a:solidFill>
                  <a:schemeClr val="bg2"/>
                </a:solidFill>
              </a:rPr>
              <a:t>Examine current VAST model to see if weighting for each survey could be extracted</a:t>
            </a:r>
            <a:endParaRPr lang="en-US" dirty="0" smtClean="0">
              <a:solidFill>
                <a:schemeClr val="bg2"/>
              </a:solidFill>
            </a:endParaRPr>
          </a:p>
          <a:p>
            <a:pPr marL="514350" indent="-514350">
              <a:buFont typeface="+mj-lt"/>
              <a:buAutoNum type="arabicPeriod"/>
            </a:pPr>
            <a:r>
              <a:rPr lang="en-US" dirty="0" smtClean="0">
                <a:solidFill>
                  <a:schemeClr val="bg2"/>
                </a:solidFill>
              </a:rPr>
              <a:t>Re run VAST </a:t>
            </a:r>
            <a:r>
              <a:rPr lang="en-US" dirty="0" smtClean="0">
                <a:solidFill>
                  <a:schemeClr val="bg2"/>
                </a:solidFill>
              </a:rPr>
              <a:t>with just NEFSC BTS/ NEAMAP</a:t>
            </a:r>
            <a:endParaRPr lang="en-US" dirty="0">
              <a:solidFill>
                <a:schemeClr val="bg2"/>
              </a:solidFill>
            </a:endParaRPr>
          </a:p>
        </p:txBody>
      </p:sp>
    </p:spTree>
    <p:extLst>
      <p:ext uri="{BB962C8B-B14F-4D97-AF65-F5344CB8AC3E}">
        <p14:creationId xmlns:p14="http://schemas.microsoft.com/office/powerpoint/2010/main" val="215175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2: Run37</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37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fontScale="92500" lnSpcReduction="20000"/>
          </a:bodyPr>
          <a:lstStyle/>
          <a:p>
            <a:r>
              <a:rPr lang="en-US" dirty="0" smtClean="0"/>
              <a:t>North</a:t>
            </a:r>
          </a:p>
          <a:p>
            <a:pPr lvl="1"/>
            <a:r>
              <a:rPr lang="en-US" dirty="0" smtClean="0"/>
              <a:t>Spring Albatross</a:t>
            </a:r>
          </a:p>
          <a:p>
            <a:pPr lvl="1"/>
            <a:r>
              <a:rPr lang="en-US" dirty="0" smtClean="0"/>
              <a:t>NEAMAP</a:t>
            </a:r>
          </a:p>
          <a:p>
            <a:pPr lvl="1"/>
            <a:r>
              <a:rPr lang="en-US" dirty="0" smtClean="0"/>
              <a:t>MA</a:t>
            </a:r>
          </a:p>
          <a:p>
            <a:pPr lvl="1"/>
            <a:r>
              <a:rPr lang="en-US" dirty="0" smtClean="0"/>
              <a:t>RI</a:t>
            </a:r>
          </a:p>
          <a:p>
            <a:pPr lvl="1"/>
            <a:r>
              <a:rPr lang="en-US" dirty="0" smtClean="0"/>
              <a:t>CT</a:t>
            </a:r>
          </a:p>
          <a:p>
            <a:pPr lvl="1"/>
            <a:r>
              <a:rPr lang="en-US" dirty="0" smtClean="0"/>
              <a:t>NY</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505075"/>
            <a:ext cx="2728866" cy="420052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NJ</a:t>
            </a:r>
          </a:p>
          <a:p>
            <a:pPr lvl="1"/>
            <a:r>
              <a:rPr lang="en-US" dirty="0" smtClean="0"/>
              <a:t>DE</a:t>
            </a:r>
          </a:p>
          <a:p>
            <a:pPr lvl="1"/>
            <a:r>
              <a:rPr lang="en-US" dirty="0" smtClean="0"/>
              <a:t>MD</a:t>
            </a:r>
          </a:p>
          <a:p>
            <a:pPr lvl="1"/>
            <a:r>
              <a:rPr lang="en-US" dirty="0" smtClean="0"/>
              <a:t>VIMS</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380959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996876466"/>
              </p:ext>
            </p:extLst>
          </p:nvPr>
        </p:nvGraphicFramePr>
        <p:xfrm>
          <a:off x="3534229" y="263093"/>
          <a:ext cx="4696824" cy="937260"/>
        </p:xfrm>
        <a:graphic>
          <a:graphicData uri="http://schemas.openxmlformats.org/drawingml/2006/table">
            <a:tbl>
              <a:tblPr/>
              <a:tblGrid>
                <a:gridCol w="1174206">
                  <a:extLst>
                    <a:ext uri="{9D8B030D-6E8A-4147-A177-3AD203B41FA5}">
                      <a16:colId xmlns:a16="http://schemas.microsoft.com/office/drawing/2014/main" val="1284068648"/>
                    </a:ext>
                  </a:extLst>
                </a:gridCol>
                <a:gridCol w="1174206">
                  <a:extLst>
                    <a:ext uri="{9D8B030D-6E8A-4147-A177-3AD203B41FA5}">
                      <a16:colId xmlns:a16="http://schemas.microsoft.com/office/drawing/2014/main" val="3282745804"/>
                    </a:ext>
                  </a:extLst>
                </a:gridCol>
                <a:gridCol w="1174206">
                  <a:extLst>
                    <a:ext uri="{9D8B030D-6E8A-4147-A177-3AD203B41FA5}">
                      <a16:colId xmlns:a16="http://schemas.microsoft.com/office/drawing/2014/main" val="3376598086"/>
                    </a:ext>
                  </a:extLst>
                </a:gridCol>
                <a:gridCol w="1174206">
                  <a:extLst>
                    <a:ext uri="{9D8B030D-6E8A-4147-A177-3AD203B41FA5}">
                      <a16:colId xmlns:a16="http://schemas.microsoft.com/office/drawing/2014/main" val="3460612625"/>
                    </a:ext>
                  </a:extLst>
                </a:gridCol>
              </a:tblGrid>
              <a:tr h="182880">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2000" b="0" i="0" u="none" strike="noStrike" dirty="0" err="1">
                          <a:solidFill>
                            <a:srgbClr val="000000"/>
                          </a:solidFill>
                          <a:effectLst/>
                          <a:latin typeface="Calibri" panose="020F0502020204030204" pitchFamily="34" charset="0"/>
                        </a:rPr>
                        <a:t>rho_R</a:t>
                      </a:r>
                      <a:endParaRPr lang="en-US" sz="20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rho_SSB</a:t>
                      </a:r>
                    </a:p>
                  </a:txBody>
                  <a:tcPr marL="7620" marR="7620" marT="7620"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rho_Fbar</a:t>
                      </a:r>
                    </a:p>
                  </a:txBody>
                  <a:tcPr marL="7620" marR="7620" marT="7620" marB="0" anchor="b">
                    <a:lnL>
                      <a:noFill/>
                    </a:lnL>
                    <a:lnR>
                      <a:noFill/>
                    </a:lnR>
                    <a:lnT>
                      <a:noFill/>
                    </a:lnT>
                    <a:lnB>
                      <a:noFill/>
                    </a:lnB>
                  </a:tcPr>
                </a:tc>
                <a:extLst>
                  <a:ext uri="{0D108BD9-81ED-4DB2-BD59-A6C34878D82A}">
                    <a16:rowId xmlns:a16="http://schemas.microsoft.com/office/drawing/2014/main" val="2485088736"/>
                  </a:ext>
                </a:extLst>
              </a:tr>
              <a:tr h="182880">
                <a:tc>
                  <a:txBody>
                    <a:bodyPr/>
                    <a:lstStyle/>
                    <a:p>
                      <a:pPr algn="l" fontAlgn="b"/>
                      <a:r>
                        <a:rPr lang="en-US" sz="2000" b="0" i="0" u="none" strike="noStrike">
                          <a:solidFill>
                            <a:srgbClr val="000000"/>
                          </a:solidFill>
                          <a:effectLst/>
                          <a:latin typeface="Calibri" panose="020F0502020204030204" pitchFamily="34" charset="0"/>
                        </a:rPr>
                        <a:t>Run34</a:t>
                      </a:r>
                    </a:p>
                  </a:txBody>
                  <a:tcPr marL="7620" marR="7620" marT="7620" marB="0" anchor="b">
                    <a:lnL>
                      <a:noFill/>
                    </a:lnL>
                    <a:lnR>
                      <a:noFill/>
                    </a:lnR>
                    <a:lnT>
                      <a:noFill/>
                    </a:lnT>
                    <a:lnB>
                      <a:noFill/>
                    </a:lnB>
                  </a:tcPr>
                </a:tc>
                <a:tc>
                  <a:txBody>
                    <a:bodyPr/>
                    <a:lstStyle/>
                    <a:p>
                      <a:pPr algn="r" fontAlgn="b"/>
                      <a:r>
                        <a:rPr lang="en-US" sz="2000" b="0" i="0" u="none" strike="noStrike" dirty="0">
                          <a:solidFill>
                            <a:srgbClr val="000000"/>
                          </a:solidFill>
                          <a:effectLst/>
                          <a:latin typeface="Calibri" panose="020F0502020204030204" pitchFamily="34" charset="0"/>
                        </a:rPr>
                        <a:t>0.1209</a:t>
                      </a:r>
                    </a:p>
                  </a:txBody>
                  <a:tcPr marL="7620" marR="7620" marT="7620" marB="0" anchor="b">
                    <a:lnL>
                      <a:noFill/>
                    </a:lnL>
                    <a:lnR>
                      <a:noFill/>
                    </a:lnR>
                    <a:lnT>
                      <a:noFill/>
                    </a:lnT>
                    <a:lnB>
                      <a:noFill/>
                    </a:lnB>
                  </a:tcPr>
                </a:tc>
                <a:tc>
                  <a:txBody>
                    <a:bodyPr/>
                    <a:lstStyle/>
                    <a:p>
                      <a:pPr algn="r" fontAlgn="b"/>
                      <a:r>
                        <a:rPr lang="en-US" sz="2000" b="0" i="0" u="none" strike="noStrike" dirty="0">
                          <a:solidFill>
                            <a:srgbClr val="000000"/>
                          </a:solidFill>
                          <a:effectLst/>
                          <a:latin typeface="Calibri" panose="020F0502020204030204" pitchFamily="34" charset="0"/>
                        </a:rPr>
                        <a:t>-0.0579</a:t>
                      </a:r>
                    </a:p>
                  </a:txBody>
                  <a:tcPr marL="7620" marR="7620" marT="7620" marB="0" anchor="b">
                    <a:lnL>
                      <a:noFill/>
                    </a:lnL>
                    <a:lnR>
                      <a:noFill/>
                    </a:lnR>
                    <a:lnT>
                      <a:noFill/>
                    </a:lnT>
                    <a:lnB>
                      <a:noFill/>
                    </a:lnB>
                  </a:tcPr>
                </a:tc>
                <a:tc>
                  <a:txBody>
                    <a:bodyPr/>
                    <a:lstStyle/>
                    <a:p>
                      <a:pPr algn="r" fontAlgn="b"/>
                      <a:r>
                        <a:rPr lang="en-US" sz="2000" b="0" i="0" u="none" strike="noStrike" dirty="0">
                          <a:solidFill>
                            <a:srgbClr val="000000"/>
                          </a:solidFill>
                          <a:effectLst/>
                          <a:latin typeface="Calibri" panose="020F0502020204030204" pitchFamily="34" charset="0"/>
                        </a:rPr>
                        <a:t>0.0598</a:t>
                      </a:r>
                    </a:p>
                  </a:txBody>
                  <a:tcPr marL="7620" marR="7620" marT="7620" marB="0" anchor="b">
                    <a:lnL>
                      <a:noFill/>
                    </a:lnL>
                    <a:lnR>
                      <a:noFill/>
                    </a:lnR>
                    <a:lnT>
                      <a:noFill/>
                    </a:lnT>
                    <a:lnB>
                      <a:noFill/>
                    </a:lnB>
                  </a:tcPr>
                </a:tc>
                <a:extLst>
                  <a:ext uri="{0D108BD9-81ED-4DB2-BD59-A6C34878D82A}">
                    <a16:rowId xmlns:a16="http://schemas.microsoft.com/office/drawing/2014/main" val="3240576727"/>
                  </a:ext>
                </a:extLst>
              </a:tr>
              <a:tr h="182880">
                <a:tc>
                  <a:txBody>
                    <a:bodyPr/>
                    <a:lstStyle/>
                    <a:p>
                      <a:pPr algn="l" fontAlgn="b"/>
                      <a:r>
                        <a:rPr lang="en-US" sz="2000" b="0" i="0" u="none" strike="noStrike" dirty="0">
                          <a:solidFill>
                            <a:srgbClr val="000000"/>
                          </a:solidFill>
                          <a:effectLst/>
                          <a:latin typeface="Calibri" panose="020F0502020204030204" pitchFamily="34" charset="0"/>
                        </a:rPr>
                        <a:t>Run37.10</a:t>
                      </a:r>
                    </a:p>
                  </a:txBody>
                  <a:tcPr marL="7620" marR="7620" marT="7620" marB="0" anchor="b">
                    <a:lnL>
                      <a:noFill/>
                    </a:lnL>
                    <a:lnR>
                      <a:noFill/>
                    </a:lnR>
                    <a:lnT>
                      <a:noFill/>
                    </a:lnT>
                    <a:lnB>
                      <a:noFill/>
                    </a:lnB>
                  </a:tcPr>
                </a:tc>
                <a:tc>
                  <a:txBody>
                    <a:bodyPr/>
                    <a:lstStyle/>
                    <a:p>
                      <a:pPr algn="r" fontAlgn="b"/>
                      <a:r>
                        <a:rPr lang="en-US" sz="2000" b="0" i="0" u="none" strike="noStrike" dirty="0">
                          <a:solidFill>
                            <a:srgbClr val="000000"/>
                          </a:solidFill>
                          <a:effectLst/>
                          <a:latin typeface="Calibri" panose="020F0502020204030204" pitchFamily="34" charset="0"/>
                        </a:rPr>
                        <a:t>0.0116</a:t>
                      </a:r>
                    </a:p>
                  </a:txBody>
                  <a:tcPr marL="7620" marR="7620" marT="7620" marB="0" anchor="b">
                    <a:lnL>
                      <a:noFill/>
                    </a:lnL>
                    <a:lnR>
                      <a:noFill/>
                    </a:lnR>
                    <a:lnT>
                      <a:noFill/>
                    </a:lnT>
                    <a:lnB>
                      <a:noFill/>
                    </a:lnB>
                  </a:tcPr>
                </a:tc>
                <a:tc>
                  <a:txBody>
                    <a:bodyPr/>
                    <a:lstStyle/>
                    <a:p>
                      <a:pPr algn="r" fontAlgn="b"/>
                      <a:r>
                        <a:rPr lang="en-US" sz="2000" b="0" i="0" u="none" strike="noStrike">
                          <a:solidFill>
                            <a:srgbClr val="000000"/>
                          </a:solidFill>
                          <a:effectLst/>
                          <a:latin typeface="Calibri" panose="020F0502020204030204" pitchFamily="34" charset="0"/>
                        </a:rPr>
                        <a:t>0.0291</a:t>
                      </a:r>
                    </a:p>
                  </a:txBody>
                  <a:tcPr marL="7620" marR="7620" marT="7620" marB="0" anchor="b">
                    <a:lnL>
                      <a:noFill/>
                    </a:lnL>
                    <a:lnR>
                      <a:noFill/>
                    </a:lnR>
                    <a:lnT>
                      <a:noFill/>
                    </a:lnT>
                    <a:lnB>
                      <a:noFill/>
                    </a:lnB>
                  </a:tcPr>
                </a:tc>
                <a:tc>
                  <a:txBody>
                    <a:bodyPr/>
                    <a:lstStyle/>
                    <a:p>
                      <a:pPr algn="r" fontAlgn="b"/>
                      <a:r>
                        <a:rPr lang="en-US" sz="2000" b="0" i="0" u="none" strike="noStrike" dirty="0">
                          <a:solidFill>
                            <a:srgbClr val="000000"/>
                          </a:solidFill>
                          <a:effectLst/>
                          <a:latin typeface="Calibri" panose="020F0502020204030204" pitchFamily="34" charset="0"/>
                        </a:rPr>
                        <a:t>-0.0548</a:t>
                      </a:r>
                    </a:p>
                  </a:txBody>
                  <a:tcPr marL="7620" marR="7620" marT="7620" marB="0" anchor="b">
                    <a:lnL>
                      <a:noFill/>
                    </a:lnL>
                    <a:lnR>
                      <a:noFill/>
                    </a:lnR>
                    <a:lnT>
                      <a:noFill/>
                    </a:lnT>
                    <a:lnB>
                      <a:noFill/>
                    </a:lnB>
                  </a:tcPr>
                </a:tc>
                <a:extLst>
                  <a:ext uri="{0D108BD9-81ED-4DB2-BD59-A6C34878D82A}">
                    <a16:rowId xmlns:a16="http://schemas.microsoft.com/office/drawing/2014/main" val="1883810822"/>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897" y="1397724"/>
            <a:ext cx="5177245" cy="517724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94" y="1397724"/>
            <a:ext cx="5329647" cy="5329647"/>
          </a:xfrm>
          <a:prstGeom prst="rect">
            <a:avLst/>
          </a:prstGeom>
        </p:spPr>
      </p:pic>
    </p:spTree>
    <p:extLst>
      <p:ext uri="{BB962C8B-B14F-4D97-AF65-F5344CB8AC3E}">
        <p14:creationId xmlns:p14="http://schemas.microsoft.com/office/powerpoint/2010/main" val="200143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 y="1158240"/>
            <a:ext cx="5577840" cy="5577840"/>
          </a:xfrm>
          <a:prstGeom prst="rect">
            <a:avLst/>
          </a:prstGeom>
        </p:spPr>
      </p:pic>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137" y="1036320"/>
            <a:ext cx="5699760" cy="5699760"/>
          </a:xfrm>
          <a:prstGeom prst="rect">
            <a:avLst/>
          </a:prstGeom>
        </p:spPr>
      </p:pic>
    </p:spTree>
    <p:extLst>
      <p:ext uri="{BB962C8B-B14F-4D97-AF65-F5344CB8AC3E}">
        <p14:creationId xmlns:p14="http://schemas.microsoft.com/office/powerpoint/2010/main" val="311133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886" y="1097280"/>
            <a:ext cx="5699760" cy="56997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166" y="1036320"/>
            <a:ext cx="5760720" cy="5760720"/>
          </a:xfrm>
          <a:prstGeom prst="rect">
            <a:avLst/>
          </a:prstGeom>
        </p:spPr>
      </p:pic>
    </p:spTree>
    <p:extLst>
      <p:ext uri="{BB962C8B-B14F-4D97-AF65-F5344CB8AC3E}">
        <p14:creationId xmlns:p14="http://schemas.microsoft.com/office/powerpoint/2010/main" val="1192040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4035</TotalTime>
  <Words>567</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BSB WHAM Sensitivity Tests</vt:lpstr>
      <vt:lpstr>From FINAL Peer Review Report</vt:lpstr>
      <vt:lpstr>From FINAL Peer Review Report</vt:lpstr>
      <vt:lpstr>Options for Sensitivity Item 3</vt:lpstr>
      <vt:lpstr>Options for Sensitivity Item 3</vt:lpstr>
      <vt:lpstr>Option 2: Run37</vt:lpstr>
      <vt:lpstr>PowerPoint Presentation</vt:lpstr>
      <vt:lpstr>PowerPoint Presentation</vt:lpstr>
      <vt:lpstr>PowerPoint Presentation</vt:lpstr>
      <vt:lpstr>PowerPoint Presentation</vt:lpstr>
      <vt:lpstr>Option 3: Run38 (NEAMAP Spring/Fall?)</vt:lpstr>
      <vt:lpstr>Options for Sensitivity Item 2</vt:lpstr>
      <vt:lpstr>Options for Sensitivity Item 1</vt:lpstr>
    </vt:vector>
  </TitlesOfParts>
  <Company>NMFS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BSB WHAM Sensitivity Tests</dc:title>
  <dc:creator>Emily Liljestrand</dc:creator>
  <cp:lastModifiedBy>Emily Liljestrand</cp:lastModifiedBy>
  <cp:revision>14</cp:revision>
  <dcterms:created xsi:type="dcterms:W3CDTF">2024-01-19T20:30:45Z</dcterms:created>
  <dcterms:modified xsi:type="dcterms:W3CDTF">2024-01-22T17:33:03Z</dcterms:modified>
</cp:coreProperties>
</file>