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9" r:id="rId4"/>
    <p:sldId id="301" r:id="rId5"/>
    <p:sldId id="263" r:id="rId6"/>
    <p:sldId id="271" r:id="rId7"/>
    <p:sldId id="272" r:id="rId8"/>
    <p:sldId id="265" r:id="rId9"/>
    <p:sldId id="267" r:id="rId10"/>
    <p:sldId id="268" r:id="rId11"/>
    <p:sldId id="275"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76" r:id="rId30"/>
    <p:sldId id="264" r:id="rId31"/>
    <p:sldId id="296" r:id="rId32"/>
    <p:sldId id="297" r:id="rId33"/>
    <p:sldId id="302" r:id="rId34"/>
    <p:sldId id="295" r:id="rId35"/>
    <p:sldId id="270" r:id="rId36"/>
    <p:sldId id="299" r:id="rId37"/>
    <p:sldId id="274" r:id="rId38"/>
    <p:sldId id="298" r:id="rId39"/>
    <p:sldId id="300" r:id="rId40"/>
    <p:sldId id="304" r:id="rId41"/>
    <p:sldId id="305" r:id="rId42"/>
    <p:sldId id="303" r:id="rId43"/>
    <p:sldId id="294" r:id="rId44"/>
    <p:sldId id="269" r:id="rId45"/>
    <p:sldId id="27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14" autoAdjust="0"/>
    <p:restoredTop sz="96494" autoAdjust="0"/>
  </p:normalViewPr>
  <p:slideViewPr>
    <p:cSldViewPr snapToGrid="0">
      <p:cViewPr varScale="1">
        <p:scale>
          <a:sx n="88" d="100"/>
          <a:sy n="8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76315-5318-4C37-8130-0BE8558006F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21DD-8E4A-412C-939F-361AD1C20860}" type="slidenum">
              <a:rPr lang="en-US" smtClean="0"/>
              <a:t>‹#›</a:t>
            </a:fld>
            <a:endParaRPr lang="en-US"/>
          </a:p>
        </p:txBody>
      </p:sp>
    </p:spTree>
    <p:extLst>
      <p:ext uri="{BB962C8B-B14F-4D97-AF65-F5344CB8AC3E}">
        <p14:creationId xmlns:p14="http://schemas.microsoft.com/office/powerpoint/2010/main" val="12599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Spring Albatross – 2dar1</a:t>
            </a:r>
          </a:p>
          <a:p>
            <a:pPr lvl="1"/>
            <a:r>
              <a:rPr lang="en-US" dirty="0" smtClean="0"/>
              <a:t>NEAMAP –            ar1_y</a:t>
            </a:r>
          </a:p>
          <a:p>
            <a:pPr lvl="1"/>
            <a:r>
              <a:rPr lang="en-US" dirty="0" smtClean="0"/>
              <a:t>MA –                     ar1_y</a:t>
            </a:r>
          </a:p>
          <a:p>
            <a:pPr lvl="1"/>
            <a:r>
              <a:rPr lang="en-US" dirty="0" smtClean="0"/>
              <a:t>RI –                       ar1_y</a:t>
            </a:r>
          </a:p>
          <a:p>
            <a:pPr lvl="1"/>
            <a:r>
              <a:rPr lang="en-US" dirty="0" smtClean="0"/>
              <a:t>CT –                       ar1_y</a:t>
            </a:r>
          </a:p>
          <a:p>
            <a:pPr lvl="1"/>
            <a:r>
              <a:rPr lang="en-US" dirty="0" smtClean="0"/>
              <a:t>NY-                       none</a:t>
            </a:r>
          </a:p>
          <a:p>
            <a:pPr lvl="1"/>
            <a:r>
              <a:rPr lang="en-US" dirty="0" smtClean="0"/>
              <a:t>Bigelow –              2dar1</a:t>
            </a:r>
          </a:p>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7</a:t>
            </a:fld>
            <a:endParaRPr lang="en-US"/>
          </a:p>
        </p:txBody>
      </p:sp>
    </p:spTree>
    <p:extLst>
      <p:ext uri="{BB962C8B-B14F-4D97-AF65-F5344CB8AC3E}">
        <p14:creationId xmlns:p14="http://schemas.microsoft.com/office/powerpoint/2010/main" val="13821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30</a:t>
            </a:fld>
            <a:endParaRPr lang="en-US"/>
          </a:p>
        </p:txBody>
      </p:sp>
    </p:spTree>
    <p:extLst>
      <p:ext uri="{BB962C8B-B14F-4D97-AF65-F5344CB8AC3E}">
        <p14:creationId xmlns:p14="http://schemas.microsoft.com/office/powerpoint/2010/main" val="181377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31</a:t>
            </a:fld>
            <a:endParaRPr lang="en-US"/>
          </a:p>
        </p:txBody>
      </p:sp>
    </p:spTree>
    <p:extLst>
      <p:ext uri="{BB962C8B-B14F-4D97-AF65-F5344CB8AC3E}">
        <p14:creationId xmlns:p14="http://schemas.microsoft.com/office/powerpoint/2010/main" val="213432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Tree>
    <p:extLst>
      <p:ext uri="{BB962C8B-B14F-4D97-AF65-F5344CB8AC3E}">
        <p14:creationId xmlns:p14="http://schemas.microsoft.com/office/powerpoint/2010/main" val="145495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
        <p:nvSpPr>
          <p:cNvPr id="3" name="TextBox 2"/>
          <p:cNvSpPr txBox="1"/>
          <p:nvPr/>
        </p:nvSpPr>
        <p:spPr>
          <a:xfrm>
            <a:off x="3482482" y="-2933214"/>
            <a:ext cx="5509842" cy="12403395"/>
          </a:xfrm>
          <a:prstGeom prst="rect">
            <a:avLst/>
          </a:prstGeom>
          <a:noFill/>
        </p:spPr>
        <p:txBody>
          <a:bodyPr wrap="none" rtlCol="0">
            <a:spAutoFit/>
          </a:bodyPr>
          <a:lstStyle/>
          <a:p>
            <a:r>
              <a:rPr lang="en-US" sz="80000" dirty="0" smtClean="0">
                <a:solidFill>
                  <a:srgbClr val="FF0000"/>
                </a:solidFill>
              </a:rPr>
              <a:t>X</a:t>
            </a:r>
            <a:endParaRPr lang="en-US" sz="80000" dirty="0">
              <a:solidFill>
                <a:srgbClr val="FF0000"/>
              </a:solidFill>
            </a:endParaRPr>
          </a:p>
        </p:txBody>
      </p:sp>
    </p:spTree>
    <p:extLst>
      <p:ext uri="{BB962C8B-B14F-4D97-AF65-F5344CB8AC3E}">
        <p14:creationId xmlns:p14="http://schemas.microsoft.com/office/powerpoint/2010/main" val="3947875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84" y="0"/>
            <a:ext cx="428625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857" y="0"/>
            <a:ext cx="4286250" cy="6858000"/>
          </a:xfrm>
          <a:prstGeom prst="rect">
            <a:avLst/>
          </a:prstGeom>
        </p:spPr>
      </p:pic>
    </p:spTree>
    <p:extLst>
      <p:ext uri="{BB962C8B-B14F-4D97-AF65-F5344CB8AC3E}">
        <p14:creationId xmlns:p14="http://schemas.microsoft.com/office/powerpoint/2010/main" val="1684382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#1</a:t>
            </a:r>
            <a:endParaRPr lang="en-US" sz="10000" dirty="0"/>
          </a:p>
        </p:txBody>
      </p:sp>
    </p:spTree>
    <p:extLst>
      <p:ext uri="{BB962C8B-B14F-4D97-AF65-F5344CB8AC3E}">
        <p14:creationId xmlns:p14="http://schemas.microsoft.com/office/powerpoint/2010/main" val="832075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solidFill>
                  <a:schemeClr val="bg2">
                    <a:lumMod val="90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2">
                  <a:lumMod val="90000"/>
                </a:schemeClr>
              </a:solidFill>
              <a:effectLst/>
            </a:endParaRPr>
          </a:p>
          <a:p>
            <a:pPr marL="0" indent="0">
              <a:buNone/>
            </a:pPr>
            <a:endParaRPr lang="en-US" dirty="0"/>
          </a:p>
        </p:txBody>
      </p:sp>
    </p:spTree>
    <p:extLst>
      <p:ext uri="{BB962C8B-B14F-4D97-AF65-F5344CB8AC3E}">
        <p14:creationId xmlns:p14="http://schemas.microsoft.com/office/powerpoint/2010/main" val="2387270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a:t>
            </a:r>
            <a:r>
              <a:rPr lang="en-US" dirty="0" smtClean="0"/>
              <a:t>M</a:t>
            </a:r>
          </a:p>
          <a:p>
            <a:pPr marL="514350" indent="-514350">
              <a:buFont typeface="+mj-lt"/>
              <a:buAutoNum type="arabicPeriod"/>
            </a:pPr>
            <a:r>
              <a:rPr lang="en-US" dirty="0" smtClean="0"/>
              <a:t>Fix M at higher or lower </a:t>
            </a:r>
            <a:r>
              <a:rPr lang="en-US" dirty="0" smtClean="0"/>
              <a:t>values </a:t>
            </a:r>
            <a:r>
              <a:rPr lang="en-US" dirty="0" smtClean="0"/>
              <a:t>than was used in Run 34</a:t>
            </a:r>
          </a:p>
          <a:p>
            <a:pPr marL="514350" indent="-514350">
              <a:buFont typeface="+mj-lt"/>
              <a:buAutoNum type="arabicPeriod"/>
            </a:pPr>
            <a:r>
              <a:rPr lang="en-US" dirty="0" smtClean="0"/>
              <a:t>Fix age-dependent M</a:t>
            </a:r>
          </a:p>
        </p:txBody>
      </p:sp>
    </p:spTree>
    <p:extLst>
      <p:ext uri="{BB962C8B-B14F-4D97-AF65-F5344CB8AC3E}">
        <p14:creationId xmlns:p14="http://schemas.microsoft.com/office/powerpoint/2010/main" val="2685896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a:t>
            </a:r>
            <a:r>
              <a:rPr lang="en-US" dirty="0" smtClean="0"/>
              <a:t>M</a:t>
            </a:r>
          </a:p>
          <a:p>
            <a:pPr marL="514350" indent="-514350">
              <a:buFont typeface="+mj-lt"/>
              <a:buAutoNum type="arabicPeriod"/>
            </a:pPr>
            <a:r>
              <a:rPr lang="en-US" dirty="0" smtClean="0">
                <a:solidFill>
                  <a:schemeClr val="bg2">
                    <a:lumMod val="90000"/>
                  </a:schemeClr>
                </a:solidFill>
              </a:rPr>
              <a:t>Fix M at higher or lower </a:t>
            </a:r>
            <a:r>
              <a:rPr lang="en-US" dirty="0" smtClean="0">
                <a:solidFill>
                  <a:schemeClr val="bg2">
                    <a:lumMod val="90000"/>
                  </a:schemeClr>
                </a:solidFill>
              </a:rPr>
              <a:t>values </a:t>
            </a:r>
            <a:r>
              <a:rPr lang="en-US" dirty="0" smtClean="0">
                <a:solidFill>
                  <a:schemeClr val="bg2">
                    <a:lumMod val="90000"/>
                  </a:schemeClr>
                </a:solidFill>
              </a:rPr>
              <a:t>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1510165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a:t>
            </a:r>
            <a:r>
              <a:rPr lang="en-US" dirty="0" smtClean="0"/>
              <a:t>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One M </a:t>
            </a:r>
            <a:r>
              <a:rPr lang="en-US" dirty="0" smtClean="0">
                <a:solidFill>
                  <a:schemeClr val="accent4">
                    <a:lumMod val="75000"/>
                  </a:schemeClr>
                </a:solidFill>
              </a:rPr>
              <a:t>estimated</a:t>
            </a:r>
            <a:r>
              <a:rPr lang="en-US" dirty="0" smtClean="0">
                <a:solidFill>
                  <a:schemeClr val="accent4">
                    <a:lumMod val="75000"/>
                  </a:schemeClr>
                </a:solidFill>
              </a:rPr>
              <a:t>: 0.732</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Two M estimated (stock)</a:t>
            </a:r>
          </a:p>
          <a:p>
            <a:pPr lvl="1"/>
            <a:r>
              <a:rPr lang="en-US" dirty="0" smtClean="0">
                <a:solidFill>
                  <a:schemeClr val="accent4">
                    <a:lumMod val="75000"/>
                  </a:schemeClr>
                </a:solidFill>
              </a:rPr>
              <a:t>North</a:t>
            </a:r>
          </a:p>
          <a:p>
            <a:pPr lvl="1"/>
            <a:r>
              <a:rPr lang="en-US" dirty="0" smtClean="0">
                <a:solidFill>
                  <a:schemeClr val="accent4">
                    <a:lumMod val="75000"/>
                  </a:schemeClr>
                </a:solidFill>
              </a:rPr>
              <a:t>South</a:t>
            </a:r>
          </a:p>
          <a:p>
            <a:r>
              <a:rPr lang="en-US" dirty="0" smtClean="0">
                <a:solidFill>
                  <a:schemeClr val="accent4">
                    <a:lumMod val="75000"/>
                  </a:schemeClr>
                </a:solidFill>
              </a:rPr>
              <a:t>Results in the </a:t>
            </a:r>
            <a:r>
              <a:rPr lang="en-US" dirty="0" err="1" smtClean="0">
                <a:solidFill>
                  <a:schemeClr val="accent4">
                    <a:lumMod val="75000"/>
                  </a:schemeClr>
                </a:solidFill>
              </a:rPr>
              <a:t>respository</a:t>
            </a:r>
            <a:r>
              <a:rPr lang="en-US" dirty="0" smtClean="0">
                <a:solidFill>
                  <a:schemeClr val="accent4">
                    <a:lumMod val="75000"/>
                  </a:schemeClr>
                </a:solidFill>
              </a:rPr>
              <a:t>, but not convinced they’re any good</a:t>
            </a:r>
            <a:endParaRPr lang="en-US" dirty="0" smtClean="0">
              <a:solidFill>
                <a:schemeClr val="accent4">
                  <a:lumMod val="75000"/>
                </a:schemeClr>
              </a:solidFill>
            </a:endParaRPr>
          </a:p>
        </p:txBody>
      </p:sp>
      <p:pic>
        <p:nvPicPr>
          <p:cNvPr id="1026" name="Picture 2" descr="bomb cartoon icon 12014538 Vector Art at Vecteez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4822" y="4021837"/>
            <a:ext cx="692033" cy="87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62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0978" y="0"/>
            <a:ext cx="428625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3515" y="0"/>
            <a:ext cx="4286250" cy="6858000"/>
          </a:xfrm>
          <a:prstGeom prst="rect">
            <a:avLst/>
          </a:prstGeom>
        </p:spPr>
      </p:pic>
    </p:spTree>
    <p:extLst>
      <p:ext uri="{BB962C8B-B14F-4D97-AF65-F5344CB8AC3E}">
        <p14:creationId xmlns:p14="http://schemas.microsoft.com/office/powerpoint/2010/main" val="2689090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2">
                    <a:lumMod val="90000"/>
                  </a:schemeClr>
                </a:solidFill>
              </a:rPr>
              <a:t>Estimate </a:t>
            </a:r>
            <a:r>
              <a:rPr lang="en-US" dirty="0" smtClean="0">
                <a:solidFill>
                  <a:schemeClr val="bg2">
                    <a:lumMod val="90000"/>
                  </a:schemeClr>
                </a:solidFill>
              </a:rPr>
              <a:t>age-independent </a:t>
            </a:r>
            <a:r>
              <a:rPr lang="en-US" dirty="0" smtClean="0">
                <a:solidFill>
                  <a:schemeClr val="bg2">
                    <a:lumMod val="90000"/>
                  </a:schemeClr>
                </a:solidFill>
              </a:rPr>
              <a:t>M</a:t>
            </a:r>
          </a:p>
          <a:p>
            <a:pPr marL="514350" indent="-514350">
              <a:buFont typeface="+mj-lt"/>
              <a:buAutoNum type="arabicPeriod"/>
            </a:pPr>
            <a:r>
              <a:rPr lang="en-US" dirty="0" smtClean="0"/>
              <a:t>Fix M at higher or lower </a:t>
            </a:r>
            <a:r>
              <a:rPr lang="en-US" dirty="0" smtClean="0"/>
              <a:t>values </a:t>
            </a:r>
            <a:r>
              <a:rPr lang="en-US" dirty="0" smtClean="0"/>
              <a:t>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265615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#3</a:t>
            </a:r>
            <a:endParaRPr lang="en-US" sz="10000" dirty="0"/>
          </a:p>
        </p:txBody>
      </p:sp>
    </p:spTree>
    <p:extLst>
      <p:ext uri="{BB962C8B-B14F-4D97-AF65-F5344CB8AC3E}">
        <p14:creationId xmlns:p14="http://schemas.microsoft.com/office/powerpoint/2010/main" val="23873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a:t>
            </a:r>
            <a:r>
              <a:rPr lang="en-US" dirty="0" smtClean="0"/>
              <a:t>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a:t>
            </a:r>
            <a:r>
              <a:rPr lang="en-US" dirty="0" smtClean="0"/>
              <a:t>39</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Age-invariant M fixed at 0.6</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a:t>
            </a:r>
            <a:r>
              <a:rPr lang="en-US" dirty="0" smtClean="0"/>
              <a:t>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Age-invariant M fixed at 0.2</a:t>
            </a:r>
            <a:endParaRPr lang="en-US" dirty="0" smtClean="0">
              <a:solidFill>
                <a:schemeClr val="accent4">
                  <a:lumMod val="75000"/>
                </a:schemeClr>
              </a:solidFill>
            </a:endParaRPr>
          </a:p>
        </p:txBody>
      </p:sp>
    </p:spTree>
    <p:extLst>
      <p:ext uri="{BB962C8B-B14F-4D97-AF65-F5344CB8AC3E}">
        <p14:creationId xmlns:p14="http://schemas.microsoft.com/office/powerpoint/2010/main" val="2287668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60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#2</a:t>
            </a:r>
            <a:endParaRPr lang="en-US" sz="10000" dirty="0"/>
          </a:p>
        </p:txBody>
      </p:sp>
    </p:spTree>
    <p:extLst>
      <p:ext uri="{BB962C8B-B14F-4D97-AF65-F5344CB8AC3E}">
        <p14:creationId xmlns:p14="http://schemas.microsoft.com/office/powerpoint/2010/main" val="3086846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t>2) profiles of the initial fishing mortality (i.e. initial depletion) </a:t>
            </a:r>
            <a:endParaRPr lang="en-US" b="0" dirty="0" smtClean="0">
              <a:effectLst/>
            </a:endParaRPr>
          </a:p>
          <a:p>
            <a:r>
              <a:rPr lang="en-US" dirty="0">
                <a:solidFill>
                  <a:schemeClr val="bg1">
                    <a:lumMod val="85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1">
                  <a:lumMod val="85000"/>
                </a:schemeClr>
              </a:solidFill>
              <a:effectLst/>
            </a:endParaRPr>
          </a:p>
          <a:p>
            <a:pPr marL="0" indent="0">
              <a:buNone/>
            </a:pPr>
            <a:endParaRPr lang="en-US" dirty="0"/>
          </a:p>
        </p:txBody>
      </p:sp>
    </p:spTree>
    <p:extLst>
      <p:ext uri="{BB962C8B-B14F-4D97-AF65-F5344CB8AC3E}">
        <p14:creationId xmlns:p14="http://schemas.microsoft.com/office/powerpoint/2010/main" val="2961126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25</a:t>
            </a:r>
            <a:r>
              <a:rPr lang="en-US" baseline="30000" dirty="0" smtClean="0"/>
              <a:t>th</a:t>
            </a:r>
            <a:r>
              <a:rPr lang="en-US" dirty="0" smtClean="0"/>
              <a:t> and 75</a:t>
            </a:r>
            <a:r>
              <a:rPr lang="en-US" baseline="30000" dirty="0" smtClean="0"/>
              <a:t>th</a:t>
            </a:r>
            <a:r>
              <a:rPr lang="en-US" dirty="0" smtClean="0"/>
              <a:t> value of the distribution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 XXX</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200" y="2505075"/>
            <a:ext cx="2728866" cy="501651"/>
          </a:xfrm>
        </p:spPr>
        <p:txBody>
          <a:bodyPr>
            <a:normAutofit/>
          </a:bodyPr>
          <a:lstStyle/>
          <a:p>
            <a:r>
              <a:rPr lang="en-US" dirty="0" smtClean="0"/>
              <a:t>F fixed at XXX</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25% CI Value</a:t>
            </a:r>
            <a:endParaRPr lang="en-US" dirty="0" smtClean="0">
              <a:solidFill>
                <a:schemeClr val="accent4">
                  <a:lumMod val="75000"/>
                </a:schemeClr>
              </a:solidFill>
            </a:endParaRPr>
          </a:p>
        </p:txBody>
      </p:sp>
      <p:sp>
        <p:nvSpPr>
          <p:cNvPr id="16" name="Text Placeholder 6"/>
          <p:cNvSpPr txBox="1">
            <a:spLocks/>
          </p:cNvSpPr>
          <p:nvPr/>
        </p:nvSpPr>
        <p:spPr>
          <a:xfrm>
            <a:off x="6172200" y="4585399"/>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41</a:t>
            </a:r>
            <a:endParaRPr lang="en-US" dirty="0"/>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75% CI Value</a:t>
            </a:r>
            <a:endParaRPr lang="en-US" dirty="0" smtClean="0">
              <a:solidFill>
                <a:schemeClr val="accent4">
                  <a:lumMod val="75000"/>
                </a:schemeClr>
              </a:solidFill>
            </a:endParaRPr>
          </a:p>
        </p:txBody>
      </p:sp>
    </p:spTree>
    <p:extLst>
      <p:ext uri="{BB962C8B-B14F-4D97-AF65-F5344CB8AC3E}">
        <p14:creationId xmlns:p14="http://schemas.microsoft.com/office/powerpoint/2010/main" val="385549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endParaRPr lang="en-US" dirty="0"/>
          </a:p>
        </p:txBody>
      </p:sp>
    </p:spTree>
    <p:extLst>
      <p:ext uri="{BB962C8B-B14F-4D97-AF65-F5344CB8AC3E}">
        <p14:creationId xmlns:p14="http://schemas.microsoft.com/office/powerpoint/2010/main" val="1499166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 </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states and NEAMAP except NY which is none. 2dar1 for BTS</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10357</TotalTime>
  <Words>1135</Words>
  <Application>Microsoft Office PowerPoint</Application>
  <PresentationFormat>Widescreen</PresentationFormat>
  <Paragraphs>174</Paragraphs>
  <Slides>45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BSB WHAM Sensitivity Tests</vt:lpstr>
      <vt:lpstr>From FINAL Peer Review Report</vt:lpstr>
      <vt:lpstr>From FINAL Peer Review Report</vt:lpstr>
      <vt:lpstr>PowerPoint Presentation</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about Sensitivity Test</vt:lpstr>
      <vt:lpstr>Option 3: Run38 (NEAMAP Spring/Fall?)</vt:lpstr>
      <vt:lpstr>Option 3: Run38 (NEAMAP Spring/Fall?)</vt:lpstr>
      <vt:lpstr>PowerPoint Presentation</vt:lpstr>
      <vt:lpstr>PowerPoint Presentation</vt:lpstr>
      <vt:lpstr>From FINAL Peer Review Report</vt:lpstr>
      <vt:lpstr>Options for Sensitivity Item 1</vt:lpstr>
      <vt:lpstr>Options for Sensitivity Item 1</vt:lpstr>
      <vt:lpstr>Run 35-36 (Option 1) </vt:lpstr>
      <vt:lpstr>PowerPoint Presentation</vt:lpstr>
      <vt:lpstr>Options for Sensitivity Item 1</vt:lpstr>
      <vt:lpstr>Run 35-36 (Option 1) </vt:lpstr>
      <vt:lpstr>PowerPoint Presentation</vt:lpstr>
      <vt:lpstr>PowerPoint Presentation</vt:lpstr>
      <vt:lpstr>From FINAL Peer Review Report</vt:lpstr>
      <vt:lpstr>Options for Sensitivity Item 2</vt:lpstr>
      <vt:lpstr>Run 39</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38</cp:revision>
  <dcterms:created xsi:type="dcterms:W3CDTF">2024-01-19T20:30:45Z</dcterms:created>
  <dcterms:modified xsi:type="dcterms:W3CDTF">2024-01-30T00:06:34Z</dcterms:modified>
</cp:coreProperties>
</file>