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4" r:id="rId3"/>
    <p:sldId id="375" r:id="rId4"/>
    <p:sldId id="376" r:id="rId5"/>
    <p:sldId id="300" r:id="rId6"/>
    <p:sldId id="372" r:id="rId7"/>
    <p:sldId id="373" r:id="rId8"/>
    <p:sldId id="301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3" autoAdjust="0"/>
  </p:normalViewPr>
  <p:slideViewPr>
    <p:cSldViewPr snapToGrid="0">
      <p:cViewPr varScale="1">
        <p:scale>
          <a:sx n="119" d="100"/>
          <a:sy n="119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8E16-F32D-4957-9019-5302DDBC4D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181D-EA5C-4480-80DF-7D9F42A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WHAM update</a:t>
            </a:r>
            <a:br>
              <a:rPr lang="en-US" dirty="0" smtClean="0"/>
            </a:br>
            <a:r>
              <a:rPr lang="en-US" sz="3200" dirty="0" smtClean="0"/>
              <a:t>28 Sept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Proposed base model….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606"/>
            <a:ext cx="10840453" cy="5493380"/>
          </a:xfrm>
        </p:spPr>
        <p:txBody>
          <a:bodyPr>
            <a:noAutofit/>
          </a:bodyPr>
          <a:lstStyle/>
          <a:p>
            <a:r>
              <a:rPr lang="en-US" sz="2200" dirty="0" smtClean="0"/>
              <a:t>Indices: </a:t>
            </a:r>
            <a:r>
              <a:rPr lang="en-US" sz="2200" dirty="0" err="1" smtClean="0"/>
              <a:t>RecCPA</a:t>
            </a:r>
            <a:r>
              <a:rPr lang="en-US" sz="2200" dirty="0" smtClean="0"/>
              <a:t> and Spring VAST (Fall can be added in MT)</a:t>
            </a:r>
          </a:p>
          <a:p>
            <a:r>
              <a:rPr lang="en-US" sz="2200" dirty="0" smtClean="0"/>
              <a:t>Selectivity parameterization</a:t>
            </a:r>
          </a:p>
          <a:p>
            <a:pPr lvl="1"/>
            <a:r>
              <a:rPr lang="en-US" sz="2200" dirty="0" smtClean="0"/>
              <a:t>Fishing fleets (no blocks):</a:t>
            </a:r>
          </a:p>
          <a:p>
            <a:pPr lvl="2"/>
            <a:r>
              <a:rPr lang="en-US" sz="2200" dirty="0" smtClean="0"/>
              <a:t>North = age-specific, flat-topped selectivity (4+ for commercial, 7+ for recreational)</a:t>
            </a:r>
          </a:p>
          <a:p>
            <a:pPr lvl="2"/>
            <a:r>
              <a:rPr lang="en-US" sz="2200" dirty="0" smtClean="0"/>
              <a:t>South = logistic </a:t>
            </a:r>
            <a:r>
              <a:rPr lang="en-US" sz="2200" dirty="0" smtClean="0"/>
              <a:t>selectivity for both commercial and recreational</a:t>
            </a:r>
            <a:endParaRPr lang="en-US" sz="2200" dirty="0" smtClean="0"/>
          </a:p>
          <a:p>
            <a:pPr lvl="1"/>
            <a:r>
              <a:rPr lang="en-US" sz="2200" dirty="0" smtClean="0"/>
              <a:t>Indices:</a:t>
            </a:r>
          </a:p>
          <a:p>
            <a:pPr lvl="2"/>
            <a:r>
              <a:rPr lang="en-US" sz="2200" dirty="0" smtClean="0"/>
              <a:t>North </a:t>
            </a:r>
          </a:p>
          <a:p>
            <a:pPr lvl="3"/>
            <a:r>
              <a:rPr lang="en-US" sz="2200" dirty="0" smtClean="0"/>
              <a:t>Rec CPA: Age-specific, flat-topped for ages 2+</a:t>
            </a:r>
          </a:p>
          <a:p>
            <a:pPr lvl="3"/>
            <a:r>
              <a:rPr lang="en-US" sz="2200" dirty="0" smtClean="0"/>
              <a:t>VAST: Age-specific, flat-topped for ages 5+</a:t>
            </a:r>
          </a:p>
          <a:p>
            <a:pPr lvl="2"/>
            <a:r>
              <a:rPr lang="en-US" sz="2200" dirty="0" smtClean="0"/>
              <a:t>South</a:t>
            </a:r>
          </a:p>
          <a:p>
            <a:pPr lvl="3"/>
            <a:r>
              <a:rPr lang="en-US" sz="2200" dirty="0" smtClean="0"/>
              <a:t>Rec CPA: Age-specific, flat-topped for ages 3+</a:t>
            </a:r>
          </a:p>
          <a:p>
            <a:pPr lvl="3"/>
            <a:r>
              <a:rPr lang="en-US" sz="2200" dirty="0" smtClean="0"/>
              <a:t>VAST: logistic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76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movement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49" y="1564505"/>
            <a:ext cx="8219975" cy="253144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178968"/>
            <a:ext cx="10840453" cy="2687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Realized I was not configuring movement from south to north as I had thought</a:t>
            </a:r>
          </a:p>
          <a:p>
            <a:r>
              <a:rPr lang="en-US" sz="2200" dirty="0" smtClean="0"/>
              <a:t>Now, for August-December North fish move from north to south only (no movement from south to north) (parameter 1)</a:t>
            </a:r>
          </a:p>
          <a:p>
            <a:r>
              <a:rPr lang="en-US" sz="2200" dirty="0" smtClean="0"/>
              <a:t>For January-April, North fish in the south move north only (no movement from north to south) (parameter 2)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560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movement configuration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1748593"/>
                <a:ext cx="10840453" cy="26870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/>
                  <a:t>Parameter 1:</a:t>
                </a:r>
              </a:p>
              <a:p>
                <a:pPr lvl="1"/>
                <a:r>
                  <a:rPr lang="en-US" sz="1800" dirty="0"/>
                  <a:t>From SS movement from north to south occurs just for one season (6 months?). rate ~ 0.1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en-US" sz="1800" dirty="0"/>
                  <a:t>Multi-WHAM has this movement occur monthly for five months so we need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1/5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.98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 smtClean="0"/>
              </a:p>
              <a:p>
                <a:r>
                  <a:rPr lang="en-US" sz="2200" dirty="0"/>
                  <a:t>Parameter 2</a:t>
                </a:r>
              </a:p>
              <a:p>
                <a:pPr lvl="1"/>
                <a:r>
                  <a:rPr lang="en-US" sz="1400" dirty="0"/>
                  <a:t>Similarly, SS movement from south to north occurs just for one season. Rate ~ 0.78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0.78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2"/>
                <a:r>
                  <a:rPr lang="en-US" sz="1400" dirty="0"/>
                  <a:t>Over 4 months in WHAM: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0.31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0.69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2200" dirty="0" smtClean="0"/>
                  <a:t>Parameters are fixed at these values (0.02 and 0.31) in run 29 </a:t>
                </a:r>
              </a:p>
              <a:p>
                <a:pPr lvl="1"/>
                <a:endParaRPr lang="en-US" sz="1800" dirty="0" smtClean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 smtClean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 smtClean="0"/>
              </a:p>
              <a:p>
                <a:endParaRPr lang="en-US" sz="2200" dirty="0" smtClean="0"/>
              </a:p>
              <a:p>
                <a:endParaRPr lang="en-US" sz="2200" dirty="0" smtClean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48593"/>
                <a:ext cx="10840453" cy="2687054"/>
              </a:xfrm>
              <a:prstGeom prst="rect">
                <a:avLst/>
              </a:prstGeom>
              <a:blipFill>
                <a:blip r:embed="rId2"/>
                <a:stretch>
                  <a:fillRect l="-618" t="-2948" b="-50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8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Proposed base model….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606"/>
            <a:ext cx="10840453" cy="5493380"/>
          </a:xfrm>
        </p:spPr>
        <p:txBody>
          <a:bodyPr>
            <a:noAutofit/>
          </a:bodyPr>
          <a:lstStyle/>
          <a:p>
            <a:r>
              <a:rPr lang="en-US" sz="2200" dirty="0" smtClean="0"/>
              <a:t>Distribution assumptions:</a:t>
            </a:r>
          </a:p>
          <a:p>
            <a:pPr lvl="1"/>
            <a:r>
              <a:rPr lang="en-US" sz="2200" dirty="0" smtClean="0"/>
              <a:t>North Commercial = </a:t>
            </a:r>
            <a:r>
              <a:rPr lang="en-US" sz="2200" dirty="0" err="1" smtClean="0"/>
              <a:t>dirichlet</a:t>
            </a:r>
            <a:r>
              <a:rPr lang="en-US" sz="2200" dirty="0" smtClean="0"/>
              <a:t>-multinomial</a:t>
            </a:r>
          </a:p>
          <a:p>
            <a:pPr lvl="1"/>
            <a:r>
              <a:rPr lang="en-US" sz="2200" dirty="0" smtClean="0"/>
              <a:t>All other fishing fleets = </a:t>
            </a:r>
            <a:r>
              <a:rPr lang="en-US" sz="2200" dirty="0" smtClean="0"/>
              <a:t>logistic-normal</a:t>
            </a:r>
          </a:p>
          <a:p>
            <a:pPr lvl="2"/>
            <a:r>
              <a:rPr lang="en-US" sz="1800" dirty="0"/>
              <a:t>S</a:t>
            </a:r>
            <a:r>
              <a:rPr lang="en-US" sz="1800" dirty="0" smtClean="0"/>
              <a:t>outhern fleets</a:t>
            </a:r>
            <a:r>
              <a:rPr lang="en-US" sz="1800" dirty="0" smtClean="0"/>
              <a:t> estimate AR1 correlation parameter</a:t>
            </a:r>
            <a:endParaRPr lang="en-US" sz="1800" dirty="0" smtClean="0"/>
          </a:p>
          <a:p>
            <a:pPr lvl="1"/>
            <a:r>
              <a:rPr lang="en-US" sz="2200" dirty="0" smtClean="0"/>
              <a:t>North VAST = </a:t>
            </a:r>
            <a:r>
              <a:rPr lang="en-US" sz="2200" dirty="0" err="1" smtClean="0"/>
              <a:t>dirichlet</a:t>
            </a:r>
            <a:r>
              <a:rPr lang="en-US" sz="2200" dirty="0" smtClean="0"/>
              <a:t>-multinomial</a:t>
            </a:r>
          </a:p>
          <a:p>
            <a:pPr lvl="1"/>
            <a:r>
              <a:rPr lang="en-US" sz="2200" dirty="0" smtClean="0"/>
              <a:t>All other indices = </a:t>
            </a:r>
            <a:r>
              <a:rPr lang="en-US" sz="2200" dirty="0" smtClean="0"/>
              <a:t>logistic-normal</a:t>
            </a:r>
          </a:p>
          <a:p>
            <a:pPr lvl="2"/>
            <a:r>
              <a:rPr lang="en-US" sz="1800" dirty="0" smtClean="0"/>
              <a:t>Southern indices estimate AR1 correlation parameter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2200" dirty="0"/>
              <a:t>Random </a:t>
            </a:r>
            <a:r>
              <a:rPr lang="en-US" sz="2200" dirty="0" smtClean="0"/>
              <a:t>effects</a:t>
            </a:r>
          </a:p>
          <a:p>
            <a:pPr lvl="1"/>
            <a:r>
              <a:rPr lang="en-US" sz="2200" dirty="0" smtClean="0"/>
              <a:t>Recruitment </a:t>
            </a:r>
            <a:r>
              <a:rPr lang="en-US" sz="2200" dirty="0"/>
              <a:t>and survival (</a:t>
            </a:r>
            <a:r>
              <a:rPr lang="en-US" sz="2200" dirty="0" err="1"/>
              <a:t>iid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Selectivity</a:t>
            </a:r>
          </a:p>
          <a:p>
            <a:pPr lvl="2"/>
            <a:r>
              <a:rPr lang="en-US" sz="2200" dirty="0" smtClean="0"/>
              <a:t>North </a:t>
            </a:r>
            <a:r>
              <a:rPr lang="en-US" sz="2200" dirty="0" err="1" smtClean="0"/>
              <a:t>Comm</a:t>
            </a:r>
            <a:r>
              <a:rPr lang="en-US" sz="2200" dirty="0" smtClean="0"/>
              <a:t> and Rec: 2dar1 (AR1 across both ages and years)</a:t>
            </a:r>
          </a:p>
          <a:p>
            <a:pPr lvl="2"/>
            <a:r>
              <a:rPr lang="en-US" sz="2200" dirty="0" smtClean="0"/>
              <a:t>North Rec CPA: ar1_y (AR1 by year</a:t>
            </a:r>
            <a:r>
              <a:rPr lang="en-US" sz="2200" dirty="0" smtClean="0"/>
              <a:t>) (just age 1)</a:t>
            </a:r>
            <a:endParaRPr lang="en-US" sz="2200" dirty="0" smtClean="0"/>
          </a:p>
          <a:p>
            <a:pPr lvl="2"/>
            <a:r>
              <a:rPr lang="en-US" sz="2200" dirty="0" smtClean="0"/>
              <a:t>North VAST: </a:t>
            </a:r>
            <a:r>
              <a:rPr lang="en-US" sz="2200" dirty="0"/>
              <a:t>2dar1 (AR1 across both ages and years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lvl="2"/>
            <a:r>
              <a:rPr lang="en-US" sz="2200" dirty="0" smtClean="0"/>
              <a:t>South fishing fleets and indices: none</a:t>
            </a:r>
          </a:p>
          <a:p>
            <a:pPr lvl="2"/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0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Reference points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Global F that results in SSB/R 40%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SSB40%: Based on weighted sum of the regions based on average </a:t>
            </a:r>
            <a:r>
              <a:rPr lang="en-US" sz="2200" dirty="0" smtClean="0">
                <a:solidFill>
                  <a:srgbClr val="FF0000"/>
                </a:solidFill>
              </a:rPr>
              <a:t>recruitment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Alternative weighting possible (user-provided, not all years of recruitment)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30188" lvl="1"/>
            <a:r>
              <a:rPr lang="en-US" sz="2200" dirty="0" smtClean="0"/>
              <a:t>5-year averages for selectivity, WAA, </a:t>
            </a:r>
            <a:r>
              <a:rPr lang="en-US" sz="2200" dirty="0" smtClean="0"/>
              <a:t>etc.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12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153503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Short-term projection methodology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599" y="1978025"/>
            <a:ext cx="10840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How is recruitment projected with random effects?</a:t>
            </a:r>
          </a:p>
          <a:p>
            <a:r>
              <a:rPr lang="en-US" sz="2200" dirty="0" smtClean="0"/>
              <a:t>3-year projections</a:t>
            </a:r>
          </a:p>
          <a:p>
            <a:pPr lvl="1"/>
            <a:r>
              <a:rPr lang="en-US" sz="1800" dirty="0" smtClean="0"/>
              <a:t>Year 1: Interim </a:t>
            </a:r>
            <a:r>
              <a:rPr lang="en-US" sz="1800" dirty="0" smtClean="0"/>
              <a:t>catch (set to 10kmt in projection run)</a:t>
            </a:r>
            <a:endParaRPr lang="en-US" sz="1800" dirty="0" smtClean="0"/>
          </a:p>
          <a:p>
            <a:pPr lvl="1"/>
            <a:r>
              <a:rPr lang="en-US" sz="1800" dirty="0" smtClean="0"/>
              <a:t>Years 2-3: F40%</a:t>
            </a:r>
          </a:p>
          <a:p>
            <a:r>
              <a:rPr lang="en-US" sz="2200" dirty="0"/>
              <a:t>5-year averages for selectivity, WAA,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lvl="1"/>
            <a:r>
              <a:rPr lang="en-US" sz="1800" dirty="0" err="1" smtClean="0"/>
              <a:t>iid</a:t>
            </a:r>
            <a:r>
              <a:rPr lang="en-US" sz="1800" dirty="0" smtClean="0"/>
              <a:t> assumption for survival and recruitment make deviations zero in projections</a:t>
            </a:r>
          </a:p>
          <a:p>
            <a:pPr lvl="1"/>
            <a:r>
              <a:rPr lang="en-US" sz="1800" dirty="0" smtClean="0"/>
              <a:t>Predictions then are deterministic application of Baranov equations like traditional SCAA</a:t>
            </a:r>
          </a:p>
          <a:p>
            <a:pPr lvl="1"/>
            <a:r>
              <a:rPr lang="en-US" sz="1800" dirty="0" smtClean="0"/>
              <a:t>BUT uncertainty in projected RE is propagated.</a:t>
            </a:r>
            <a:endParaRPr lang="en-US" sz="1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4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512" y="375760"/>
            <a:ext cx="10761921" cy="666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North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65149"/>
              </p:ext>
            </p:extLst>
          </p:nvPr>
        </p:nvGraphicFramePr>
        <p:xfrm>
          <a:off x="9597656" y="932306"/>
          <a:ext cx="2438400" cy="368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6784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82746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8377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546984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670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5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512" y="375760"/>
            <a:ext cx="10761921" cy="6662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South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9682" y="573942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Mohn’s</a:t>
            </a:r>
            <a:r>
              <a:rPr lang="en-US" dirty="0" smtClean="0"/>
              <a:t> rho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8800"/>
            <a:ext cx="4428723" cy="4428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8800"/>
            <a:ext cx="4428723" cy="4428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828800"/>
            <a:ext cx="4428723" cy="4428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81116"/>
              </p:ext>
            </p:extLst>
          </p:nvPr>
        </p:nvGraphicFramePr>
        <p:xfrm>
          <a:off x="9604490" y="932051"/>
          <a:ext cx="2438400" cy="368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71313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60896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6941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024100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355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541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WHAM update 28 Sept</vt:lpstr>
      <vt:lpstr>Proposed base model…. </vt:lpstr>
      <vt:lpstr>New movement configuration</vt:lpstr>
      <vt:lpstr>New movement configuration</vt:lpstr>
      <vt:lpstr>Proposed base model…. </vt:lpstr>
      <vt:lpstr>Reference points </vt:lpstr>
      <vt:lpstr>Short-term projection methodology </vt:lpstr>
      <vt:lpstr>PowerPoint Presentation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Kiersten.Curti</dc:creator>
  <cp:lastModifiedBy>Timothy.J.Miller</cp:lastModifiedBy>
  <cp:revision>84</cp:revision>
  <dcterms:created xsi:type="dcterms:W3CDTF">2023-09-05T10:45:50Z</dcterms:created>
  <dcterms:modified xsi:type="dcterms:W3CDTF">2023-09-28T17:37:22Z</dcterms:modified>
</cp:coreProperties>
</file>