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79" r:id="rId5"/>
    <p:sldId id="257" r:id="rId6"/>
    <p:sldId id="260" r:id="rId7"/>
    <p:sldId id="264" r:id="rId8"/>
    <p:sldId id="281" r:id="rId9"/>
    <p:sldId id="298" r:id="rId10"/>
    <p:sldId id="299" r:id="rId11"/>
    <p:sldId id="282" r:id="rId12"/>
    <p:sldId id="283" r:id="rId13"/>
    <p:sldId id="285" r:id="rId14"/>
    <p:sldId id="28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3" r:id="rId24"/>
    <p:sldId id="296" r:id="rId25"/>
    <p:sldId id="29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3" autoAdjust="0"/>
  </p:normalViewPr>
  <p:slideViewPr>
    <p:cSldViewPr snapToGrid="0">
      <p:cViewPr varScale="1">
        <p:scale>
          <a:sx n="77" d="100"/>
          <a:sy n="7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2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1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2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7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8E16-F32D-4957-9019-5302DDBC4DB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9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WHAM runs to-date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59870" y="914400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3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39890" y="914400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06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59870" y="914400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3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39890" y="914400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6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487650" cy="5487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1600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59870" y="914400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3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39890" y="914400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6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487650" cy="548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1600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59870" y="914400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3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39890" y="914400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6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487650" cy="5487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1600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59870" y="914400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3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39890" y="914400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6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1600"/>
            <a:ext cx="5487650" cy="5487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59870" y="914400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3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39890" y="914400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6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487650" cy="5487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1600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250495" y="543787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3: Individual indices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487650" cy="5487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1600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250495" y="543787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3: Individual indices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487650" cy="548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1600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250495" y="543787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3: Individual indices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487650" cy="5487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1600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250495" y="543787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3: Individual indices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487650" cy="5487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1600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Beginning with updated time series for all data inputs (Run 7 from Tuesday’s presentation) </a:t>
            </a:r>
            <a:r>
              <a:rPr lang="en-US" sz="3200" dirty="0"/>
              <a:t>and random </a:t>
            </a:r>
            <a:r>
              <a:rPr lang="en-US" sz="3200" dirty="0" smtClean="0"/>
              <a:t>effects </a:t>
            </a:r>
            <a:r>
              <a:rPr lang="en-US" sz="3200" dirty="0"/>
              <a:t>(</a:t>
            </a:r>
            <a:r>
              <a:rPr lang="en-US" sz="3200" dirty="0" err="1"/>
              <a:t>iid</a:t>
            </a:r>
            <a:r>
              <a:rPr lang="en-US" sz="3200" dirty="0"/>
              <a:t>) for recruitment and </a:t>
            </a:r>
            <a:r>
              <a:rPr lang="en-US" sz="3200" dirty="0" smtClean="0"/>
              <a:t>survival….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Run 1: </a:t>
            </a:r>
            <a:r>
              <a:rPr lang="en-US" sz="2400" dirty="0" smtClean="0"/>
              <a:t>All federal and state indices</a:t>
            </a:r>
          </a:p>
          <a:p>
            <a:r>
              <a:rPr lang="en-US" sz="2400" dirty="0" smtClean="0"/>
              <a:t>Run </a:t>
            </a:r>
            <a:r>
              <a:rPr lang="en-US" sz="2400" dirty="0" smtClean="0"/>
              <a:t>2</a:t>
            </a:r>
            <a:r>
              <a:rPr lang="en-US" sz="2400" dirty="0" smtClean="0"/>
              <a:t>: Run 1 but </a:t>
            </a:r>
            <a:r>
              <a:rPr lang="en-US" sz="2400" dirty="0" err="1" smtClean="0"/>
              <a:t>iid</a:t>
            </a:r>
            <a:r>
              <a:rPr lang="en-US" sz="2400" dirty="0" smtClean="0"/>
              <a:t> random effects on recreational fishing fleet logistic parameters;  </a:t>
            </a:r>
            <a:r>
              <a:rPr lang="en-US" sz="2400" dirty="0" smtClean="0">
                <a:solidFill>
                  <a:srgbClr val="FF0000"/>
                </a:solidFill>
              </a:rPr>
              <a:t>Did not converge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Run 3: </a:t>
            </a:r>
            <a:r>
              <a:rPr lang="en-US" sz="2400" dirty="0" smtClean="0"/>
              <a:t>Run 1 but estimated CVs for aggregate Rec CPA indices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90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250495" y="543787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3: Individual indices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487650" cy="548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1600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250495" y="543787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3: Individual indices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487650" cy="5487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1600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250495" y="543787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3: Individual indices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487650" cy="5487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1600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250495" y="543787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3: Individual indices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250495" y="543787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6: Individual indices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487650" cy="5487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1600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250495" y="543787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6: Individual indices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487650" cy="548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1600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512" y="375760"/>
            <a:ext cx="10761921" cy="6662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Runs </a:t>
            </a:r>
            <a:r>
              <a:rPr lang="en-US" sz="3200" dirty="0" smtClean="0"/>
              <a:t>1 versus 3</a:t>
            </a:r>
            <a:r>
              <a:rPr lang="en-US" sz="3200" dirty="0" smtClean="0"/>
              <a:t>: </a:t>
            </a:r>
            <a:r>
              <a:rPr lang="en-US" sz="3200" dirty="0" smtClean="0"/>
              <a:t>Estimate CVs for Rec CPA Indices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9186" y="1293704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North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979682" y="573942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Mohn’s</a:t>
            </a:r>
            <a:r>
              <a:rPr lang="en-US" dirty="0" smtClean="0"/>
              <a:t> rho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4525"/>
              </p:ext>
            </p:extLst>
          </p:nvPr>
        </p:nvGraphicFramePr>
        <p:xfrm>
          <a:off x="9692640" y="914400"/>
          <a:ext cx="2311400" cy="55245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16849719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54556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26823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476969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8660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4848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02218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828800"/>
            <a:ext cx="4428723" cy="44287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828800"/>
            <a:ext cx="4428723" cy="44287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1828800"/>
            <a:ext cx="4428723" cy="44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512" y="375760"/>
            <a:ext cx="10761921" cy="6662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Runs </a:t>
            </a:r>
            <a:r>
              <a:rPr lang="en-US" sz="3200" dirty="0" smtClean="0"/>
              <a:t>1 versus 3</a:t>
            </a:r>
            <a:r>
              <a:rPr lang="en-US" sz="3200" dirty="0" smtClean="0"/>
              <a:t>: </a:t>
            </a:r>
            <a:r>
              <a:rPr lang="en-US" sz="3200" dirty="0" smtClean="0"/>
              <a:t>Estimate CVs for Rec CPA Indices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9186" y="1293704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South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979682" y="573942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Mohn’s</a:t>
            </a:r>
            <a:r>
              <a:rPr lang="en-US" dirty="0" smtClean="0"/>
              <a:t> rho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54905"/>
              </p:ext>
            </p:extLst>
          </p:nvPr>
        </p:nvGraphicFramePr>
        <p:xfrm>
          <a:off x="9692640" y="914400"/>
          <a:ext cx="2311400" cy="55245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15713951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69343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10064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267998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4953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380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69348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828800"/>
            <a:ext cx="4428723" cy="4428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828800"/>
            <a:ext cx="4428723" cy="44287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1828800"/>
            <a:ext cx="4428723" cy="44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Beginning with updated time series for all data inputs (Run 7 from Tuesday’s presentation) </a:t>
            </a:r>
            <a:r>
              <a:rPr lang="en-US" sz="3200" dirty="0"/>
              <a:t>and random </a:t>
            </a:r>
            <a:r>
              <a:rPr lang="en-US" sz="3200" dirty="0" smtClean="0"/>
              <a:t>effects </a:t>
            </a:r>
            <a:r>
              <a:rPr lang="en-US" sz="3200" dirty="0"/>
              <a:t>(</a:t>
            </a:r>
            <a:r>
              <a:rPr lang="en-US" sz="3200" dirty="0" err="1"/>
              <a:t>iid</a:t>
            </a:r>
            <a:r>
              <a:rPr lang="en-US" sz="3200" dirty="0"/>
              <a:t>) for recruitment and </a:t>
            </a:r>
            <a:r>
              <a:rPr lang="en-US" sz="3200" dirty="0" smtClean="0"/>
              <a:t>survival….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 1: </a:t>
            </a:r>
            <a:r>
              <a:rPr lang="en-US" sz="2400" dirty="0" smtClean="0"/>
              <a:t>All federal and state indices</a:t>
            </a:r>
          </a:p>
          <a:p>
            <a:r>
              <a:rPr lang="en-US" sz="2400" dirty="0" smtClean="0"/>
              <a:t>Run </a:t>
            </a:r>
            <a:r>
              <a:rPr lang="en-US" sz="2400" dirty="0" smtClean="0"/>
              <a:t>2</a:t>
            </a:r>
            <a:r>
              <a:rPr lang="en-US" sz="2400" dirty="0" smtClean="0"/>
              <a:t>: Run 1 but </a:t>
            </a:r>
            <a:r>
              <a:rPr lang="en-US" sz="2400" dirty="0" err="1" smtClean="0"/>
              <a:t>iid</a:t>
            </a:r>
            <a:r>
              <a:rPr lang="en-US" sz="2400" dirty="0" smtClean="0"/>
              <a:t> random effects on recreational fishing fleet logistic parameters;  </a:t>
            </a:r>
            <a:r>
              <a:rPr lang="en-US" sz="2400" dirty="0" smtClean="0">
                <a:solidFill>
                  <a:srgbClr val="FF0000"/>
                </a:solidFill>
              </a:rPr>
              <a:t>Did not converge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Run 3: </a:t>
            </a:r>
            <a:r>
              <a:rPr lang="en-US" sz="2400" dirty="0" smtClean="0"/>
              <a:t>Run 1 but estimated CVs for aggregate Rec CPA indices</a:t>
            </a:r>
          </a:p>
          <a:p>
            <a:r>
              <a:rPr lang="en-US" sz="2400" dirty="0" smtClean="0"/>
              <a:t>Run 4: </a:t>
            </a:r>
            <a:r>
              <a:rPr lang="en-US" sz="2400" dirty="0" err="1" smtClean="0"/>
              <a:t>RecCPA</a:t>
            </a:r>
            <a:r>
              <a:rPr lang="en-US" sz="2400" dirty="0" smtClean="0"/>
              <a:t> and spring VAST indices, estimating aggregate Rec CPA CVs</a:t>
            </a:r>
          </a:p>
          <a:p>
            <a:r>
              <a:rPr lang="en-US" sz="2400" dirty="0" smtClean="0"/>
              <a:t>Run 5: </a:t>
            </a:r>
            <a:r>
              <a:rPr lang="en-US" sz="2400" dirty="0" err="1" smtClean="0"/>
              <a:t>RecCPA</a:t>
            </a:r>
            <a:r>
              <a:rPr lang="en-US" sz="2400" dirty="0" smtClean="0"/>
              <a:t>, NEAMAP and NEFSC trawl indices; fixing aggregate Rec CPA CVs</a:t>
            </a:r>
          </a:p>
          <a:p>
            <a:r>
              <a:rPr lang="en-US" sz="2400" dirty="0" smtClean="0"/>
              <a:t>Run 6: Rec CPA and both spring and fall VAST indices</a:t>
            </a:r>
            <a:r>
              <a:rPr lang="en-US" sz="2400" dirty="0"/>
              <a:t>, estimating aggregate Rec CPA CVs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17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1512" y="375760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Runs </a:t>
            </a:r>
            <a:r>
              <a:rPr lang="en-US" sz="3200" dirty="0" smtClean="0"/>
              <a:t>3-6: Exploring survey combinations</a:t>
            </a:r>
            <a:endParaRPr lang="en-US" sz="3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9186" y="1293704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North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979682" y="573942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Mohn’s</a:t>
            </a:r>
            <a:r>
              <a:rPr lang="en-US" dirty="0" smtClean="0"/>
              <a:t> rho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828800"/>
            <a:ext cx="4428723" cy="4428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828800"/>
            <a:ext cx="4428723" cy="4428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1828800"/>
            <a:ext cx="4428723" cy="4428723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86853"/>
              </p:ext>
            </p:extLst>
          </p:nvPr>
        </p:nvGraphicFramePr>
        <p:xfrm>
          <a:off x="9692640" y="914400"/>
          <a:ext cx="2311400" cy="92075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3017405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0576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43974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19733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2830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7594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7711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9960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91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5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09186" y="1293704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South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21512" y="375760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Runs </a:t>
            </a:r>
            <a:r>
              <a:rPr lang="en-US" sz="3200" dirty="0" smtClean="0"/>
              <a:t>3-6: Exploring survey combinations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9979682" y="573942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Mohn’s</a:t>
            </a:r>
            <a:r>
              <a:rPr lang="en-US" dirty="0" smtClean="0"/>
              <a:t> rho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72398"/>
              </p:ext>
            </p:extLst>
          </p:nvPr>
        </p:nvGraphicFramePr>
        <p:xfrm>
          <a:off x="9692640" y="914400"/>
          <a:ext cx="2311400" cy="92075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55121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35278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566345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820271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785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2786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5587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6710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14913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828800"/>
            <a:ext cx="4428723" cy="4428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828800"/>
            <a:ext cx="4428723" cy="4428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1828800"/>
            <a:ext cx="4428723" cy="44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59870" y="914400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3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39890" y="914400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6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1" y="1370350"/>
            <a:ext cx="5487650" cy="54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1600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59870" y="914400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3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822" y="84815"/>
            <a:ext cx="8307346" cy="917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OSA Residuals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39890" y="914400"/>
            <a:ext cx="3987208" cy="535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Run 6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487650" cy="5487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71600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442</Words>
  <Application>Microsoft Office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WHAM runs to-date</vt:lpstr>
      <vt:lpstr>Beginning with updated time series for all data inputs (Run 7 from Tuesday’s presentation) and random effects (iid) for recruitment and survival….</vt:lpstr>
      <vt:lpstr>PowerPoint Presentation</vt:lpstr>
      <vt:lpstr>PowerPoint Presentation</vt:lpstr>
      <vt:lpstr>Beginning with updated time series for all data inputs (Run 7 from Tuesday’s presentation) and random effects (iid) for recruitment and survival….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Kiersten.Curti</dc:creator>
  <cp:lastModifiedBy>Kiersten.Curti</cp:lastModifiedBy>
  <cp:revision>27</cp:revision>
  <dcterms:created xsi:type="dcterms:W3CDTF">2023-09-05T10:45:50Z</dcterms:created>
  <dcterms:modified xsi:type="dcterms:W3CDTF">2023-09-07T17:57:40Z</dcterms:modified>
</cp:coreProperties>
</file>