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9" r:id="rId4"/>
    <p:sldId id="301" r:id="rId5"/>
    <p:sldId id="263" r:id="rId6"/>
    <p:sldId id="271" r:id="rId7"/>
    <p:sldId id="272" r:id="rId8"/>
    <p:sldId id="265" r:id="rId9"/>
    <p:sldId id="267" r:id="rId10"/>
    <p:sldId id="268" r:id="rId11"/>
    <p:sldId id="275" r:id="rId12"/>
    <p:sldId id="30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64" r:id="rId31"/>
    <p:sldId id="296" r:id="rId32"/>
    <p:sldId id="297" r:id="rId33"/>
    <p:sldId id="276" r:id="rId34"/>
    <p:sldId id="302" r:id="rId35"/>
    <p:sldId id="295" r:id="rId36"/>
    <p:sldId id="270" r:id="rId37"/>
    <p:sldId id="299" r:id="rId38"/>
    <p:sldId id="274" r:id="rId39"/>
    <p:sldId id="298" r:id="rId40"/>
    <p:sldId id="300" r:id="rId41"/>
    <p:sldId id="304" r:id="rId42"/>
    <p:sldId id="305" r:id="rId43"/>
    <p:sldId id="307" r:id="rId44"/>
    <p:sldId id="303" r:id="rId45"/>
    <p:sldId id="294" r:id="rId46"/>
    <p:sldId id="269" r:id="rId47"/>
    <p:sldId id="273" r:id="rId48"/>
    <p:sldId id="30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y Liljestrand" initials="EL" lastIdx="2" clrIdx="0">
    <p:extLst>
      <p:ext uri="{19B8F6BF-5375-455C-9EA6-DF929625EA0E}">
        <p15:presenceInfo xmlns:p15="http://schemas.microsoft.com/office/powerpoint/2012/main" userId="Emily Liljestran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14" autoAdjust="0"/>
    <p:restoredTop sz="85148" autoAdjust="0"/>
  </p:normalViewPr>
  <p:slideViewPr>
    <p:cSldViewPr snapToGrid="0">
      <p:cViewPr varScale="1">
        <p:scale>
          <a:sx n="99" d="100"/>
          <a:sy n="99" d="100"/>
        </p:scale>
        <p:origin x="1411"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1-22T12:28:46.910" idx="2">
    <p:pos x="6656" y="1175"/>
    <p:text>Focus on this before Wednesday too</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E76315-5318-4C37-8130-0BE8558006F8}" type="datetimeFigureOut">
              <a:rPr lang="en-US" smtClean="0"/>
              <a:t>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BD21DD-8E4A-412C-939F-361AD1C20860}" type="slidenum">
              <a:rPr lang="en-US" smtClean="0"/>
              <a:t>‹#›</a:t>
            </a:fld>
            <a:endParaRPr lang="en-US"/>
          </a:p>
        </p:txBody>
      </p:sp>
    </p:spTree>
    <p:extLst>
      <p:ext uri="{BB962C8B-B14F-4D97-AF65-F5344CB8AC3E}">
        <p14:creationId xmlns:p14="http://schemas.microsoft.com/office/powerpoint/2010/main" val="1259927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Spring Albatross – 2dar1</a:t>
            </a:r>
          </a:p>
          <a:p>
            <a:pPr lvl="1"/>
            <a:r>
              <a:rPr lang="en-US" dirty="0" smtClean="0"/>
              <a:t>NEAMAP –            ar1_y</a:t>
            </a:r>
          </a:p>
          <a:p>
            <a:pPr lvl="1"/>
            <a:r>
              <a:rPr lang="en-US" dirty="0" smtClean="0"/>
              <a:t>MA –                     ar1_y</a:t>
            </a:r>
          </a:p>
          <a:p>
            <a:pPr lvl="1"/>
            <a:r>
              <a:rPr lang="en-US" dirty="0" smtClean="0"/>
              <a:t>RI –                       ar1_y</a:t>
            </a:r>
          </a:p>
          <a:p>
            <a:pPr lvl="1"/>
            <a:r>
              <a:rPr lang="en-US" dirty="0" smtClean="0"/>
              <a:t>CT –                       ar1_y</a:t>
            </a:r>
          </a:p>
          <a:p>
            <a:pPr lvl="1"/>
            <a:r>
              <a:rPr lang="en-US" dirty="0" smtClean="0"/>
              <a:t>NY-                       none</a:t>
            </a:r>
          </a:p>
          <a:p>
            <a:pPr lvl="1"/>
            <a:r>
              <a:rPr lang="en-US" dirty="0" smtClean="0"/>
              <a:t>Bigelow –              2dar1</a:t>
            </a:r>
          </a:p>
          <a:p>
            <a:endParaRPr lang="en-US" dirty="0"/>
          </a:p>
        </p:txBody>
      </p:sp>
      <p:sp>
        <p:nvSpPr>
          <p:cNvPr id="4" name="Slide Number Placeholder 3"/>
          <p:cNvSpPr>
            <a:spLocks noGrp="1"/>
          </p:cNvSpPr>
          <p:nvPr>
            <p:ph type="sldNum" sz="quarter" idx="10"/>
          </p:nvPr>
        </p:nvSpPr>
        <p:spPr/>
        <p:txBody>
          <a:bodyPr/>
          <a:lstStyle/>
          <a:p>
            <a:fld id="{5DBD21DD-8E4A-412C-939F-361AD1C20860}" type="slidenum">
              <a:rPr lang="en-US" smtClean="0"/>
              <a:t>7</a:t>
            </a:fld>
            <a:endParaRPr lang="en-US"/>
          </a:p>
        </p:txBody>
      </p:sp>
    </p:spTree>
    <p:extLst>
      <p:ext uri="{BB962C8B-B14F-4D97-AF65-F5344CB8AC3E}">
        <p14:creationId xmlns:p14="http://schemas.microsoft.com/office/powerpoint/2010/main" val="1382164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Interesting difference in convergence messages:</a:t>
            </a:r>
          </a:p>
          <a:p>
            <a:endParaRPr lang="en-US" dirty="0" smtClean="0"/>
          </a:p>
          <a:p>
            <a:pPr marL="171450" indent="-171450">
              <a:buFont typeface="Wingdings" panose="05000000000000000000" pitchFamily="2" charset="2"/>
              <a:buChar char="Ø"/>
            </a:pPr>
            <a:r>
              <a:rPr lang="en-US" sz="1200" kern="1200" dirty="0" err="1" smtClean="0">
                <a:solidFill>
                  <a:schemeClr val="tx1"/>
                </a:solidFill>
                <a:effectLst/>
                <a:latin typeface="+mn-lt"/>
                <a:ea typeface="+mn-ea"/>
                <a:cs typeface="+mn-cs"/>
              </a:rPr>
              <a:t>check_convergence</a:t>
            </a:r>
            <a:r>
              <a:rPr lang="en-US" sz="1200" kern="1200" dirty="0" smtClean="0">
                <a:solidFill>
                  <a:schemeClr val="tx1"/>
                </a:solidFill>
                <a:effectLst/>
                <a:latin typeface="+mn-lt"/>
                <a:ea typeface="+mn-ea"/>
                <a:cs typeface="+mn-cs"/>
              </a:rPr>
              <a:t>(fit) </a:t>
            </a:r>
            <a:r>
              <a:rPr lang="en-US" dirty="0" err="1" smtClean="0">
                <a:effectLst/>
              </a:rPr>
              <a:t>stats:nlminb</a:t>
            </a:r>
            <a:r>
              <a:rPr lang="en-US" dirty="0" smtClean="0">
                <a:effectLst/>
              </a:rPr>
              <a:t> thinks the model has converged: </a:t>
            </a:r>
            <a:r>
              <a:rPr lang="en-US" dirty="0" err="1" smtClean="0">
                <a:effectLst/>
              </a:rPr>
              <a:t>mod$opt$convergence</a:t>
            </a:r>
            <a:r>
              <a:rPr lang="en-US" dirty="0" smtClean="0">
                <a:effectLst/>
              </a:rPr>
              <a:t> == 0 Maximum gradient component: 1.49e-11 Max gradient parameter: </a:t>
            </a:r>
            <a:r>
              <a:rPr lang="en-US" b="1" dirty="0" err="1" smtClean="0">
                <a:effectLst/>
              </a:rPr>
              <a:t>log_NAA_sigma</a:t>
            </a:r>
            <a:r>
              <a:rPr lang="en-US" dirty="0" smtClean="0">
                <a:effectLst/>
              </a:rPr>
              <a:t> </a:t>
            </a:r>
            <a:r>
              <a:rPr lang="en-US" dirty="0" err="1" smtClean="0">
                <a:effectLst/>
              </a:rPr>
              <a:t>TMB:sdreport</a:t>
            </a:r>
            <a:r>
              <a:rPr lang="en-US" dirty="0" smtClean="0">
                <a:effectLst/>
              </a:rPr>
              <a:t>() was performed successfully for this model </a:t>
            </a:r>
            <a:r>
              <a:rPr lang="en-US" sz="1200" kern="1200" dirty="0" smtClean="0">
                <a:solidFill>
                  <a:schemeClr val="tx1"/>
                </a:solidFill>
                <a:effectLst/>
                <a:latin typeface="+mn-lt"/>
                <a:ea typeface="+mn-ea"/>
                <a:cs typeface="+mn-cs"/>
              </a:rPr>
              <a:t>&gt; </a:t>
            </a:r>
          </a:p>
          <a:p>
            <a:pPr marL="171450" indent="-171450">
              <a:buFont typeface="Wingdings" panose="05000000000000000000" pitchFamily="2" charset="2"/>
              <a:buChar char="Ø"/>
            </a:pPr>
            <a:r>
              <a:rPr lang="en-US" sz="1200" kern="1200" dirty="0" err="1" smtClean="0">
                <a:solidFill>
                  <a:schemeClr val="tx1"/>
                </a:solidFill>
                <a:effectLst/>
                <a:latin typeface="+mn-lt"/>
                <a:ea typeface="+mn-ea"/>
                <a:cs typeface="+mn-cs"/>
              </a:rPr>
              <a:t>check_convergence</a:t>
            </a:r>
            <a:r>
              <a:rPr lang="en-US" sz="1200" kern="1200" dirty="0" smtClean="0">
                <a:solidFill>
                  <a:schemeClr val="tx1"/>
                </a:solidFill>
                <a:effectLst/>
                <a:latin typeface="+mn-lt"/>
                <a:ea typeface="+mn-ea"/>
                <a:cs typeface="+mn-cs"/>
              </a:rPr>
              <a:t>(fit2) </a:t>
            </a:r>
            <a:r>
              <a:rPr lang="en-US" dirty="0" err="1" smtClean="0">
                <a:effectLst/>
              </a:rPr>
              <a:t>stats:nlminb</a:t>
            </a:r>
            <a:r>
              <a:rPr lang="en-US" dirty="0" smtClean="0">
                <a:effectLst/>
              </a:rPr>
              <a:t> thinks the model has converged: </a:t>
            </a:r>
            <a:r>
              <a:rPr lang="en-US" dirty="0" err="1" smtClean="0">
                <a:effectLst/>
              </a:rPr>
              <a:t>mod$opt$convergence</a:t>
            </a:r>
            <a:r>
              <a:rPr lang="en-US" dirty="0" smtClean="0">
                <a:effectLst/>
              </a:rPr>
              <a:t> == 0 Maximum gradient component: 1.89e-08 Max gradient parameter: </a:t>
            </a:r>
            <a:r>
              <a:rPr lang="en-US" b="1" dirty="0" err="1" smtClean="0">
                <a:effectLst/>
              </a:rPr>
              <a:t>index_paa_pars</a:t>
            </a:r>
            <a:r>
              <a:rPr lang="en-US" dirty="0" smtClean="0">
                <a:effectLst/>
              </a:rPr>
              <a:t> </a:t>
            </a:r>
            <a:r>
              <a:rPr lang="en-US" dirty="0" err="1" smtClean="0">
                <a:effectLst/>
              </a:rPr>
              <a:t>TMB:sdreport</a:t>
            </a:r>
            <a:r>
              <a:rPr lang="en-US" dirty="0" smtClean="0">
                <a:effectLst/>
              </a:rPr>
              <a:t>() was performed successfully for this model</a:t>
            </a:r>
            <a:endParaRPr lang="en-US" dirty="0"/>
          </a:p>
        </p:txBody>
      </p:sp>
      <p:sp>
        <p:nvSpPr>
          <p:cNvPr id="4" name="Slide Number Placeholder 3"/>
          <p:cNvSpPr>
            <a:spLocks noGrp="1"/>
          </p:cNvSpPr>
          <p:nvPr>
            <p:ph type="sldNum" sz="quarter" idx="10"/>
          </p:nvPr>
        </p:nvSpPr>
        <p:spPr/>
        <p:txBody>
          <a:bodyPr/>
          <a:lstStyle/>
          <a:p>
            <a:fld id="{5DBD21DD-8E4A-412C-939F-361AD1C20860}" type="slidenum">
              <a:rPr lang="en-US" smtClean="0"/>
              <a:t>8</a:t>
            </a:fld>
            <a:endParaRPr lang="en-US"/>
          </a:p>
        </p:txBody>
      </p:sp>
    </p:spTree>
    <p:extLst>
      <p:ext uri="{BB962C8B-B14F-4D97-AF65-F5344CB8AC3E}">
        <p14:creationId xmlns:p14="http://schemas.microsoft.com/office/powerpoint/2010/main" val="2003190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sure this value or what’s going on with CV,</a:t>
            </a:r>
            <a:r>
              <a:rPr lang="en-US" baseline="0" dirty="0" smtClean="0"/>
              <a:t> this value itself isn’t output in WHAM</a:t>
            </a:r>
            <a:endParaRPr lang="en-US" dirty="0"/>
          </a:p>
        </p:txBody>
      </p:sp>
      <p:sp>
        <p:nvSpPr>
          <p:cNvPr id="4" name="Slide Number Placeholder 3"/>
          <p:cNvSpPr>
            <a:spLocks noGrp="1"/>
          </p:cNvSpPr>
          <p:nvPr>
            <p:ph type="sldNum" sz="quarter" idx="10"/>
          </p:nvPr>
        </p:nvSpPr>
        <p:spPr/>
        <p:txBody>
          <a:bodyPr/>
          <a:lstStyle/>
          <a:p>
            <a:fld id="{5DBD21DD-8E4A-412C-939F-361AD1C20860}" type="slidenum">
              <a:rPr lang="en-US" smtClean="0"/>
              <a:t>11</a:t>
            </a:fld>
            <a:endParaRPr lang="en-US"/>
          </a:p>
        </p:txBody>
      </p:sp>
    </p:spTree>
    <p:extLst>
      <p:ext uri="{BB962C8B-B14F-4D97-AF65-F5344CB8AC3E}">
        <p14:creationId xmlns:p14="http://schemas.microsoft.com/office/powerpoint/2010/main" val="3917821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Error:</a:t>
            </a:r>
          </a:p>
          <a:p>
            <a:r>
              <a:rPr lang="en-US" sz="1200" kern="1200" dirty="0" smtClean="0">
                <a:solidFill>
                  <a:schemeClr val="tx1"/>
                </a:solidFill>
                <a:effectLst/>
                <a:latin typeface="+mn-lt"/>
                <a:ea typeface="+mn-ea"/>
                <a:cs typeface="+mn-cs"/>
              </a:rPr>
              <a:t>Warning message: In max(</a:t>
            </a:r>
            <a:r>
              <a:rPr lang="en-US" sz="1200" kern="1200" dirty="0" err="1" smtClean="0">
                <a:solidFill>
                  <a:schemeClr val="tx1"/>
                </a:solidFill>
                <a:effectLst/>
                <a:latin typeface="+mn-lt"/>
                <a:ea typeface="+mn-ea"/>
                <a:cs typeface="+mn-cs"/>
              </a:rPr>
              <a:t>tmp</a:t>
            </a:r>
            <a:r>
              <a:rPr lang="en-US" sz="1200" kern="1200" dirty="0" smtClean="0">
                <a:solidFill>
                  <a:schemeClr val="tx1"/>
                </a:solidFill>
                <a:effectLst/>
                <a:latin typeface="+mn-lt"/>
                <a:ea typeface="+mn-ea"/>
                <a:cs typeface="+mn-cs"/>
              </a:rPr>
              <a:t>) : no non-missing arguments to max; returning -</a:t>
            </a:r>
            <a:r>
              <a:rPr lang="en-US" sz="1200" kern="1200" dirty="0" err="1" smtClean="0">
                <a:solidFill>
                  <a:schemeClr val="tx1"/>
                </a:solidFill>
                <a:effectLst/>
                <a:latin typeface="+mn-lt"/>
                <a:ea typeface="+mn-ea"/>
                <a:cs typeface="+mn-cs"/>
              </a:rPr>
              <a:t>Inf</a:t>
            </a:r>
            <a:endParaRPr lang="en-US" dirty="0"/>
          </a:p>
        </p:txBody>
      </p:sp>
      <p:sp>
        <p:nvSpPr>
          <p:cNvPr id="4" name="Slide Number Placeholder 3"/>
          <p:cNvSpPr>
            <a:spLocks noGrp="1"/>
          </p:cNvSpPr>
          <p:nvPr>
            <p:ph type="sldNum" sz="quarter" idx="10"/>
          </p:nvPr>
        </p:nvSpPr>
        <p:spPr/>
        <p:txBody>
          <a:bodyPr/>
          <a:lstStyle/>
          <a:p>
            <a:fld id="{5DBD21DD-8E4A-412C-939F-361AD1C20860}" type="slidenum">
              <a:rPr lang="en-US" smtClean="0"/>
              <a:t>30</a:t>
            </a:fld>
            <a:endParaRPr lang="en-US"/>
          </a:p>
        </p:txBody>
      </p:sp>
    </p:spTree>
    <p:extLst>
      <p:ext uri="{BB962C8B-B14F-4D97-AF65-F5344CB8AC3E}">
        <p14:creationId xmlns:p14="http://schemas.microsoft.com/office/powerpoint/2010/main" val="1813777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Error:</a:t>
            </a:r>
          </a:p>
          <a:p>
            <a:r>
              <a:rPr lang="en-US" sz="1200" kern="1200" dirty="0" smtClean="0">
                <a:solidFill>
                  <a:schemeClr val="tx1"/>
                </a:solidFill>
                <a:effectLst/>
                <a:latin typeface="+mn-lt"/>
                <a:ea typeface="+mn-ea"/>
                <a:cs typeface="+mn-cs"/>
              </a:rPr>
              <a:t>Warning message: In max(</a:t>
            </a:r>
            <a:r>
              <a:rPr lang="en-US" sz="1200" kern="1200" dirty="0" err="1" smtClean="0">
                <a:solidFill>
                  <a:schemeClr val="tx1"/>
                </a:solidFill>
                <a:effectLst/>
                <a:latin typeface="+mn-lt"/>
                <a:ea typeface="+mn-ea"/>
                <a:cs typeface="+mn-cs"/>
              </a:rPr>
              <a:t>tmp</a:t>
            </a:r>
            <a:r>
              <a:rPr lang="en-US" sz="1200" kern="1200" dirty="0" smtClean="0">
                <a:solidFill>
                  <a:schemeClr val="tx1"/>
                </a:solidFill>
                <a:effectLst/>
                <a:latin typeface="+mn-lt"/>
                <a:ea typeface="+mn-ea"/>
                <a:cs typeface="+mn-cs"/>
              </a:rPr>
              <a:t>) : no non-missing arguments to max; returning –</a:t>
            </a:r>
            <a:r>
              <a:rPr lang="en-US" sz="1200" kern="1200" dirty="0" err="1" smtClean="0">
                <a:solidFill>
                  <a:schemeClr val="tx1"/>
                </a:solidFill>
                <a:effectLst/>
                <a:latin typeface="+mn-lt"/>
                <a:ea typeface="+mn-ea"/>
                <a:cs typeface="+mn-cs"/>
              </a:rPr>
              <a:t>Inf</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Still working this out with Tim</a:t>
            </a:r>
            <a:endParaRPr lang="en-US" dirty="0"/>
          </a:p>
        </p:txBody>
      </p:sp>
      <p:sp>
        <p:nvSpPr>
          <p:cNvPr id="4" name="Slide Number Placeholder 3"/>
          <p:cNvSpPr>
            <a:spLocks noGrp="1"/>
          </p:cNvSpPr>
          <p:nvPr>
            <p:ph type="sldNum" sz="quarter" idx="10"/>
          </p:nvPr>
        </p:nvSpPr>
        <p:spPr/>
        <p:txBody>
          <a:bodyPr/>
          <a:lstStyle/>
          <a:p>
            <a:fld id="{5DBD21DD-8E4A-412C-939F-361AD1C20860}" type="slidenum">
              <a:rPr lang="en-US" smtClean="0"/>
              <a:t>31</a:t>
            </a:fld>
            <a:endParaRPr lang="en-US"/>
          </a:p>
        </p:txBody>
      </p:sp>
    </p:spTree>
    <p:extLst>
      <p:ext uri="{BB962C8B-B14F-4D97-AF65-F5344CB8AC3E}">
        <p14:creationId xmlns:p14="http://schemas.microsoft.com/office/powerpoint/2010/main" val="2134327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20667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978433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50519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308299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46A1EF-D084-4303-9967-3757BA40A8BB}"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2260402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46A1EF-D084-4303-9967-3757BA40A8BB}"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321678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46A1EF-D084-4303-9967-3757BA40A8BB}" type="datetimeFigureOut">
              <a:rPr lang="en-US" smtClean="0"/>
              <a:t>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282194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46A1EF-D084-4303-9967-3757BA40A8BB}" type="datetimeFigureOut">
              <a:rPr lang="en-US" smtClean="0"/>
              <a:t>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275034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6A1EF-D084-4303-9967-3757BA40A8BB}" type="datetimeFigureOut">
              <a:rPr lang="en-US" smtClean="0"/>
              <a:t>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423988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46A1EF-D084-4303-9967-3757BA40A8BB}"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28363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46A1EF-D084-4303-9967-3757BA40A8BB}"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1677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6A1EF-D084-4303-9967-3757BA40A8BB}" type="datetimeFigureOut">
              <a:rPr lang="en-US" smtClean="0"/>
              <a:t>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020A9-D36F-4D06-AF0F-1A104F4F0958}" type="slidenum">
              <a:rPr lang="en-US" smtClean="0"/>
              <a:t>‹#›</a:t>
            </a:fld>
            <a:endParaRPr lang="en-US"/>
          </a:p>
        </p:txBody>
      </p:sp>
    </p:spTree>
    <p:extLst>
      <p:ext uri="{BB962C8B-B14F-4D97-AF65-F5344CB8AC3E}">
        <p14:creationId xmlns:p14="http://schemas.microsoft.com/office/powerpoint/2010/main" val="1058897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BSB WHAM Sensitivity Tests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65404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9953" y="670560"/>
            <a:ext cx="840295" cy="369332"/>
          </a:xfrm>
          <a:prstGeom prst="rect">
            <a:avLst/>
          </a:prstGeom>
          <a:noFill/>
        </p:spPr>
        <p:txBody>
          <a:bodyPr wrap="none" rtlCol="0">
            <a:spAutoFit/>
          </a:bodyPr>
          <a:lstStyle/>
          <a:p>
            <a:r>
              <a:rPr lang="en-US" dirty="0" smtClean="0"/>
              <a:t>Run 34</a:t>
            </a:r>
            <a:endParaRPr lang="en-US" dirty="0"/>
          </a:p>
        </p:txBody>
      </p:sp>
      <p:sp>
        <p:nvSpPr>
          <p:cNvPr id="4" name="TextBox 3"/>
          <p:cNvSpPr txBox="1"/>
          <p:nvPr/>
        </p:nvSpPr>
        <p:spPr>
          <a:xfrm>
            <a:off x="8817428" y="670560"/>
            <a:ext cx="840295" cy="369332"/>
          </a:xfrm>
          <a:prstGeom prst="rect">
            <a:avLst/>
          </a:prstGeom>
          <a:noFill/>
        </p:spPr>
        <p:txBody>
          <a:bodyPr wrap="none" rtlCol="0">
            <a:spAutoFit/>
          </a:bodyPr>
          <a:lstStyle/>
          <a:p>
            <a:r>
              <a:rPr lang="en-US" dirty="0" smtClean="0"/>
              <a:t>Run 37</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166" y="1036320"/>
            <a:ext cx="5760720" cy="576072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6886" y="1005840"/>
            <a:ext cx="5821680" cy="5821680"/>
          </a:xfrm>
          <a:prstGeom prst="rect">
            <a:avLst/>
          </a:prstGeom>
        </p:spPr>
      </p:pic>
    </p:spTree>
    <p:extLst>
      <p:ext uri="{BB962C8B-B14F-4D97-AF65-F5344CB8AC3E}">
        <p14:creationId xmlns:p14="http://schemas.microsoft.com/office/powerpoint/2010/main" val="1192040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4984" y="0"/>
            <a:ext cx="4186376" cy="6698202"/>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87702" y="0"/>
            <a:ext cx="4286250" cy="6858000"/>
          </a:xfrm>
          <a:prstGeom prst="rect">
            <a:avLst/>
          </a:prstGeom>
        </p:spPr>
      </p:pic>
      <p:sp>
        <p:nvSpPr>
          <p:cNvPr id="2" name="Oval 1"/>
          <p:cNvSpPr/>
          <p:nvPr/>
        </p:nvSpPr>
        <p:spPr>
          <a:xfrm>
            <a:off x="3293165" y="2319130"/>
            <a:ext cx="463826" cy="4108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959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82684" y="1214091"/>
            <a:ext cx="5591175" cy="5266621"/>
          </a:xfrm>
          <a:prstGeom prst="rect">
            <a:avLst/>
          </a:prstGeom>
        </p:spPr>
      </p:pic>
      <p:sp>
        <p:nvSpPr>
          <p:cNvPr id="4" name="TextBox 3"/>
          <p:cNvSpPr txBox="1"/>
          <p:nvPr/>
        </p:nvSpPr>
        <p:spPr>
          <a:xfrm>
            <a:off x="3172087" y="596685"/>
            <a:ext cx="5301772" cy="369332"/>
          </a:xfrm>
          <a:prstGeom prst="rect">
            <a:avLst/>
          </a:prstGeom>
          <a:noFill/>
        </p:spPr>
        <p:txBody>
          <a:bodyPr wrap="none" rtlCol="0">
            <a:spAutoFit/>
          </a:bodyPr>
          <a:lstStyle/>
          <a:p>
            <a:r>
              <a:rPr lang="en-US" dirty="0" smtClean="0"/>
              <a:t>Run 34, shows that this CV spike is in North and South:</a:t>
            </a:r>
            <a:endParaRPr lang="en-US" dirty="0"/>
          </a:p>
        </p:txBody>
      </p:sp>
    </p:spTree>
    <p:extLst>
      <p:ext uri="{BB962C8B-B14F-4D97-AF65-F5344CB8AC3E}">
        <p14:creationId xmlns:p14="http://schemas.microsoft.com/office/powerpoint/2010/main" val="2129950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3065857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1378928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7881471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120578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436795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761150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867361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FINAL Peer Review Report</a:t>
            </a:r>
            <a:endParaRPr lang="en-US" dirty="0"/>
          </a:p>
        </p:txBody>
      </p:sp>
      <p:sp>
        <p:nvSpPr>
          <p:cNvPr id="3" name="Content Placeholder 2"/>
          <p:cNvSpPr>
            <a:spLocks noGrp="1"/>
          </p:cNvSpPr>
          <p:nvPr>
            <p:ph idx="1"/>
          </p:nvPr>
        </p:nvSpPr>
        <p:spPr/>
        <p:txBody>
          <a:bodyPr>
            <a:normAutofit/>
          </a:bodyPr>
          <a:lstStyle/>
          <a:p>
            <a:r>
              <a:rPr lang="en-US" dirty="0"/>
              <a:t>Conduct sensitivity analyses including: </a:t>
            </a:r>
            <a:endParaRPr lang="en-US" b="0" dirty="0" smtClean="0">
              <a:effectLst/>
            </a:endParaRPr>
          </a:p>
          <a:p>
            <a:r>
              <a:rPr lang="en-US" dirty="0"/>
              <a:t>1) an exploration of alternative parameterizations for natural mortality (e.g. different age-independent constant values, or age-dependent M) </a:t>
            </a:r>
            <a:r>
              <a:rPr lang="en-US" dirty="0" smtClean="0"/>
              <a:t>Run 35-36</a:t>
            </a:r>
            <a:endParaRPr lang="en-US" b="0" dirty="0" smtClean="0">
              <a:effectLst/>
            </a:endParaRPr>
          </a:p>
          <a:p>
            <a:r>
              <a:rPr lang="en-US" dirty="0"/>
              <a:t>2) profiles of the initial fishing mortality (i.e. initial depletion) </a:t>
            </a:r>
            <a:endParaRPr lang="en-US" b="0" dirty="0" smtClean="0">
              <a:effectLst/>
            </a:endParaRPr>
          </a:p>
          <a:p>
            <a:r>
              <a:rPr lang="en-US" dirty="0"/>
              <a:t>3) an evaluation of which individual surveys should be included in the VAST index by comparing WHAM estimates (e.g., biomass time series) from the proposed run with individual fishery independent surveys. Surveys that do not appear to accurately reflect changes in stock size through this analysis should not be included in the VAST index. </a:t>
            </a:r>
            <a:endParaRPr lang="en-US" b="0" dirty="0" smtClean="0">
              <a:effectLst/>
            </a:endParaRPr>
          </a:p>
          <a:p>
            <a:pPr marL="0" indent="0">
              <a:buNone/>
            </a:pPr>
            <a:endParaRPr lang="en-US" dirty="0"/>
          </a:p>
        </p:txBody>
      </p:sp>
    </p:spTree>
    <p:extLst>
      <p:ext uri="{BB962C8B-B14F-4D97-AF65-F5344CB8AC3E}">
        <p14:creationId xmlns:p14="http://schemas.microsoft.com/office/powerpoint/2010/main" val="835080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6070125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561156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7442642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0825915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0922445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403155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33661711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5828733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42606791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585918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FINAL Peer Review Report</a:t>
            </a:r>
            <a:endParaRPr lang="en-US" dirty="0"/>
          </a:p>
        </p:txBody>
      </p:sp>
      <p:sp>
        <p:nvSpPr>
          <p:cNvPr id="3" name="Content Placeholder 2"/>
          <p:cNvSpPr>
            <a:spLocks noGrp="1"/>
          </p:cNvSpPr>
          <p:nvPr>
            <p:ph idx="1"/>
          </p:nvPr>
        </p:nvSpPr>
        <p:spPr/>
        <p:txBody>
          <a:bodyPr>
            <a:normAutofit/>
          </a:bodyPr>
          <a:lstStyle/>
          <a:p>
            <a:r>
              <a:rPr lang="en-US" dirty="0">
                <a:solidFill>
                  <a:schemeClr val="bg2">
                    <a:lumMod val="90000"/>
                  </a:schemeClr>
                </a:solidFill>
              </a:rPr>
              <a:t>Conduct sensitivity analyses including: </a:t>
            </a:r>
            <a:endParaRPr lang="en-US" b="0" dirty="0" smtClean="0">
              <a:solidFill>
                <a:schemeClr val="bg2">
                  <a:lumMod val="90000"/>
                </a:schemeClr>
              </a:solidFill>
              <a:effectLst/>
            </a:endParaRPr>
          </a:p>
          <a:p>
            <a:r>
              <a:rPr lang="en-US" dirty="0">
                <a:solidFill>
                  <a:schemeClr val="bg2">
                    <a:lumMod val="90000"/>
                  </a:schemeClr>
                </a:solidFill>
              </a:rPr>
              <a:t>1) an exploration of alternative parameterizations for natural mortality (e.g. different age-independent constant values, or age-dependent M) </a:t>
            </a:r>
            <a:endParaRPr lang="en-US" b="0" dirty="0" smtClean="0">
              <a:solidFill>
                <a:schemeClr val="bg2">
                  <a:lumMod val="90000"/>
                </a:schemeClr>
              </a:solidFill>
              <a:effectLst/>
            </a:endParaRPr>
          </a:p>
          <a:p>
            <a:r>
              <a:rPr lang="en-US" dirty="0">
                <a:solidFill>
                  <a:schemeClr val="bg2">
                    <a:lumMod val="90000"/>
                  </a:schemeClr>
                </a:solidFill>
              </a:rPr>
              <a:t>2) profiles of the initial fishing mortality (i.e. initial depletion) </a:t>
            </a:r>
            <a:endParaRPr lang="en-US" b="0" dirty="0" smtClean="0">
              <a:solidFill>
                <a:schemeClr val="bg2">
                  <a:lumMod val="90000"/>
                </a:schemeClr>
              </a:solidFill>
              <a:effectLst/>
            </a:endParaRPr>
          </a:p>
          <a:p>
            <a:r>
              <a:rPr lang="en-US" dirty="0"/>
              <a:t>3) an evaluation of which individual surveys should be included in the VAST index by comparing WHAM estimates (e.g., biomass time series) from the proposed run with individual fishery independent surveys. Surveys that do not appear to accurately reflect changes in stock size through this analysis should not be included in the VAST index. </a:t>
            </a:r>
            <a:endParaRPr lang="en-US" b="0" dirty="0" smtClean="0">
              <a:effectLst/>
            </a:endParaRPr>
          </a:p>
          <a:p>
            <a:pPr marL="0" indent="0">
              <a:buNone/>
            </a:pPr>
            <a:endParaRPr lang="en-US" dirty="0"/>
          </a:p>
        </p:txBody>
      </p:sp>
    </p:spTree>
    <p:extLst>
      <p:ext uri="{BB962C8B-B14F-4D97-AF65-F5344CB8AC3E}">
        <p14:creationId xmlns:p14="http://schemas.microsoft.com/office/powerpoint/2010/main" val="26199074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 3: Run38 (NEAMAP Spring/Fall?)</a:t>
            </a:r>
            <a:endParaRPr lang="en-US" dirty="0"/>
          </a:p>
        </p:txBody>
      </p:sp>
      <p:sp>
        <p:nvSpPr>
          <p:cNvPr id="5" name="Text Placeholder 4"/>
          <p:cNvSpPr>
            <a:spLocks noGrp="1"/>
          </p:cNvSpPr>
          <p:nvPr>
            <p:ph type="body" idx="1"/>
          </p:nvPr>
        </p:nvSpPr>
        <p:spPr/>
        <p:txBody>
          <a:bodyPr/>
          <a:lstStyle/>
          <a:p>
            <a:r>
              <a:rPr lang="en-US" dirty="0" smtClean="0"/>
              <a:t>Run 34 Indices</a:t>
            </a:r>
            <a:endParaRPr lang="en-US" dirty="0"/>
          </a:p>
        </p:txBody>
      </p:sp>
      <p:sp>
        <p:nvSpPr>
          <p:cNvPr id="6" name="Content Placeholder 5"/>
          <p:cNvSpPr>
            <a:spLocks noGrp="1"/>
          </p:cNvSpPr>
          <p:nvPr>
            <p:ph sz="half" idx="2"/>
          </p:nvPr>
        </p:nvSpPr>
        <p:spPr/>
        <p:txBody>
          <a:bodyPr>
            <a:normAutofit/>
          </a:bodyPr>
          <a:lstStyle/>
          <a:p>
            <a:r>
              <a:rPr lang="en-US" dirty="0" smtClean="0"/>
              <a:t>North VAST</a:t>
            </a:r>
          </a:p>
          <a:p>
            <a:pPr lvl="1"/>
            <a:r>
              <a:rPr lang="en-US" dirty="0" err="1" smtClean="0">
                <a:solidFill>
                  <a:schemeClr val="accent5">
                    <a:lumMod val="75000"/>
                  </a:schemeClr>
                </a:solidFill>
              </a:rPr>
              <a:t>Sel</a:t>
            </a:r>
            <a:r>
              <a:rPr lang="en-US" dirty="0">
                <a:solidFill>
                  <a:schemeClr val="accent5">
                    <a:lumMod val="75000"/>
                  </a:schemeClr>
                </a:solidFill>
              </a:rPr>
              <a:t> </a:t>
            </a:r>
            <a:r>
              <a:rPr lang="en-US" dirty="0" smtClean="0">
                <a:solidFill>
                  <a:schemeClr val="accent5">
                    <a:lumMod val="75000"/>
                  </a:schemeClr>
                </a:solidFill>
              </a:rPr>
              <a:t>RE: 2dar1</a:t>
            </a:r>
          </a:p>
          <a:p>
            <a:pPr lvl="1"/>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a:p>
            <a:r>
              <a:rPr lang="en-US" dirty="0" smtClean="0"/>
              <a:t>South VAST</a:t>
            </a:r>
          </a:p>
          <a:p>
            <a:pPr lvl="1"/>
            <a:r>
              <a:rPr lang="en-US" dirty="0" err="1" smtClean="0">
                <a:solidFill>
                  <a:schemeClr val="accent5">
                    <a:lumMod val="75000"/>
                  </a:schemeClr>
                </a:solidFill>
              </a:rPr>
              <a:t>Sel</a:t>
            </a:r>
            <a:r>
              <a:rPr lang="en-US" dirty="0" smtClean="0">
                <a:solidFill>
                  <a:schemeClr val="accent5">
                    <a:lumMod val="75000"/>
                  </a:schemeClr>
                </a:solidFill>
              </a:rPr>
              <a:t> RE: none</a:t>
            </a:r>
          </a:p>
          <a:p>
            <a:pPr lvl="1"/>
            <a:r>
              <a:rPr lang="en-US" dirty="0" smtClean="0">
                <a:solidFill>
                  <a:schemeClr val="accent4">
                    <a:lumMod val="75000"/>
                  </a:schemeClr>
                </a:solidFill>
              </a:rPr>
              <a:t>Age comp: logistic-normal-ar1-miss0</a:t>
            </a:r>
          </a:p>
        </p:txBody>
      </p:sp>
      <p:sp>
        <p:nvSpPr>
          <p:cNvPr id="7" name="Text Placeholder 6"/>
          <p:cNvSpPr>
            <a:spLocks noGrp="1"/>
          </p:cNvSpPr>
          <p:nvPr>
            <p:ph type="body" sz="quarter" idx="3"/>
          </p:nvPr>
        </p:nvSpPr>
        <p:spPr/>
        <p:txBody>
          <a:bodyPr/>
          <a:lstStyle/>
          <a:p>
            <a:r>
              <a:rPr lang="en-US" dirty="0" smtClean="0"/>
              <a:t>Run 38 Indices</a:t>
            </a:r>
            <a:endParaRPr lang="en-US" dirty="0"/>
          </a:p>
        </p:txBody>
      </p:sp>
      <p:sp>
        <p:nvSpPr>
          <p:cNvPr id="8" name="Content Placeholder 7"/>
          <p:cNvSpPr>
            <a:spLocks noGrp="1"/>
          </p:cNvSpPr>
          <p:nvPr>
            <p:ph sz="quarter" idx="4"/>
          </p:nvPr>
        </p:nvSpPr>
        <p:spPr>
          <a:xfrm>
            <a:off x="6172200" y="2505075"/>
            <a:ext cx="2728866" cy="3684588"/>
          </a:xfrm>
        </p:spPr>
        <p:txBody>
          <a:bodyPr>
            <a:normAutofit/>
          </a:bodyPr>
          <a:lstStyle/>
          <a:p>
            <a:r>
              <a:rPr lang="en-US" dirty="0" smtClean="0"/>
              <a:t>North</a:t>
            </a:r>
          </a:p>
          <a:p>
            <a:pPr lvl="1"/>
            <a:r>
              <a:rPr lang="en-US" dirty="0" smtClean="0"/>
              <a:t>Spring Albatross</a:t>
            </a:r>
          </a:p>
          <a:p>
            <a:pPr lvl="1"/>
            <a:r>
              <a:rPr lang="en-US" dirty="0" smtClean="0"/>
              <a:t>NEAMAP</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 </a:t>
            </a:r>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p:txBody>
      </p:sp>
      <p:sp>
        <p:nvSpPr>
          <p:cNvPr id="10" name="Content Placeholder 7"/>
          <p:cNvSpPr txBox="1">
            <a:spLocks/>
          </p:cNvSpPr>
          <p:nvPr/>
        </p:nvSpPr>
        <p:spPr>
          <a:xfrm>
            <a:off x="9075691" y="2391863"/>
            <a:ext cx="2728866" cy="42005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South</a:t>
            </a:r>
          </a:p>
          <a:p>
            <a:pPr lvl="1"/>
            <a:r>
              <a:rPr lang="en-US" dirty="0" smtClean="0"/>
              <a:t>Spring Albatross</a:t>
            </a:r>
          </a:p>
          <a:p>
            <a:pPr lvl="1"/>
            <a:r>
              <a:rPr lang="en-US" dirty="0" smtClean="0"/>
              <a:t>NEAMAP</a:t>
            </a:r>
          </a:p>
          <a:p>
            <a:pPr lvl="1"/>
            <a:r>
              <a:rPr lang="en-US" dirty="0" smtClean="0"/>
              <a:t>Winter BT</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a:t>
            </a:r>
          </a:p>
          <a:p>
            <a:r>
              <a:rPr lang="en-US" dirty="0" smtClean="0">
                <a:solidFill>
                  <a:schemeClr val="accent4">
                    <a:lumMod val="75000"/>
                  </a:schemeClr>
                </a:solidFill>
              </a:rPr>
              <a:t>Age comp: logistic-normal-ar1-miss0</a:t>
            </a:r>
          </a:p>
        </p:txBody>
      </p:sp>
    </p:spTree>
    <p:extLst>
      <p:ext uri="{BB962C8B-B14F-4D97-AF65-F5344CB8AC3E}">
        <p14:creationId xmlns:p14="http://schemas.microsoft.com/office/powerpoint/2010/main" val="16799560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 3: Run38 (NEAMAP Spring/Fall?)</a:t>
            </a:r>
            <a:endParaRPr lang="en-US" dirty="0"/>
          </a:p>
        </p:txBody>
      </p:sp>
      <p:sp>
        <p:nvSpPr>
          <p:cNvPr id="5" name="Text Placeholder 4"/>
          <p:cNvSpPr>
            <a:spLocks noGrp="1"/>
          </p:cNvSpPr>
          <p:nvPr>
            <p:ph type="body" idx="1"/>
          </p:nvPr>
        </p:nvSpPr>
        <p:spPr/>
        <p:txBody>
          <a:bodyPr/>
          <a:lstStyle/>
          <a:p>
            <a:r>
              <a:rPr lang="en-US" dirty="0" smtClean="0"/>
              <a:t>Run 34 Indices</a:t>
            </a:r>
            <a:endParaRPr lang="en-US" dirty="0"/>
          </a:p>
        </p:txBody>
      </p:sp>
      <p:sp>
        <p:nvSpPr>
          <p:cNvPr id="6" name="Content Placeholder 5"/>
          <p:cNvSpPr>
            <a:spLocks noGrp="1"/>
          </p:cNvSpPr>
          <p:nvPr>
            <p:ph sz="half" idx="2"/>
          </p:nvPr>
        </p:nvSpPr>
        <p:spPr/>
        <p:txBody>
          <a:bodyPr>
            <a:normAutofit/>
          </a:bodyPr>
          <a:lstStyle/>
          <a:p>
            <a:r>
              <a:rPr lang="en-US" dirty="0" smtClean="0"/>
              <a:t>North VAST</a:t>
            </a:r>
          </a:p>
          <a:p>
            <a:pPr lvl="1"/>
            <a:r>
              <a:rPr lang="en-US" dirty="0" err="1" smtClean="0">
                <a:solidFill>
                  <a:schemeClr val="accent5">
                    <a:lumMod val="75000"/>
                  </a:schemeClr>
                </a:solidFill>
              </a:rPr>
              <a:t>Sel</a:t>
            </a:r>
            <a:r>
              <a:rPr lang="en-US" dirty="0">
                <a:solidFill>
                  <a:schemeClr val="accent5">
                    <a:lumMod val="75000"/>
                  </a:schemeClr>
                </a:solidFill>
              </a:rPr>
              <a:t> </a:t>
            </a:r>
            <a:r>
              <a:rPr lang="en-US" dirty="0" smtClean="0">
                <a:solidFill>
                  <a:schemeClr val="accent5">
                    <a:lumMod val="75000"/>
                  </a:schemeClr>
                </a:solidFill>
              </a:rPr>
              <a:t>RE: 2dar1</a:t>
            </a:r>
          </a:p>
          <a:p>
            <a:pPr lvl="1"/>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a:p>
            <a:r>
              <a:rPr lang="en-US" dirty="0" smtClean="0"/>
              <a:t>South VAST</a:t>
            </a:r>
          </a:p>
          <a:p>
            <a:pPr lvl="1"/>
            <a:r>
              <a:rPr lang="en-US" dirty="0" err="1" smtClean="0">
                <a:solidFill>
                  <a:schemeClr val="accent5">
                    <a:lumMod val="75000"/>
                  </a:schemeClr>
                </a:solidFill>
              </a:rPr>
              <a:t>Sel</a:t>
            </a:r>
            <a:r>
              <a:rPr lang="en-US" dirty="0" smtClean="0">
                <a:solidFill>
                  <a:schemeClr val="accent5">
                    <a:lumMod val="75000"/>
                  </a:schemeClr>
                </a:solidFill>
              </a:rPr>
              <a:t> RE: none</a:t>
            </a:r>
          </a:p>
          <a:p>
            <a:pPr lvl="1"/>
            <a:r>
              <a:rPr lang="en-US" dirty="0" smtClean="0">
                <a:solidFill>
                  <a:schemeClr val="accent4">
                    <a:lumMod val="75000"/>
                  </a:schemeClr>
                </a:solidFill>
              </a:rPr>
              <a:t>Age comp: logistic-normal-ar1-miss0</a:t>
            </a:r>
          </a:p>
        </p:txBody>
      </p:sp>
      <p:sp>
        <p:nvSpPr>
          <p:cNvPr id="7" name="Text Placeholder 6"/>
          <p:cNvSpPr>
            <a:spLocks noGrp="1"/>
          </p:cNvSpPr>
          <p:nvPr>
            <p:ph type="body" sz="quarter" idx="3"/>
          </p:nvPr>
        </p:nvSpPr>
        <p:spPr/>
        <p:txBody>
          <a:bodyPr/>
          <a:lstStyle/>
          <a:p>
            <a:r>
              <a:rPr lang="en-US" dirty="0" smtClean="0"/>
              <a:t>Run 38 Indices</a:t>
            </a:r>
            <a:endParaRPr lang="en-US" dirty="0"/>
          </a:p>
        </p:txBody>
      </p:sp>
      <p:sp>
        <p:nvSpPr>
          <p:cNvPr id="8" name="Content Placeholder 7"/>
          <p:cNvSpPr>
            <a:spLocks noGrp="1"/>
          </p:cNvSpPr>
          <p:nvPr>
            <p:ph sz="quarter" idx="4"/>
          </p:nvPr>
        </p:nvSpPr>
        <p:spPr>
          <a:xfrm>
            <a:off x="6172200" y="2505075"/>
            <a:ext cx="2728866" cy="3684588"/>
          </a:xfrm>
        </p:spPr>
        <p:txBody>
          <a:bodyPr>
            <a:normAutofit/>
          </a:bodyPr>
          <a:lstStyle/>
          <a:p>
            <a:r>
              <a:rPr lang="en-US" dirty="0" smtClean="0"/>
              <a:t>North</a:t>
            </a:r>
          </a:p>
          <a:p>
            <a:pPr lvl="1"/>
            <a:r>
              <a:rPr lang="en-US" dirty="0" smtClean="0"/>
              <a:t>Spring Albatross</a:t>
            </a:r>
          </a:p>
          <a:p>
            <a:pPr lvl="1"/>
            <a:r>
              <a:rPr lang="en-US" dirty="0" smtClean="0"/>
              <a:t>NEAMAP</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 </a:t>
            </a:r>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p:txBody>
      </p:sp>
      <p:sp>
        <p:nvSpPr>
          <p:cNvPr id="10" name="Content Placeholder 7"/>
          <p:cNvSpPr txBox="1">
            <a:spLocks/>
          </p:cNvSpPr>
          <p:nvPr/>
        </p:nvSpPr>
        <p:spPr>
          <a:xfrm>
            <a:off x="9075691" y="2391863"/>
            <a:ext cx="2728866" cy="42005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South</a:t>
            </a:r>
          </a:p>
          <a:p>
            <a:pPr lvl="1"/>
            <a:r>
              <a:rPr lang="en-US" dirty="0" smtClean="0"/>
              <a:t>Spring Albatross</a:t>
            </a:r>
          </a:p>
          <a:p>
            <a:pPr lvl="1"/>
            <a:r>
              <a:rPr lang="en-US" dirty="0" smtClean="0"/>
              <a:t>NEAMAP</a:t>
            </a:r>
          </a:p>
          <a:p>
            <a:pPr lvl="1"/>
            <a:r>
              <a:rPr lang="en-US" dirty="0" smtClean="0"/>
              <a:t>Winter BT</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a:t>
            </a:r>
          </a:p>
          <a:p>
            <a:r>
              <a:rPr lang="en-US" dirty="0" smtClean="0">
                <a:solidFill>
                  <a:schemeClr val="accent4">
                    <a:lumMod val="75000"/>
                  </a:schemeClr>
                </a:solidFill>
              </a:rPr>
              <a:t>Age comp: logistic-normal-ar1-miss0</a:t>
            </a:r>
          </a:p>
        </p:txBody>
      </p:sp>
      <p:sp>
        <p:nvSpPr>
          <p:cNvPr id="3" name="TextBox 2"/>
          <p:cNvSpPr txBox="1"/>
          <p:nvPr/>
        </p:nvSpPr>
        <p:spPr>
          <a:xfrm>
            <a:off x="3482482" y="-2933214"/>
            <a:ext cx="5509842" cy="12403395"/>
          </a:xfrm>
          <a:prstGeom prst="rect">
            <a:avLst/>
          </a:prstGeom>
          <a:noFill/>
        </p:spPr>
        <p:txBody>
          <a:bodyPr wrap="none" rtlCol="0">
            <a:spAutoFit/>
          </a:bodyPr>
          <a:lstStyle/>
          <a:p>
            <a:r>
              <a:rPr lang="en-US" sz="80000" dirty="0" smtClean="0">
                <a:solidFill>
                  <a:srgbClr val="FF0000"/>
                </a:solidFill>
              </a:rPr>
              <a:t>X</a:t>
            </a:r>
            <a:endParaRPr lang="en-US" sz="80000" dirty="0">
              <a:solidFill>
                <a:srgbClr val="FF0000"/>
              </a:solidFill>
            </a:endParaRPr>
          </a:p>
        </p:txBody>
      </p:sp>
    </p:spTree>
    <p:extLst>
      <p:ext uri="{BB962C8B-B14F-4D97-AF65-F5344CB8AC3E}">
        <p14:creationId xmlns:p14="http://schemas.microsoft.com/office/powerpoint/2010/main" val="39478750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484" y="0"/>
            <a:ext cx="4286250" cy="68580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0857" y="0"/>
            <a:ext cx="4286250" cy="6858000"/>
          </a:xfrm>
          <a:prstGeom prst="rect">
            <a:avLst/>
          </a:prstGeom>
        </p:spPr>
      </p:pic>
    </p:spTree>
    <p:extLst>
      <p:ext uri="{BB962C8B-B14F-4D97-AF65-F5344CB8AC3E}">
        <p14:creationId xmlns:p14="http://schemas.microsoft.com/office/powerpoint/2010/main" val="16843821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about Sensitivity Test</a:t>
            </a:r>
            <a:endParaRPr lang="en-US" dirty="0"/>
          </a:p>
        </p:txBody>
      </p:sp>
      <p:sp>
        <p:nvSpPr>
          <p:cNvPr id="3" name="Content Placeholder 2"/>
          <p:cNvSpPr>
            <a:spLocks noGrp="1"/>
          </p:cNvSpPr>
          <p:nvPr>
            <p:ph idx="1"/>
          </p:nvPr>
        </p:nvSpPr>
        <p:spPr/>
        <p:txBody>
          <a:bodyPr/>
          <a:lstStyle/>
          <a:p>
            <a:r>
              <a:rPr lang="en-US" dirty="0" smtClean="0"/>
              <a:t>When the model is fit using the individual indices, there’s a higher recruitment estimated in the north</a:t>
            </a:r>
          </a:p>
          <a:p>
            <a:r>
              <a:rPr lang="en-US" dirty="0" smtClean="0"/>
              <a:t>This causes a higher SSB estimated as well</a:t>
            </a:r>
          </a:p>
          <a:p>
            <a:r>
              <a:rPr lang="en-US" dirty="0" smtClean="0"/>
              <a:t>Some of the indices fit better </a:t>
            </a:r>
            <a:r>
              <a:rPr lang="en-US" smtClean="0"/>
              <a:t>than others, </a:t>
            </a:r>
            <a:r>
              <a:rPr lang="en-US" dirty="0" smtClean="0"/>
              <a:t>because of their assumed CV</a:t>
            </a:r>
            <a:endParaRPr lang="en-US" dirty="0"/>
          </a:p>
        </p:txBody>
      </p:sp>
    </p:spTree>
    <p:extLst>
      <p:ext uri="{BB962C8B-B14F-4D97-AF65-F5344CB8AC3E}">
        <p14:creationId xmlns:p14="http://schemas.microsoft.com/office/powerpoint/2010/main" val="1496955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 name="TextBox 3"/>
          <p:cNvSpPr txBox="1"/>
          <p:nvPr/>
        </p:nvSpPr>
        <p:spPr>
          <a:xfrm>
            <a:off x="1040963" y="2420858"/>
            <a:ext cx="9925987" cy="1631216"/>
          </a:xfrm>
          <a:prstGeom prst="rect">
            <a:avLst/>
          </a:prstGeom>
          <a:noFill/>
        </p:spPr>
        <p:txBody>
          <a:bodyPr wrap="none" rtlCol="0">
            <a:spAutoFit/>
          </a:bodyPr>
          <a:lstStyle/>
          <a:p>
            <a:r>
              <a:rPr lang="en-US" sz="10000" dirty="0" smtClean="0"/>
              <a:t>Sensitivity Tests #1</a:t>
            </a:r>
            <a:endParaRPr lang="en-US" sz="10000" dirty="0"/>
          </a:p>
        </p:txBody>
      </p:sp>
    </p:spTree>
    <p:extLst>
      <p:ext uri="{BB962C8B-B14F-4D97-AF65-F5344CB8AC3E}">
        <p14:creationId xmlns:p14="http://schemas.microsoft.com/office/powerpoint/2010/main" val="8320751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FINAL Peer Review Report</a:t>
            </a:r>
            <a:endParaRPr lang="en-US" dirty="0"/>
          </a:p>
        </p:txBody>
      </p:sp>
      <p:sp>
        <p:nvSpPr>
          <p:cNvPr id="3" name="Content Placeholder 2"/>
          <p:cNvSpPr>
            <a:spLocks noGrp="1"/>
          </p:cNvSpPr>
          <p:nvPr>
            <p:ph idx="1"/>
          </p:nvPr>
        </p:nvSpPr>
        <p:spPr/>
        <p:txBody>
          <a:bodyPr>
            <a:normAutofit/>
          </a:bodyPr>
          <a:lstStyle/>
          <a:p>
            <a:r>
              <a:rPr lang="en-US" dirty="0">
                <a:solidFill>
                  <a:schemeClr val="bg2">
                    <a:lumMod val="90000"/>
                  </a:schemeClr>
                </a:solidFill>
              </a:rPr>
              <a:t>Conduct sensitivity analyses including: </a:t>
            </a:r>
            <a:endParaRPr lang="en-US" b="0" dirty="0" smtClean="0">
              <a:solidFill>
                <a:schemeClr val="bg2">
                  <a:lumMod val="90000"/>
                </a:schemeClr>
              </a:solidFill>
              <a:effectLst/>
            </a:endParaRPr>
          </a:p>
          <a:p>
            <a:r>
              <a:rPr lang="en-US" dirty="0"/>
              <a:t>1) an exploration of alternative parameterizations for natural mortality (e.g. different age-independent constant values, or age-dependent M) </a:t>
            </a:r>
            <a:endParaRPr lang="en-US" b="0" dirty="0" smtClean="0">
              <a:effectLst/>
            </a:endParaRPr>
          </a:p>
          <a:p>
            <a:r>
              <a:rPr lang="en-US" dirty="0">
                <a:solidFill>
                  <a:schemeClr val="bg2">
                    <a:lumMod val="90000"/>
                  </a:schemeClr>
                </a:solidFill>
              </a:rPr>
              <a:t>2) profiles of the initial fishing mortality (i.e. initial depletion) </a:t>
            </a:r>
            <a:endParaRPr lang="en-US" b="0" dirty="0" smtClean="0">
              <a:solidFill>
                <a:schemeClr val="bg2">
                  <a:lumMod val="90000"/>
                </a:schemeClr>
              </a:solidFill>
              <a:effectLst/>
            </a:endParaRPr>
          </a:p>
          <a:p>
            <a:r>
              <a:rPr lang="en-US" dirty="0">
                <a:solidFill>
                  <a:schemeClr val="bg2">
                    <a:lumMod val="90000"/>
                  </a:schemeClr>
                </a:solidFill>
              </a:rPr>
              <a:t>3) an evaluation of which individual surveys should be included in the VAST index by comparing WHAM estimates (e.g., biomass time series) from the proposed run with individual fishery independent surveys. Surveys that do not appear to accurately reflect changes in stock size through this analysis should not be included in the VAST index. </a:t>
            </a:r>
            <a:endParaRPr lang="en-US" b="0" dirty="0" smtClean="0">
              <a:solidFill>
                <a:schemeClr val="bg2">
                  <a:lumMod val="90000"/>
                </a:schemeClr>
              </a:solidFill>
              <a:effectLst/>
            </a:endParaRPr>
          </a:p>
          <a:p>
            <a:pPr marL="0" indent="0">
              <a:buNone/>
            </a:pPr>
            <a:endParaRPr lang="en-US" dirty="0"/>
          </a:p>
        </p:txBody>
      </p:sp>
    </p:spTree>
    <p:extLst>
      <p:ext uri="{BB962C8B-B14F-4D97-AF65-F5344CB8AC3E}">
        <p14:creationId xmlns:p14="http://schemas.microsoft.com/office/powerpoint/2010/main" val="23872701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1</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Estimate </a:t>
            </a:r>
            <a:r>
              <a:rPr lang="en-US" dirty="0" smtClean="0"/>
              <a:t>age-independent M</a:t>
            </a:r>
          </a:p>
          <a:p>
            <a:pPr marL="514350" indent="-514350">
              <a:buFont typeface="+mj-lt"/>
              <a:buAutoNum type="arabicPeriod"/>
            </a:pPr>
            <a:r>
              <a:rPr lang="en-US" dirty="0" smtClean="0"/>
              <a:t>Fix M at higher or lower values than was used in Run 34</a:t>
            </a:r>
          </a:p>
          <a:p>
            <a:pPr marL="514350" indent="-514350">
              <a:buFont typeface="+mj-lt"/>
              <a:buAutoNum type="arabicPeriod"/>
            </a:pPr>
            <a:r>
              <a:rPr lang="en-US" dirty="0" smtClean="0"/>
              <a:t>Fix age-dependent M</a:t>
            </a:r>
          </a:p>
        </p:txBody>
      </p:sp>
    </p:spTree>
    <p:extLst>
      <p:ext uri="{BB962C8B-B14F-4D97-AF65-F5344CB8AC3E}">
        <p14:creationId xmlns:p14="http://schemas.microsoft.com/office/powerpoint/2010/main" val="26858960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1</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Estimate </a:t>
            </a:r>
            <a:r>
              <a:rPr lang="en-US" dirty="0" smtClean="0"/>
              <a:t>age-independent M</a:t>
            </a:r>
          </a:p>
          <a:p>
            <a:pPr marL="514350" indent="-514350">
              <a:buFont typeface="+mj-lt"/>
              <a:buAutoNum type="arabicPeriod"/>
            </a:pPr>
            <a:r>
              <a:rPr lang="en-US" dirty="0" smtClean="0">
                <a:solidFill>
                  <a:schemeClr val="bg2">
                    <a:lumMod val="90000"/>
                  </a:schemeClr>
                </a:solidFill>
              </a:rPr>
              <a:t>Fix M at higher or lower values than was used in Run 34</a:t>
            </a:r>
          </a:p>
          <a:p>
            <a:pPr marL="514350" indent="-514350">
              <a:buFont typeface="+mj-lt"/>
              <a:buAutoNum type="arabicPeriod"/>
            </a:pPr>
            <a:r>
              <a:rPr lang="en-US" dirty="0" smtClean="0">
                <a:solidFill>
                  <a:schemeClr val="bg2">
                    <a:lumMod val="90000"/>
                  </a:schemeClr>
                </a:solidFill>
              </a:rPr>
              <a:t>Fix age-dependent M</a:t>
            </a:r>
          </a:p>
        </p:txBody>
      </p:sp>
    </p:spTree>
    <p:extLst>
      <p:ext uri="{BB962C8B-B14F-4D97-AF65-F5344CB8AC3E}">
        <p14:creationId xmlns:p14="http://schemas.microsoft.com/office/powerpoint/2010/main" val="15101656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 35-36 (Option 1) </a:t>
            </a:r>
            <a:endParaRPr lang="en-US" dirty="0"/>
          </a:p>
        </p:txBody>
      </p:sp>
      <p:sp>
        <p:nvSpPr>
          <p:cNvPr id="5" name="Text Placeholder 4"/>
          <p:cNvSpPr>
            <a:spLocks noGrp="1"/>
          </p:cNvSpPr>
          <p:nvPr>
            <p:ph type="body" idx="1"/>
          </p:nvPr>
        </p:nvSpPr>
        <p:spPr/>
        <p:txBody>
          <a:bodyPr/>
          <a:lstStyle/>
          <a:p>
            <a:r>
              <a:rPr lang="en-US" dirty="0" smtClean="0"/>
              <a:t>Run 34</a:t>
            </a:r>
            <a:endParaRPr lang="en-US" dirty="0"/>
          </a:p>
        </p:txBody>
      </p:sp>
      <p:sp>
        <p:nvSpPr>
          <p:cNvPr id="6" name="Content Placeholder 5"/>
          <p:cNvSpPr>
            <a:spLocks noGrp="1"/>
          </p:cNvSpPr>
          <p:nvPr>
            <p:ph sz="half" idx="2"/>
          </p:nvPr>
        </p:nvSpPr>
        <p:spPr/>
        <p:txBody>
          <a:bodyPr>
            <a:normAutofit/>
          </a:bodyPr>
          <a:lstStyle/>
          <a:p>
            <a:r>
              <a:rPr lang="en-US" dirty="0" smtClean="0"/>
              <a:t>Age-invariant M fixed at 0.4</a:t>
            </a:r>
            <a:endParaRPr lang="en-US" dirty="0" smtClean="0">
              <a:solidFill>
                <a:schemeClr val="accent4">
                  <a:lumMod val="75000"/>
                </a:schemeClr>
              </a:solidFill>
            </a:endParaRPr>
          </a:p>
        </p:txBody>
      </p:sp>
      <p:sp>
        <p:nvSpPr>
          <p:cNvPr id="7" name="Text Placeholder 6"/>
          <p:cNvSpPr>
            <a:spLocks noGrp="1"/>
          </p:cNvSpPr>
          <p:nvPr>
            <p:ph type="body" sz="quarter" idx="3"/>
          </p:nvPr>
        </p:nvSpPr>
        <p:spPr>
          <a:xfrm>
            <a:off x="6172200" y="2053525"/>
            <a:ext cx="1390973" cy="451550"/>
          </a:xfrm>
        </p:spPr>
        <p:txBody>
          <a:bodyPr/>
          <a:lstStyle/>
          <a:p>
            <a:r>
              <a:rPr lang="en-US" dirty="0" smtClean="0"/>
              <a:t>Run 35</a:t>
            </a:r>
            <a:endParaRPr lang="en-US" dirty="0"/>
          </a:p>
        </p:txBody>
      </p:sp>
      <p:sp>
        <p:nvSpPr>
          <p:cNvPr id="8" name="Content Placeholder 7"/>
          <p:cNvSpPr>
            <a:spLocks noGrp="1"/>
          </p:cNvSpPr>
          <p:nvPr>
            <p:ph sz="quarter" idx="4"/>
          </p:nvPr>
        </p:nvSpPr>
        <p:spPr>
          <a:xfrm>
            <a:off x="6172199" y="2505075"/>
            <a:ext cx="4539343" cy="814386"/>
          </a:xfrm>
        </p:spPr>
        <p:txBody>
          <a:bodyPr>
            <a:noAutofit/>
          </a:bodyPr>
          <a:lstStyle/>
          <a:p>
            <a:r>
              <a:rPr lang="en-US" dirty="0" smtClean="0">
                <a:solidFill>
                  <a:schemeClr val="accent4">
                    <a:lumMod val="75000"/>
                  </a:schemeClr>
                </a:solidFill>
              </a:rPr>
              <a:t>One M estimated: 0.732</a:t>
            </a:r>
          </a:p>
        </p:txBody>
      </p:sp>
      <p:sp>
        <p:nvSpPr>
          <p:cNvPr id="9" name="Text Placeholder 6"/>
          <p:cNvSpPr txBox="1">
            <a:spLocks/>
          </p:cNvSpPr>
          <p:nvPr/>
        </p:nvSpPr>
        <p:spPr>
          <a:xfrm>
            <a:off x="6172200" y="3319462"/>
            <a:ext cx="1390973" cy="45155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Run 36</a:t>
            </a:r>
            <a:endParaRPr lang="en-US" dirty="0"/>
          </a:p>
        </p:txBody>
      </p:sp>
      <p:sp>
        <p:nvSpPr>
          <p:cNvPr id="11" name="Content Placeholder 7"/>
          <p:cNvSpPr txBox="1">
            <a:spLocks/>
          </p:cNvSpPr>
          <p:nvPr/>
        </p:nvSpPr>
        <p:spPr>
          <a:xfrm>
            <a:off x="6172199" y="3771012"/>
            <a:ext cx="3490993" cy="501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solidFill>
                <a:schemeClr val="accent4">
                  <a:lumMod val="75000"/>
                </a:schemeClr>
              </a:solidFill>
            </a:endParaRPr>
          </a:p>
        </p:txBody>
      </p:sp>
      <p:sp>
        <p:nvSpPr>
          <p:cNvPr id="17" name="Content Placeholder 7"/>
          <p:cNvSpPr txBox="1">
            <a:spLocks/>
          </p:cNvSpPr>
          <p:nvPr/>
        </p:nvSpPr>
        <p:spPr>
          <a:xfrm>
            <a:off x="6172199" y="5036949"/>
            <a:ext cx="3490993" cy="501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solidFill>
                <a:schemeClr val="accent4">
                  <a:lumMod val="75000"/>
                </a:schemeClr>
              </a:solidFill>
            </a:endParaRPr>
          </a:p>
        </p:txBody>
      </p:sp>
      <p:sp>
        <p:nvSpPr>
          <p:cNvPr id="13" name="Content Placeholder 7"/>
          <p:cNvSpPr txBox="1">
            <a:spLocks/>
          </p:cNvSpPr>
          <p:nvPr/>
        </p:nvSpPr>
        <p:spPr>
          <a:xfrm>
            <a:off x="6172199" y="3771010"/>
            <a:ext cx="4539343" cy="15782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accent4">
                    <a:lumMod val="75000"/>
                  </a:schemeClr>
                </a:solidFill>
              </a:rPr>
              <a:t>Two M estimated (stock)</a:t>
            </a:r>
          </a:p>
          <a:p>
            <a:pPr lvl="1"/>
            <a:r>
              <a:rPr lang="en-US" dirty="0">
                <a:solidFill>
                  <a:schemeClr val="accent4">
                    <a:lumMod val="75000"/>
                  </a:schemeClr>
                </a:solidFill>
              </a:rPr>
              <a:t>North - 0.534</a:t>
            </a:r>
            <a:endParaRPr lang="en-US" dirty="0" smtClean="0">
              <a:solidFill>
                <a:schemeClr val="accent4">
                  <a:lumMod val="75000"/>
                </a:schemeClr>
              </a:solidFill>
            </a:endParaRPr>
          </a:p>
          <a:p>
            <a:pPr lvl="1"/>
            <a:r>
              <a:rPr lang="en-US" dirty="0">
                <a:solidFill>
                  <a:schemeClr val="accent4">
                    <a:lumMod val="75000"/>
                  </a:schemeClr>
                </a:solidFill>
              </a:rPr>
              <a:t>South - </a:t>
            </a:r>
            <a:r>
              <a:rPr lang="en-US" dirty="0" smtClean="0">
                <a:solidFill>
                  <a:schemeClr val="accent4">
                    <a:lumMod val="75000"/>
                  </a:schemeClr>
                </a:solidFill>
              </a:rPr>
              <a:t>0.778</a:t>
            </a:r>
          </a:p>
        </p:txBody>
      </p:sp>
    </p:spTree>
    <p:extLst>
      <p:ext uri="{BB962C8B-B14F-4D97-AF65-F5344CB8AC3E}">
        <p14:creationId xmlns:p14="http://schemas.microsoft.com/office/powerpoint/2010/main" val="10060620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835" y="-1"/>
            <a:ext cx="4286250" cy="68580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4806" y="1681475"/>
            <a:ext cx="3663956" cy="2931165"/>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8762" y="0"/>
            <a:ext cx="4286250" cy="6858000"/>
          </a:xfrm>
          <a:prstGeom prst="rect">
            <a:avLst/>
          </a:prstGeom>
        </p:spPr>
      </p:pic>
    </p:spTree>
    <p:extLst>
      <p:ext uri="{BB962C8B-B14F-4D97-AF65-F5344CB8AC3E}">
        <p14:creationId xmlns:p14="http://schemas.microsoft.com/office/powerpoint/2010/main" val="2689090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 name="TextBox 3"/>
          <p:cNvSpPr txBox="1"/>
          <p:nvPr/>
        </p:nvSpPr>
        <p:spPr>
          <a:xfrm>
            <a:off x="1040963" y="2420858"/>
            <a:ext cx="9925987" cy="1631216"/>
          </a:xfrm>
          <a:prstGeom prst="rect">
            <a:avLst/>
          </a:prstGeom>
          <a:noFill/>
        </p:spPr>
        <p:txBody>
          <a:bodyPr wrap="none" rtlCol="0">
            <a:spAutoFit/>
          </a:bodyPr>
          <a:lstStyle/>
          <a:p>
            <a:r>
              <a:rPr lang="en-US" sz="10000" dirty="0" smtClean="0"/>
              <a:t>Sensitivity Tests #3</a:t>
            </a:r>
            <a:endParaRPr lang="en-US" sz="10000" dirty="0"/>
          </a:p>
        </p:txBody>
      </p:sp>
    </p:spTree>
    <p:extLst>
      <p:ext uri="{BB962C8B-B14F-4D97-AF65-F5344CB8AC3E}">
        <p14:creationId xmlns:p14="http://schemas.microsoft.com/office/powerpoint/2010/main" val="2387327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1</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solidFill>
                  <a:schemeClr val="bg2">
                    <a:lumMod val="90000"/>
                  </a:schemeClr>
                </a:solidFill>
              </a:rPr>
              <a:t>Estimate </a:t>
            </a:r>
            <a:r>
              <a:rPr lang="en-US" dirty="0" smtClean="0">
                <a:solidFill>
                  <a:schemeClr val="bg2">
                    <a:lumMod val="90000"/>
                  </a:schemeClr>
                </a:solidFill>
              </a:rPr>
              <a:t>age-independent M</a:t>
            </a:r>
          </a:p>
          <a:p>
            <a:pPr marL="514350" indent="-514350">
              <a:buFont typeface="+mj-lt"/>
              <a:buAutoNum type="arabicPeriod"/>
            </a:pPr>
            <a:r>
              <a:rPr lang="en-US" dirty="0" smtClean="0"/>
              <a:t>Fix M at higher or lower values than was used in Run 34</a:t>
            </a:r>
          </a:p>
          <a:p>
            <a:pPr marL="514350" indent="-514350">
              <a:buFont typeface="+mj-lt"/>
              <a:buAutoNum type="arabicPeriod"/>
            </a:pPr>
            <a:r>
              <a:rPr lang="en-US" dirty="0" smtClean="0">
                <a:solidFill>
                  <a:schemeClr val="bg2">
                    <a:lumMod val="90000"/>
                  </a:schemeClr>
                </a:solidFill>
              </a:rPr>
              <a:t>Fix age-dependent M</a:t>
            </a:r>
          </a:p>
        </p:txBody>
      </p:sp>
    </p:spTree>
    <p:extLst>
      <p:ext uri="{BB962C8B-B14F-4D97-AF65-F5344CB8AC3E}">
        <p14:creationId xmlns:p14="http://schemas.microsoft.com/office/powerpoint/2010/main" val="2656154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 35-36 (Option 1) </a:t>
            </a:r>
            <a:endParaRPr lang="en-US" dirty="0"/>
          </a:p>
        </p:txBody>
      </p:sp>
      <p:sp>
        <p:nvSpPr>
          <p:cNvPr id="5" name="Text Placeholder 4"/>
          <p:cNvSpPr>
            <a:spLocks noGrp="1"/>
          </p:cNvSpPr>
          <p:nvPr>
            <p:ph type="body" idx="1"/>
          </p:nvPr>
        </p:nvSpPr>
        <p:spPr/>
        <p:txBody>
          <a:bodyPr/>
          <a:lstStyle/>
          <a:p>
            <a:r>
              <a:rPr lang="en-US" dirty="0" smtClean="0"/>
              <a:t>Run 34</a:t>
            </a:r>
            <a:endParaRPr lang="en-US" dirty="0"/>
          </a:p>
        </p:txBody>
      </p:sp>
      <p:sp>
        <p:nvSpPr>
          <p:cNvPr id="6" name="Content Placeholder 5"/>
          <p:cNvSpPr>
            <a:spLocks noGrp="1"/>
          </p:cNvSpPr>
          <p:nvPr>
            <p:ph sz="half" idx="2"/>
          </p:nvPr>
        </p:nvSpPr>
        <p:spPr/>
        <p:txBody>
          <a:bodyPr>
            <a:normAutofit/>
          </a:bodyPr>
          <a:lstStyle/>
          <a:p>
            <a:r>
              <a:rPr lang="en-US" dirty="0" smtClean="0"/>
              <a:t>Age-invariant M fixed at 0.4</a:t>
            </a:r>
            <a:endParaRPr lang="en-US" dirty="0" smtClean="0">
              <a:solidFill>
                <a:schemeClr val="accent4">
                  <a:lumMod val="75000"/>
                </a:schemeClr>
              </a:solidFill>
            </a:endParaRPr>
          </a:p>
        </p:txBody>
      </p:sp>
      <p:sp>
        <p:nvSpPr>
          <p:cNvPr id="7" name="Text Placeholder 6"/>
          <p:cNvSpPr>
            <a:spLocks noGrp="1"/>
          </p:cNvSpPr>
          <p:nvPr>
            <p:ph type="body" sz="quarter" idx="3"/>
          </p:nvPr>
        </p:nvSpPr>
        <p:spPr>
          <a:xfrm>
            <a:off x="6172200" y="2053525"/>
            <a:ext cx="1390973" cy="451550"/>
          </a:xfrm>
        </p:spPr>
        <p:txBody>
          <a:bodyPr/>
          <a:lstStyle/>
          <a:p>
            <a:r>
              <a:rPr lang="en-US" dirty="0" smtClean="0"/>
              <a:t>Run 39</a:t>
            </a:r>
            <a:endParaRPr lang="en-US" dirty="0"/>
          </a:p>
        </p:txBody>
      </p:sp>
      <p:sp>
        <p:nvSpPr>
          <p:cNvPr id="8" name="Content Placeholder 7"/>
          <p:cNvSpPr>
            <a:spLocks noGrp="1"/>
          </p:cNvSpPr>
          <p:nvPr>
            <p:ph sz="quarter" idx="4"/>
          </p:nvPr>
        </p:nvSpPr>
        <p:spPr>
          <a:xfrm>
            <a:off x="6172199" y="2505075"/>
            <a:ext cx="4539343" cy="814386"/>
          </a:xfrm>
        </p:spPr>
        <p:txBody>
          <a:bodyPr>
            <a:noAutofit/>
          </a:bodyPr>
          <a:lstStyle/>
          <a:p>
            <a:r>
              <a:rPr lang="en-US" dirty="0" smtClean="0">
                <a:solidFill>
                  <a:schemeClr val="accent4">
                    <a:lumMod val="75000"/>
                  </a:schemeClr>
                </a:solidFill>
              </a:rPr>
              <a:t>Age-invariant M fixed at 0.6</a:t>
            </a:r>
          </a:p>
        </p:txBody>
      </p:sp>
      <p:sp>
        <p:nvSpPr>
          <p:cNvPr id="9" name="Text Placeholder 6"/>
          <p:cNvSpPr txBox="1">
            <a:spLocks/>
          </p:cNvSpPr>
          <p:nvPr/>
        </p:nvSpPr>
        <p:spPr>
          <a:xfrm>
            <a:off x="6172200" y="3319462"/>
            <a:ext cx="1390973" cy="45155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Run 40</a:t>
            </a:r>
            <a:endParaRPr lang="en-US" dirty="0"/>
          </a:p>
        </p:txBody>
      </p:sp>
      <p:sp>
        <p:nvSpPr>
          <p:cNvPr id="11" name="Content Placeholder 7"/>
          <p:cNvSpPr txBox="1">
            <a:spLocks/>
          </p:cNvSpPr>
          <p:nvPr/>
        </p:nvSpPr>
        <p:spPr>
          <a:xfrm>
            <a:off x="6172199" y="3771012"/>
            <a:ext cx="3490993" cy="501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solidFill>
                <a:schemeClr val="accent4">
                  <a:lumMod val="75000"/>
                </a:schemeClr>
              </a:solidFill>
            </a:endParaRPr>
          </a:p>
        </p:txBody>
      </p:sp>
      <p:sp>
        <p:nvSpPr>
          <p:cNvPr id="17" name="Content Placeholder 7"/>
          <p:cNvSpPr txBox="1">
            <a:spLocks/>
          </p:cNvSpPr>
          <p:nvPr/>
        </p:nvSpPr>
        <p:spPr>
          <a:xfrm>
            <a:off x="6172199" y="5036949"/>
            <a:ext cx="3490993" cy="501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solidFill>
                <a:schemeClr val="accent4">
                  <a:lumMod val="75000"/>
                </a:schemeClr>
              </a:solidFill>
            </a:endParaRPr>
          </a:p>
        </p:txBody>
      </p:sp>
      <p:sp>
        <p:nvSpPr>
          <p:cNvPr id="13" name="Content Placeholder 7"/>
          <p:cNvSpPr txBox="1">
            <a:spLocks/>
          </p:cNvSpPr>
          <p:nvPr/>
        </p:nvSpPr>
        <p:spPr>
          <a:xfrm>
            <a:off x="6172199" y="3771010"/>
            <a:ext cx="4539343" cy="15782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accent4">
                    <a:lumMod val="75000"/>
                  </a:schemeClr>
                </a:solidFill>
              </a:rPr>
              <a:t>Age-invariant M fixed at 0.2</a:t>
            </a:r>
          </a:p>
        </p:txBody>
      </p:sp>
    </p:spTree>
    <p:extLst>
      <p:ext uri="{BB962C8B-B14F-4D97-AF65-F5344CB8AC3E}">
        <p14:creationId xmlns:p14="http://schemas.microsoft.com/office/powerpoint/2010/main" val="22876680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8080" y="1498596"/>
            <a:ext cx="4572009" cy="3657607"/>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0955" y="0"/>
            <a:ext cx="4286250" cy="6858000"/>
          </a:xfrm>
          <a:prstGeom prst="rect">
            <a:avLst/>
          </a:prstGeom>
        </p:spPr>
      </p:pic>
    </p:spTree>
    <p:extLst>
      <p:ext uri="{BB962C8B-B14F-4D97-AF65-F5344CB8AC3E}">
        <p14:creationId xmlns:p14="http://schemas.microsoft.com/office/powerpoint/2010/main" val="3498603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about Sensitivity Test</a:t>
            </a:r>
            <a:endParaRPr lang="en-US" dirty="0"/>
          </a:p>
        </p:txBody>
      </p:sp>
      <p:sp>
        <p:nvSpPr>
          <p:cNvPr id="3" name="Content Placeholder 2"/>
          <p:cNvSpPr>
            <a:spLocks noGrp="1"/>
          </p:cNvSpPr>
          <p:nvPr>
            <p:ph idx="1"/>
          </p:nvPr>
        </p:nvSpPr>
        <p:spPr/>
        <p:txBody>
          <a:bodyPr/>
          <a:lstStyle/>
          <a:p>
            <a:r>
              <a:rPr lang="en-US" dirty="0" smtClean="0"/>
              <a:t>M has a strong influence on recruitment and therefore SSB</a:t>
            </a:r>
            <a:endParaRPr lang="en-US" dirty="0"/>
          </a:p>
        </p:txBody>
      </p:sp>
    </p:spTree>
    <p:extLst>
      <p:ext uri="{BB962C8B-B14F-4D97-AF65-F5344CB8AC3E}">
        <p14:creationId xmlns:p14="http://schemas.microsoft.com/office/powerpoint/2010/main" val="26816189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 name="TextBox 3"/>
          <p:cNvSpPr txBox="1"/>
          <p:nvPr/>
        </p:nvSpPr>
        <p:spPr>
          <a:xfrm>
            <a:off x="1040963" y="2420858"/>
            <a:ext cx="9925987" cy="1631216"/>
          </a:xfrm>
          <a:prstGeom prst="rect">
            <a:avLst/>
          </a:prstGeom>
          <a:noFill/>
        </p:spPr>
        <p:txBody>
          <a:bodyPr wrap="none" rtlCol="0">
            <a:spAutoFit/>
          </a:bodyPr>
          <a:lstStyle/>
          <a:p>
            <a:r>
              <a:rPr lang="en-US" sz="10000" dirty="0" smtClean="0"/>
              <a:t>Sensitivity Tests #2</a:t>
            </a:r>
            <a:endParaRPr lang="en-US" sz="10000" dirty="0"/>
          </a:p>
        </p:txBody>
      </p:sp>
    </p:spTree>
    <p:extLst>
      <p:ext uri="{BB962C8B-B14F-4D97-AF65-F5344CB8AC3E}">
        <p14:creationId xmlns:p14="http://schemas.microsoft.com/office/powerpoint/2010/main" val="30868461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FINAL Peer Review Report</a:t>
            </a:r>
            <a:endParaRPr lang="en-US" dirty="0"/>
          </a:p>
        </p:txBody>
      </p:sp>
      <p:sp>
        <p:nvSpPr>
          <p:cNvPr id="3" name="Content Placeholder 2"/>
          <p:cNvSpPr>
            <a:spLocks noGrp="1"/>
          </p:cNvSpPr>
          <p:nvPr>
            <p:ph idx="1"/>
          </p:nvPr>
        </p:nvSpPr>
        <p:spPr/>
        <p:txBody>
          <a:bodyPr>
            <a:normAutofit/>
          </a:bodyPr>
          <a:lstStyle/>
          <a:p>
            <a:r>
              <a:rPr lang="en-US" dirty="0">
                <a:solidFill>
                  <a:schemeClr val="bg2">
                    <a:lumMod val="90000"/>
                  </a:schemeClr>
                </a:solidFill>
              </a:rPr>
              <a:t>Conduct sensitivity analyses including: </a:t>
            </a:r>
            <a:endParaRPr lang="en-US" b="0" dirty="0" smtClean="0">
              <a:solidFill>
                <a:schemeClr val="bg2">
                  <a:lumMod val="90000"/>
                </a:schemeClr>
              </a:solidFill>
              <a:effectLst/>
            </a:endParaRPr>
          </a:p>
          <a:p>
            <a:r>
              <a:rPr lang="en-US" dirty="0">
                <a:solidFill>
                  <a:schemeClr val="bg2">
                    <a:lumMod val="90000"/>
                  </a:schemeClr>
                </a:solidFill>
              </a:rPr>
              <a:t>1) an exploration of alternative parameterizations for natural mortality (e.g. different age-independent constant values, or age-dependent M) </a:t>
            </a:r>
            <a:endParaRPr lang="en-US" b="0" dirty="0" smtClean="0">
              <a:solidFill>
                <a:schemeClr val="bg2">
                  <a:lumMod val="90000"/>
                </a:schemeClr>
              </a:solidFill>
              <a:effectLst/>
            </a:endParaRPr>
          </a:p>
          <a:p>
            <a:r>
              <a:rPr lang="en-US" dirty="0"/>
              <a:t>2) profiles of the initial fishing mortality (i.e. initial depletion) </a:t>
            </a:r>
            <a:endParaRPr lang="en-US" b="0" dirty="0" smtClean="0">
              <a:effectLst/>
            </a:endParaRPr>
          </a:p>
          <a:p>
            <a:r>
              <a:rPr lang="en-US" dirty="0">
                <a:solidFill>
                  <a:schemeClr val="bg1">
                    <a:lumMod val="85000"/>
                  </a:schemeClr>
                </a:solidFill>
              </a:rPr>
              <a:t>3) an evaluation of which individual surveys should be included in the VAST index by comparing WHAM estimates (e.g., biomass time series) from the proposed run with individual fishery independent surveys. Surveys that do not appear to accurately reflect changes in stock size through this analysis should not be included in the VAST index. </a:t>
            </a:r>
            <a:endParaRPr lang="en-US" b="0" dirty="0" smtClean="0">
              <a:solidFill>
                <a:schemeClr val="bg1">
                  <a:lumMod val="85000"/>
                </a:schemeClr>
              </a:solidFill>
              <a:effectLst/>
            </a:endParaRPr>
          </a:p>
          <a:p>
            <a:pPr marL="0" indent="0">
              <a:buNone/>
            </a:pPr>
            <a:endParaRPr lang="en-US" dirty="0"/>
          </a:p>
        </p:txBody>
      </p:sp>
    </p:spTree>
    <p:extLst>
      <p:ext uri="{BB962C8B-B14F-4D97-AF65-F5344CB8AC3E}">
        <p14:creationId xmlns:p14="http://schemas.microsoft.com/office/powerpoint/2010/main" val="29611267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2</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Look at the estimated initial F and the confidence interval. Pick the lower and upper values of the CI and fix them at those values in estimation model</a:t>
            </a:r>
            <a:endParaRPr lang="en-US" strike="sngStrike" dirty="0"/>
          </a:p>
        </p:txBody>
      </p:sp>
    </p:spTree>
    <p:extLst>
      <p:ext uri="{BB962C8B-B14F-4D97-AF65-F5344CB8AC3E}">
        <p14:creationId xmlns:p14="http://schemas.microsoft.com/office/powerpoint/2010/main" val="3992007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 39</a:t>
            </a:r>
            <a:endParaRPr lang="en-US" dirty="0"/>
          </a:p>
        </p:txBody>
      </p:sp>
      <p:sp>
        <p:nvSpPr>
          <p:cNvPr id="5" name="Text Placeholder 4"/>
          <p:cNvSpPr>
            <a:spLocks noGrp="1"/>
          </p:cNvSpPr>
          <p:nvPr>
            <p:ph type="body" idx="1"/>
          </p:nvPr>
        </p:nvSpPr>
        <p:spPr/>
        <p:txBody>
          <a:bodyPr/>
          <a:lstStyle/>
          <a:p>
            <a:r>
              <a:rPr lang="en-US" dirty="0" smtClean="0"/>
              <a:t>Run 34</a:t>
            </a:r>
            <a:endParaRPr lang="en-US" dirty="0"/>
          </a:p>
        </p:txBody>
      </p:sp>
      <p:sp>
        <p:nvSpPr>
          <p:cNvPr id="6" name="Content Placeholder 5"/>
          <p:cNvSpPr>
            <a:spLocks noGrp="1"/>
          </p:cNvSpPr>
          <p:nvPr>
            <p:ph sz="half" idx="2"/>
          </p:nvPr>
        </p:nvSpPr>
        <p:spPr/>
        <p:txBody>
          <a:bodyPr>
            <a:normAutofit/>
          </a:bodyPr>
          <a:lstStyle/>
          <a:p>
            <a:r>
              <a:rPr lang="en-US" dirty="0" smtClean="0"/>
              <a:t>Initial F estimated at</a:t>
            </a:r>
          </a:p>
          <a:p>
            <a:pPr lvl="1"/>
            <a:r>
              <a:rPr lang="en-US" dirty="0" smtClean="0">
                <a:solidFill>
                  <a:schemeClr val="accent4">
                    <a:lumMod val="75000"/>
                  </a:schemeClr>
                </a:solidFill>
              </a:rPr>
              <a:t>N Com – 0.317</a:t>
            </a:r>
          </a:p>
          <a:p>
            <a:pPr lvl="1"/>
            <a:r>
              <a:rPr lang="en-US" dirty="0" smtClean="0">
                <a:solidFill>
                  <a:schemeClr val="accent4">
                    <a:lumMod val="75000"/>
                  </a:schemeClr>
                </a:solidFill>
              </a:rPr>
              <a:t>N Rec – 0.527</a:t>
            </a:r>
          </a:p>
          <a:p>
            <a:pPr lvl="1"/>
            <a:r>
              <a:rPr lang="en-US" dirty="0" smtClean="0">
                <a:solidFill>
                  <a:schemeClr val="accent4">
                    <a:lumMod val="75000"/>
                  </a:schemeClr>
                </a:solidFill>
              </a:rPr>
              <a:t>S Com – 0.315</a:t>
            </a:r>
          </a:p>
          <a:p>
            <a:pPr lvl="1"/>
            <a:r>
              <a:rPr lang="en-US" dirty="0" smtClean="0">
                <a:solidFill>
                  <a:schemeClr val="accent4">
                    <a:lumMod val="75000"/>
                  </a:schemeClr>
                </a:solidFill>
              </a:rPr>
              <a:t>S Rec – 0.721</a:t>
            </a:r>
          </a:p>
        </p:txBody>
      </p:sp>
      <p:sp>
        <p:nvSpPr>
          <p:cNvPr id="7" name="Text Placeholder 6"/>
          <p:cNvSpPr>
            <a:spLocks noGrp="1"/>
          </p:cNvSpPr>
          <p:nvPr>
            <p:ph type="body" sz="quarter" idx="3"/>
          </p:nvPr>
        </p:nvSpPr>
        <p:spPr>
          <a:xfrm>
            <a:off x="6172200" y="2053525"/>
            <a:ext cx="1390973" cy="451550"/>
          </a:xfrm>
        </p:spPr>
        <p:txBody>
          <a:bodyPr/>
          <a:lstStyle/>
          <a:p>
            <a:r>
              <a:rPr lang="en-US" dirty="0" smtClean="0"/>
              <a:t>Run 41</a:t>
            </a:r>
            <a:endParaRPr lang="en-US" dirty="0"/>
          </a:p>
        </p:txBody>
      </p:sp>
      <p:sp>
        <p:nvSpPr>
          <p:cNvPr id="8" name="Content Placeholder 7"/>
          <p:cNvSpPr>
            <a:spLocks noGrp="1"/>
          </p:cNvSpPr>
          <p:nvPr>
            <p:ph sz="quarter" idx="4"/>
          </p:nvPr>
        </p:nvSpPr>
        <p:spPr>
          <a:xfrm>
            <a:off x="6172200" y="2505075"/>
            <a:ext cx="5296546" cy="501651"/>
          </a:xfrm>
        </p:spPr>
        <p:txBody>
          <a:bodyPr>
            <a:normAutofit/>
          </a:bodyPr>
          <a:lstStyle/>
          <a:p>
            <a:r>
              <a:rPr lang="en-US" dirty="0" smtClean="0"/>
              <a:t>F fixed at estimated values</a:t>
            </a:r>
            <a:endParaRPr lang="en-US" dirty="0" smtClean="0">
              <a:solidFill>
                <a:schemeClr val="accent4">
                  <a:lumMod val="75000"/>
                </a:schemeClr>
              </a:solidFill>
            </a:endParaRPr>
          </a:p>
        </p:txBody>
      </p:sp>
      <p:sp>
        <p:nvSpPr>
          <p:cNvPr id="9" name="Text Placeholder 6"/>
          <p:cNvSpPr txBox="1">
            <a:spLocks/>
          </p:cNvSpPr>
          <p:nvPr/>
        </p:nvSpPr>
        <p:spPr>
          <a:xfrm>
            <a:off x="6172200" y="3001753"/>
            <a:ext cx="1390973" cy="45155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Run 42</a:t>
            </a:r>
            <a:endParaRPr lang="en-US" dirty="0"/>
          </a:p>
        </p:txBody>
      </p:sp>
      <p:sp>
        <p:nvSpPr>
          <p:cNvPr id="11" name="Content Placeholder 7"/>
          <p:cNvSpPr txBox="1">
            <a:spLocks/>
          </p:cNvSpPr>
          <p:nvPr/>
        </p:nvSpPr>
        <p:spPr>
          <a:xfrm>
            <a:off x="6172199" y="3453303"/>
            <a:ext cx="5033076" cy="5016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 fixed at 95% CI Lower</a:t>
            </a:r>
          </a:p>
        </p:txBody>
      </p:sp>
      <p:sp>
        <p:nvSpPr>
          <p:cNvPr id="16" name="Text Placeholder 6"/>
          <p:cNvSpPr txBox="1">
            <a:spLocks/>
          </p:cNvSpPr>
          <p:nvPr/>
        </p:nvSpPr>
        <p:spPr>
          <a:xfrm>
            <a:off x="6172200" y="3982000"/>
            <a:ext cx="1390973" cy="45155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Run 43</a:t>
            </a:r>
            <a:endParaRPr lang="en-US" dirty="0"/>
          </a:p>
        </p:txBody>
      </p:sp>
      <p:sp>
        <p:nvSpPr>
          <p:cNvPr id="17" name="Content Placeholder 7"/>
          <p:cNvSpPr txBox="1">
            <a:spLocks/>
          </p:cNvSpPr>
          <p:nvPr/>
        </p:nvSpPr>
        <p:spPr>
          <a:xfrm>
            <a:off x="6172199" y="4433550"/>
            <a:ext cx="5296547" cy="5016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 fixed at 95% CI Upper</a:t>
            </a:r>
          </a:p>
        </p:txBody>
      </p:sp>
    </p:spTree>
    <p:extLst>
      <p:ext uri="{BB962C8B-B14F-4D97-AF65-F5344CB8AC3E}">
        <p14:creationId xmlns:p14="http://schemas.microsoft.com/office/powerpoint/2010/main" val="38554911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8635" y="0"/>
            <a:ext cx="428625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4715" y="0"/>
            <a:ext cx="4286250" cy="6858000"/>
          </a:xfrm>
          <a:prstGeom prst="rect">
            <a:avLst/>
          </a:prstGeom>
        </p:spPr>
      </p:pic>
    </p:spTree>
    <p:extLst>
      <p:ext uri="{BB962C8B-B14F-4D97-AF65-F5344CB8AC3E}">
        <p14:creationId xmlns:p14="http://schemas.microsoft.com/office/powerpoint/2010/main" val="1258789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3</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Compare WHAM SSB estimates to the number/tow time series from the individual surveys</a:t>
            </a:r>
          </a:p>
          <a:p>
            <a:pPr marL="514350" indent="-514350">
              <a:buFont typeface="+mj-lt"/>
              <a:buAutoNum type="arabicPeriod"/>
            </a:pPr>
            <a:r>
              <a:rPr lang="en-US" dirty="0" smtClean="0"/>
              <a:t>Compare WHAM run with run with each index individually, rather than the VAST INDEX</a:t>
            </a:r>
          </a:p>
          <a:p>
            <a:pPr marL="514350" indent="-514350">
              <a:buFont typeface="+mj-lt"/>
              <a:buAutoNum type="arabicPeriod"/>
            </a:pPr>
            <a:r>
              <a:rPr lang="en-US" dirty="0" smtClean="0"/>
              <a:t>Compare WHAM run with just NEFSC BTS, NEAMAP, and </a:t>
            </a:r>
            <a:r>
              <a:rPr lang="en-US" dirty="0" err="1" smtClean="0"/>
              <a:t>RecCPA</a:t>
            </a:r>
            <a:endParaRPr lang="en-US" dirty="0" smtClean="0"/>
          </a:p>
          <a:p>
            <a:pPr marL="514350" indent="-514350">
              <a:buFont typeface="+mj-lt"/>
              <a:buAutoNum type="arabicPeriod"/>
            </a:pPr>
            <a:r>
              <a:rPr lang="en-US" dirty="0" smtClean="0"/>
              <a:t>Examine current VAST model to see if weighting for each survey could be extracted</a:t>
            </a:r>
          </a:p>
          <a:p>
            <a:pPr marL="514350" indent="-514350">
              <a:buFont typeface="+mj-lt"/>
              <a:buAutoNum type="arabicPeriod"/>
            </a:pPr>
            <a:r>
              <a:rPr lang="en-US" dirty="0" smtClean="0"/>
              <a:t>Re run VAST with just Spring and Fall NEFSC BTS/ NEAMAP</a:t>
            </a:r>
            <a:endParaRPr lang="en-US" dirty="0"/>
          </a:p>
        </p:txBody>
      </p:sp>
    </p:spTree>
    <p:extLst>
      <p:ext uri="{BB962C8B-B14F-4D97-AF65-F5344CB8AC3E}">
        <p14:creationId xmlns:p14="http://schemas.microsoft.com/office/powerpoint/2010/main" val="1499166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3</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solidFill>
                  <a:schemeClr val="bg2"/>
                </a:solidFill>
              </a:rPr>
              <a:t>Compare WHAM SSB estimates to the number/tow time series from the individual surveys</a:t>
            </a:r>
          </a:p>
          <a:p>
            <a:pPr marL="514350" indent="-514350">
              <a:buFont typeface="+mj-lt"/>
              <a:buAutoNum type="arabicPeriod"/>
            </a:pPr>
            <a:r>
              <a:rPr lang="en-US" dirty="0" smtClean="0"/>
              <a:t>Compare WHAM run with run with each index individually, rather than the VAST INDEX</a:t>
            </a:r>
          </a:p>
          <a:p>
            <a:pPr marL="514350" indent="-514350">
              <a:buFont typeface="+mj-lt"/>
              <a:buAutoNum type="arabicPeriod"/>
            </a:pPr>
            <a:r>
              <a:rPr lang="en-US" dirty="0" smtClean="0">
                <a:solidFill>
                  <a:schemeClr val="bg2"/>
                </a:solidFill>
              </a:rPr>
              <a:t>Compare WHAM run with just NEFSC BTS, NEAMAP, and </a:t>
            </a:r>
            <a:r>
              <a:rPr lang="en-US" dirty="0" err="1" smtClean="0">
                <a:solidFill>
                  <a:schemeClr val="bg2"/>
                </a:solidFill>
              </a:rPr>
              <a:t>RecCPA</a:t>
            </a:r>
            <a:endParaRPr lang="en-US" dirty="0" smtClean="0">
              <a:solidFill>
                <a:schemeClr val="bg2"/>
              </a:solidFill>
            </a:endParaRPr>
          </a:p>
          <a:p>
            <a:pPr marL="514350" indent="-514350">
              <a:buFont typeface="+mj-lt"/>
              <a:buAutoNum type="arabicPeriod"/>
            </a:pPr>
            <a:r>
              <a:rPr lang="en-US" dirty="0" smtClean="0">
                <a:solidFill>
                  <a:schemeClr val="bg2"/>
                </a:solidFill>
              </a:rPr>
              <a:t>Examine current VAST model to see if weighting for each survey could be extracted</a:t>
            </a:r>
          </a:p>
          <a:p>
            <a:pPr marL="514350" indent="-514350">
              <a:buFont typeface="+mj-lt"/>
              <a:buAutoNum type="arabicPeriod"/>
            </a:pPr>
            <a:r>
              <a:rPr lang="en-US" dirty="0" smtClean="0">
                <a:solidFill>
                  <a:schemeClr val="bg2"/>
                </a:solidFill>
              </a:rPr>
              <a:t>Re run VAST with just NEFSC BTS/ NEAMAP</a:t>
            </a:r>
            <a:endParaRPr lang="en-US" dirty="0">
              <a:solidFill>
                <a:schemeClr val="bg2"/>
              </a:solidFill>
            </a:endParaRPr>
          </a:p>
        </p:txBody>
      </p:sp>
    </p:spTree>
    <p:extLst>
      <p:ext uri="{BB962C8B-B14F-4D97-AF65-F5344CB8AC3E}">
        <p14:creationId xmlns:p14="http://schemas.microsoft.com/office/powerpoint/2010/main" val="2151754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 2: Run37</a:t>
            </a:r>
            <a:endParaRPr lang="en-US" dirty="0"/>
          </a:p>
        </p:txBody>
      </p:sp>
      <p:sp>
        <p:nvSpPr>
          <p:cNvPr id="5" name="Text Placeholder 4"/>
          <p:cNvSpPr>
            <a:spLocks noGrp="1"/>
          </p:cNvSpPr>
          <p:nvPr>
            <p:ph type="body" idx="1"/>
          </p:nvPr>
        </p:nvSpPr>
        <p:spPr/>
        <p:txBody>
          <a:bodyPr/>
          <a:lstStyle/>
          <a:p>
            <a:r>
              <a:rPr lang="en-US" dirty="0" smtClean="0"/>
              <a:t>Run 34 Indices</a:t>
            </a:r>
            <a:endParaRPr lang="en-US" dirty="0"/>
          </a:p>
        </p:txBody>
      </p:sp>
      <p:sp>
        <p:nvSpPr>
          <p:cNvPr id="6" name="Content Placeholder 5"/>
          <p:cNvSpPr>
            <a:spLocks noGrp="1"/>
          </p:cNvSpPr>
          <p:nvPr>
            <p:ph sz="half" idx="2"/>
          </p:nvPr>
        </p:nvSpPr>
        <p:spPr/>
        <p:txBody>
          <a:bodyPr>
            <a:normAutofit/>
          </a:bodyPr>
          <a:lstStyle/>
          <a:p>
            <a:r>
              <a:rPr lang="en-US" dirty="0" smtClean="0"/>
              <a:t>North VAST</a:t>
            </a:r>
          </a:p>
          <a:p>
            <a:pPr lvl="1"/>
            <a:r>
              <a:rPr lang="en-US" dirty="0" err="1" smtClean="0">
                <a:solidFill>
                  <a:schemeClr val="accent5">
                    <a:lumMod val="75000"/>
                  </a:schemeClr>
                </a:solidFill>
              </a:rPr>
              <a:t>Sel</a:t>
            </a:r>
            <a:r>
              <a:rPr lang="en-US" dirty="0">
                <a:solidFill>
                  <a:schemeClr val="accent5">
                    <a:lumMod val="75000"/>
                  </a:schemeClr>
                </a:solidFill>
              </a:rPr>
              <a:t> </a:t>
            </a:r>
            <a:r>
              <a:rPr lang="en-US" dirty="0" smtClean="0">
                <a:solidFill>
                  <a:schemeClr val="accent5">
                    <a:lumMod val="75000"/>
                  </a:schemeClr>
                </a:solidFill>
              </a:rPr>
              <a:t>RE: 2dar1</a:t>
            </a:r>
          </a:p>
          <a:p>
            <a:pPr lvl="1"/>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a:p>
            <a:r>
              <a:rPr lang="en-US" dirty="0" smtClean="0"/>
              <a:t>South VAST</a:t>
            </a:r>
          </a:p>
          <a:p>
            <a:pPr lvl="1"/>
            <a:r>
              <a:rPr lang="en-US" dirty="0" err="1" smtClean="0">
                <a:solidFill>
                  <a:schemeClr val="accent5">
                    <a:lumMod val="75000"/>
                  </a:schemeClr>
                </a:solidFill>
              </a:rPr>
              <a:t>Sel</a:t>
            </a:r>
            <a:r>
              <a:rPr lang="en-US" dirty="0" smtClean="0">
                <a:solidFill>
                  <a:schemeClr val="accent5">
                    <a:lumMod val="75000"/>
                  </a:schemeClr>
                </a:solidFill>
              </a:rPr>
              <a:t> RE: none</a:t>
            </a:r>
          </a:p>
          <a:p>
            <a:pPr lvl="1"/>
            <a:r>
              <a:rPr lang="en-US" dirty="0" smtClean="0">
                <a:solidFill>
                  <a:schemeClr val="accent4">
                    <a:lumMod val="75000"/>
                  </a:schemeClr>
                </a:solidFill>
              </a:rPr>
              <a:t>Age comp: logistic-normal-ar1-miss0</a:t>
            </a:r>
          </a:p>
        </p:txBody>
      </p:sp>
      <p:sp>
        <p:nvSpPr>
          <p:cNvPr id="7" name="Text Placeholder 6"/>
          <p:cNvSpPr>
            <a:spLocks noGrp="1"/>
          </p:cNvSpPr>
          <p:nvPr>
            <p:ph type="body" sz="quarter" idx="3"/>
          </p:nvPr>
        </p:nvSpPr>
        <p:spPr/>
        <p:txBody>
          <a:bodyPr/>
          <a:lstStyle/>
          <a:p>
            <a:r>
              <a:rPr lang="en-US" dirty="0" smtClean="0"/>
              <a:t>Run 37 Indices</a:t>
            </a:r>
            <a:endParaRPr lang="en-US" dirty="0"/>
          </a:p>
        </p:txBody>
      </p:sp>
      <p:sp>
        <p:nvSpPr>
          <p:cNvPr id="8" name="Content Placeholder 7"/>
          <p:cNvSpPr>
            <a:spLocks noGrp="1"/>
          </p:cNvSpPr>
          <p:nvPr>
            <p:ph sz="quarter" idx="4"/>
          </p:nvPr>
        </p:nvSpPr>
        <p:spPr>
          <a:xfrm>
            <a:off x="6172200" y="2505075"/>
            <a:ext cx="2728866" cy="3684588"/>
          </a:xfrm>
        </p:spPr>
        <p:txBody>
          <a:bodyPr>
            <a:normAutofit fontScale="77500" lnSpcReduction="20000"/>
          </a:bodyPr>
          <a:lstStyle/>
          <a:p>
            <a:r>
              <a:rPr lang="en-US" dirty="0" smtClean="0"/>
              <a:t>North</a:t>
            </a:r>
          </a:p>
          <a:p>
            <a:pPr lvl="1"/>
            <a:r>
              <a:rPr lang="en-US" dirty="0" smtClean="0"/>
              <a:t>Spring Albatross </a:t>
            </a:r>
          </a:p>
          <a:p>
            <a:pPr lvl="1"/>
            <a:r>
              <a:rPr lang="en-US" dirty="0" smtClean="0"/>
              <a:t>NEAMAP</a:t>
            </a:r>
          </a:p>
          <a:p>
            <a:pPr lvl="1"/>
            <a:r>
              <a:rPr lang="en-US" dirty="0" smtClean="0"/>
              <a:t>MA</a:t>
            </a:r>
          </a:p>
          <a:p>
            <a:pPr lvl="1"/>
            <a:r>
              <a:rPr lang="en-US" dirty="0" smtClean="0"/>
              <a:t>RI</a:t>
            </a:r>
          </a:p>
          <a:p>
            <a:pPr lvl="1"/>
            <a:r>
              <a:rPr lang="en-US" dirty="0" smtClean="0"/>
              <a:t>CT</a:t>
            </a:r>
          </a:p>
          <a:p>
            <a:pPr lvl="1"/>
            <a:r>
              <a:rPr lang="en-US" dirty="0" smtClean="0"/>
              <a:t>NY</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ar1_y for states and NEAMAP except NY which is none. 2dar1 for BTS</a:t>
            </a:r>
          </a:p>
          <a:p>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p:txBody>
      </p:sp>
      <p:sp>
        <p:nvSpPr>
          <p:cNvPr id="10" name="Content Placeholder 7"/>
          <p:cNvSpPr txBox="1">
            <a:spLocks/>
          </p:cNvSpPr>
          <p:nvPr/>
        </p:nvSpPr>
        <p:spPr>
          <a:xfrm>
            <a:off x="9075691" y="2505075"/>
            <a:ext cx="2728866" cy="420052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South</a:t>
            </a:r>
          </a:p>
          <a:p>
            <a:pPr lvl="1"/>
            <a:r>
              <a:rPr lang="en-US" dirty="0" smtClean="0"/>
              <a:t>Spring Albatross</a:t>
            </a:r>
          </a:p>
          <a:p>
            <a:pPr lvl="1"/>
            <a:r>
              <a:rPr lang="en-US" dirty="0" smtClean="0"/>
              <a:t>NEAMAP</a:t>
            </a:r>
          </a:p>
          <a:p>
            <a:pPr lvl="1"/>
            <a:r>
              <a:rPr lang="en-US" dirty="0" smtClean="0"/>
              <a:t>NJ</a:t>
            </a:r>
          </a:p>
          <a:p>
            <a:pPr lvl="1"/>
            <a:r>
              <a:rPr lang="en-US" dirty="0" smtClean="0"/>
              <a:t>DE</a:t>
            </a:r>
          </a:p>
          <a:p>
            <a:pPr lvl="1"/>
            <a:r>
              <a:rPr lang="en-US" dirty="0" smtClean="0"/>
              <a:t>MD</a:t>
            </a:r>
          </a:p>
          <a:p>
            <a:pPr lvl="1"/>
            <a:r>
              <a:rPr lang="en-US" dirty="0" smtClean="0"/>
              <a:t>VIMS</a:t>
            </a:r>
          </a:p>
          <a:p>
            <a:pPr lvl="1"/>
            <a:r>
              <a:rPr lang="en-US" dirty="0" smtClean="0"/>
              <a:t>Winter BT</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a:t>
            </a:r>
          </a:p>
          <a:p>
            <a:r>
              <a:rPr lang="en-US" dirty="0" smtClean="0">
                <a:solidFill>
                  <a:schemeClr val="accent4">
                    <a:lumMod val="75000"/>
                  </a:schemeClr>
                </a:solidFill>
              </a:rPr>
              <a:t>Age comp: logistic-normal-ar1-miss0</a:t>
            </a:r>
          </a:p>
        </p:txBody>
      </p:sp>
    </p:spTree>
    <p:extLst>
      <p:ext uri="{BB962C8B-B14F-4D97-AF65-F5344CB8AC3E}">
        <p14:creationId xmlns:p14="http://schemas.microsoft.com/office/powerpoint/2010/main" val="3542607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994" y="1397724"/>
            <a:ext cx="5329647" cy="5329647"/>
          </a:xfrm>
          <a:prstGeom prst="rect">
            <a:avLst/>
          </a:prstGeom>
        </p:spPr>
      </p:pic>
      <p:sp>
        <p:nvSpPr>
          <p:cNvPr id="4" name="Rectangle 3"/>
          <p:cNvSpPr/>
          <p:nvPr/>
        </p:nvSpPr>
        <p:spPr>
          <a:xfrm>
            <a:off x="3621437" y="239633"/>
            <a:ext cx="6096000" cy="923330"/>
          </a:xfrm>
          <a:prstGeom prst="rect">
            <a:avLst/>
          </a:prstGeom>
        </p:spPr>
        <p:txBody>
          <a:bodyPr>
            <a:spAutoFit/>
          </a:bodyPr>
          <a:lstStyle/>
          <a:p>
            <a:r>
              <a:rPr lang="en-US" dirty="0" smtClean="0"/>
              <a:t>                  </a:t>
            </a:r>
            <a:r>
              <a:rPr lang="en-US" dirty="0" err="1" smtClean="0"/>
              <a:t>rho_R</a:t>
            </a:r>
            <a:r>
              <a:rPr lang="en-US" dirty="0" smtClean="0"/>
              <a:t>        </a:t>
            </a:r>
            <a:r>
              <a:rPr lang="en-US" dirty="0" err="1" smtClean="0"/>
              <a:t>rho_SSB</a:t>
            </a:r>
            <a:r>
              <a:rPr lang="en-US" dirty="0" smtClean="0"/>
              <a:t>     </a:t>
            </a:r>
            <a:r>
              <a:rPr lang="en-US" dirty="0" err="1" smtClean="0"/>
              <a:t>rho_Fbar</a:t>
            </a:r>
            <a:endParaRPr lang="en-US" dirty="0"/>
          </a:p>
          <a:p>
            <a:r>
              <a:rPr lang="en-US" dirty="0"/>
              <a:t>Run34       </a:t>
            </a:r>
            <a:r>
              <a:rPr lang="en-US" dirty="0" smtClean="0"/>
              <a:t>0.1209      -</a:t>
            </a:r>
            <a:r>
              <a:rPr lang="en-US" dirty="0"/>
              <a:t>0.0579   </a:t>
            </a:r>
            <a:r>
              <a:rPr lang="en-US" dirty="0" smtClean="0"/>
              <a:t>    0.0598</a:t>
            </a:r>
            <a:endParaRPr lang="en-US" dirty="0"/>
          </a:p>
          <a:p>
            <a:r>
              <a:rPr lang="en-US" dirty="0"/>
              <a:t>Run37.14 </a:t>
            </a:r>
            <a:r>
              <a:rPr lang="en-US" dirty="0" smtClean="0"/>
              <a:t>0.1333      -</a:t>
            </a:r>
            <a:r>
              <a:rPr lang="en-US" dirty="0"/>
              <a:t>0.0067  </a:t>
            </a:r>
            <a:r>
              <a:rPr lang="en-US" dirty="0" smtClean="0"/>
              <a:t>    -</a:t>
            </a:r>
            <a:r>
              <a:rPr lang="en-US" dirty="0"/>
              <a:t>0.0159</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9319" y="1397723"/>
            <a:ext cx="5329648" cy="5329648"/>
          </a:xfrm>
          <a:prstGeom prst="rect">
            <a:avLst/>
          </a:prstGeom>
        </p:spPr>
      </p:pic>
    </p:spTree>
    <p:extLst>
      <p:ext uri="{BB962C8B-B14F-4D97-AF65-F5344CB8AC3E}">
        <p14:creationId xmlns:p14="http://schemas.microsoft.com/office/powerpoint/2010/main" val="2001433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217" y="1158240"/>
            <a:ext cx="5577840" cy="5577840"/>
          </a:xfrm>
          <a:prstGeom prst="rect">
            <a:avLst/>
          </a:prstGeom>
        </p:spPr>
      </p:pic>
      <p:sp>
        <p:nvSpPr>
          <p:cNvPr id="3" name="TextBox 2"/>
          <p:cNvSpPr txBox="1"/>
          <p:nvPr/>
        </p:nvSpPr>
        <p:spPr>
          <a:xfrm>
            <a:off x="2899953" y="670560"/>
            <a:ext cx="840295" cy="369332"/>
          </a:xfrm>
          <a:prstGeom prst="rect">
            <a:avLst/>
          </a:prstGeom>
          <a:noFill/>
        </p:spPr>
        <p:txBody>
          <a:bodyPr wrap="none" rtlCol="0">
            <a:spAutoFit/>
          </a:bodyPr>
          <a:lstStyle/>
          <a:p>
            <a:r>
              <a:rPr lang="en-US" dirty="0" smtClean="0"/>
              <a:t>Run 34</a:t>
            </a:r>
            <a:endParaRPr lang="en-US" dirty="0"/>
          </a:p>
        </p:txBody>
      </p:sp>
      <p:sp>
        <p:nvSpPr>
          <p:cNvPr id="4" name="TextBox 3"/>
          <p:cNvSpPr txBox="1"/>
          <p:nvPr/>
        </p:nvSpPr>
        <p:spPr>
          <a:xfrm>
            <a:off x="8817428" y="670560"/>
            <a:ext cx="840295" cy="369332"/>
          </a:xfrm>
          <a:prstGeom prst="rect">
            <a:avLst/>
          </a:prstGeom>
          <a:noFill/>
        </p:spPr>
        <p:txBody>
          <a:bodyPr wrap="none" rtlCol="0">
            <a:spAutoFit/>
          </a:bodyPr>
          <a:lstStyle/>
          <a:p>
            <a:r>
              <a:rPr lang="en-US" dirty="0" smtClean="0"/>
              <a:t>Run 37</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057" y="1158240"/>
            <a:ext cx="5699760" cy="5699760"/>
          </a:xfrm>
          <a:prstGeom prst="rect">
            <a:avLst/>
          </a:prstGeom>
        </p:spPr>
      </p:pic>
    </p:spTree>
    <p:extLst>
      <p:ext uri="{BB962C8B-B14F-4D97-AF65-F5344CB8AC3E}">
        <p14:creationId xmlns:p14="http://schemas.microsoft.com/office/powerpoint/2010/main" val="3111338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12039</TotalTime>
  <Words>1265</Words>
  <Application>Microsoft Office PowerPoint</Application>
  <PresentationFormat>Widescreen</PresentationFormat>
  <Paragraphs>189</Paragraphs>
  <Slides>48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Wingdings</vt:lpstr>
      <vt:lpstr>Office Theme</vt:lpstr>
      <vt:lpstr>BSB WHAM Sensitivity Tests</vt:lpstr>
      <vt:lpstr>From FINAL Peer Review Report</vt:lpstr>
      <vt:lpstr>From FINAL Peer Review Report</vt:lpstr>
      <vt:lpstr>PowerPoint Presentation</vt:lpstr>
      <vt:lpstr>Options for Sensitivity Item 3</vt:lpstr>
      <vt:lpstr>Options for Sensitivity Item 3</vt:lpstr>
      <vt:lpstr>Option 2: Run37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Option 3: Run38 (NEAMAP Spring/Fall?)</vt:lpstr>
      <vt:lpstr>Option 3: Run38 (NEAMAP Spring/Fall?)</vt:lpstr>
      <vt:lpstr>PowerPoint Presentation</vt:lpstr>
      <vt:lpstr>Conclusions about Sensitivity Test</vt:lpstr>
      <vt:lpstr>PowerPoint Presentation</vt:lpstr>
      <vt:lpstr>From FINAL Peer Review Report</vt:lpstr>
      <vt:lpstr>Options for Sensitivity Item 1</vt:lpstr>
      <vt:lpstr>Options for Sensitivity Item 1</vt:lpstr>
      <vt:lpstr>Run 35-36 (Option 1) </vt:lpstr>
      <vt:lpstr>PowerPoint Presentation</vt:lpstr>
      <vt:lpstr>Options for Sensitivity Item 1</vt:lpstr>
      <vt:lpstr>Run 35-36 (Option 1) </vt:lpstr>
      <vt:lpstr>PowerPoint Presentation</vt:lpstr>
      <vt:lpstr>Conclusions about Sensitivity Test</vt:lpstr>
      <vt:lpstr>PowerPoint Presentation</vt:lpstr>
      <vt:lpstr>From FINAL Peer Review Report</vt:lpstr>
      <vt:lpstr>Options for Sensitivity Item 2</vt:lpstr>
      <vt:lpstr>Run 39</vt:lpstr>
      <vt:lpstr>PowerPoint Presentation</vt:lpstr>
    </vt:vector>
  </TitlesOfParts>
  <Company>NMFS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BSB WHAM Sensitivity Tests</dc:title>
  <dc:creator>Emily Liljestrand</dc:creator>
  <cp:lastModifiedBy>Emily Liljestrand</cp:lastModifiedBy>
  <cp:revision>55</cp:revision>
  <dcterms:created xsi:type="dcterms:W3CDTF">2024-01-19T20:30:45Z</dcterms:created>
  <dcterms:modified xsi:type="dcterms:W3CDTF">2024-02-01T16:44:47Z</dcterms:modified>
</cp:coreProperties>
</file>