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3" r:id="rId5"/>
    <p:sldId id="271" r:id="rId6"/>
    <p:sldId id="272" r:id="rId7"/>
    <p:sldId id="265" r:id="rId8"/>
    <p:sldId id="267" r:id="rId9"/>
    <p:sldId id="268" r:id="rId10"/>
    <p:sldId id="275"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76" r:id="rId29"/>
    <p:sldId id="264" r:id="rId30"/>
    <p:sldId id="296" r:id="rId31"/>
    <p:sldId id="297" r:id="rId32"/>
    <p:sldId id="295" r:id="rId33"/>
    <p:sldId id="270" r:id="rId34"/>
    <p:sldId id="274" r:id="rId35"/>
    <p:sldId id="294" r:id="rId36"/>
    <p:sldId id="269" r:id="rId37"/>
    <p:sldId id="27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64" autoAdjust="0"/>
    <p:restoredTop sz="96494" autoAdjust="0"/>
  </p:normalViewPr>
  <p:slideViewPr>
    <p:cSldViewPr snapToGrid="0">
      <p:cViewPr varScale="1">
        <p:scale>
          <a:sx n="117" d="100"/>
          <a:sy n="117" d="100"/>
        </p:scale>
        <p:origin x="69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76315-5318-4C37-8130-0BE8558006F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21DD-8E4A-412C-939F-361AD1C20860}" type="slidenum">
              <a:rPr lang="en-US" smtClean="0"/>
              <a:t>‹#›</a:t>
            </a:fld>
            <a:endParaRPr lang="en-US"/>
          </a:p>
        </p:txBody>
      </p:sp>
    </p:spTree>
    <p:extLst>
      <p:ext uri="{BB962C8B-B14F-4D97-AF65-F5344CB8AC3E}">
        <p14:creationId xmlns:p14="http://schemas.microsoft.com/office/powerpoint/2010/main" val="12599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Spring Albatross – 2dar1</a:t>
            </a:r>
          </a:p>
          <a:p>
            <a:pPr lvl="1"/>
            <a:r>
              <a:rPr lang="en-US" dirty="0" smtClean="0"/>
              <a:t>NEAMAP –            ar1_y</a:t>
            </a:r>
          </a:p>
          <a:p>
            <a:pPr lvl="1"/>
            <a:r>
              <a:rPr lang="en-US" dirty="0" smtClean="0"/>
              <a:t>MA –                     ar1_y</a:t>
            </a:r>
          </a:p>
          <a:p>
            <a:pPr lvl="1"/>
            <a:r>
              <a:rPr lang="en-US" dirty="0" smtClean="0"/>
              <a:t>RI –                       ar1_y</a:t>
            </a:r>
          </a:p>
          <a:p>
            <a:pPr lvl="1"/>
            <a:r>
              <a:rPr lang="en-US" dirty="0" smtClean="0"/>
              <a:t>CT –                       ar1_y</a:t>
            </a:r>
          </a:p>
          <a:p>
            <a:pPr lvl="1"/>
            <a:r>
              <a:rPr lang="en-US" dirty="0" smtClean="0"/>
              <a:t>NY-                       none</a:t>
            </a:r>
          </a:p>
          <a:p>
            <a:pPr lvl="1"/>
            <a:r>
              <a:rPr lang="en-US" dirty="0" smtClean="0"/>
              <a:t>Bigelow –              2dar1</a:t>
            </a:r>
          </a:p>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6</a:t>
            </a:fld>
            <a:endParaRPr lang="en-US"/>
          </a:p>
        </p:txBody>
      </p:sp>
    </p:spTree>
    <p:extLst>
      <p:ext uri="{BB962C8B-B14F-4D97-AF65-F5344CB8AC3E}">
        <p14:creationId xmlns:p14="http://schemas.microsoft.com/office/powerpoint/2010/main" val="138216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29</a:t>
            </a:fld>
            <a:endParaRPr lang="en-US"/>
          </a:p>
        </p:txBody>
      </p:sp>
    </p:spTree>
    <p:extLst>
      <p:ext uri="{BB962C8B-B14F-4D97-AF65-F5344CB8AC3E}">
        <p14:creationId xmlns:p14="http://schemas.microsoft.com/office/powerpoint/2010/main" val="181377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30</a:t>
            </a:fld>
            <a:endParaRPr lang="en-US"/>
          </a:p>
        </p:txBody>
      </p:sp>
    </p:spTree>
    <p:extLst>
      <p:ext uri="{BB962C8B-B14F-4D97-AF65-F5344CB8AC3E}">
        <p14:creationId xmlns:p14="http://schemas.microsoft.com/office/powerpoint/2010/main" val="213432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4984" y="0"/>
            <a:ext cx="4186376" cy="669820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7702" y="0"/>
            <a:ext cx="4286250" cy="6858000"/>
          </a:xfrm>
          <a:prstGeom prst="rect">
            <a:avLst/>
          </a:prstGeom>
        </p:spPr>
      </p:pic>
    </p:spTree>
    <p:extLst>
      <p:ext uri="{BB962C8B-B14F-4D97-AF65-F5344CB8AC3E}">
        <p14:creationId xmlns:p14="http://schemas.microsoft.com/office/powerpoint/2010/main" val="1454959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65857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78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88147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2057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36795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61150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67361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607012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61156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44264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82591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92244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03155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6171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2873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260679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85918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When the model is fit using the individual indices, there’s a higher recruitment estimated in the north</a:t>
            </a:r>
          </a:p>
          <a:p>
            <a:r>
              <a:rPr lang="en-US" dirty="0" smtClean="0"/>
              <a:t>This causes a higher SSB estimated as well</a:t>
            </a:r>
          </a:p>
          <a:p>
            <a:r>
              <a:rPr lang="en-US" dirty="0" smtClean="0"/>
              <a:t>Some of the indices fit better </a:t>
            </a:r>
            <a:r>
              <a:rPr lang="en-US" smtClean="0"/>
              <a:t>than others, </a:t>
            </a:r>
            <a:r>
              <a:rPr lang="en-US" dirty="0" smtClean="0"/>
              <a:t>because of their assumed CV</a:t>
            </a:r>
            <a:endParaRPr lang="en-US" dirty="0"/>
          </a:p>
        </p:txBody>
      </p:sp>
    </p:spTree>
    <p:extLst>
      <p:ext uri="{BB962C8B-B14F-4D97-AF65-F5344CB8AC3E}">
        <p14:creationId xmlns:p14="http://schemas.microsoft.com/office/powerpoint/2010/main" val="149695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
        <p:nvSpPr>
          <p:cNvPr id="3" name="TextBox 2"/>
          <p:cNvSpPr txBox="1"/>
          <p:nvPr/>
        </p:nvSpPr>
        <p:spPr>
          <a:xfrm>
            <a:off x="3482482" y="-2933214"/>
            <a:ext cx="5509842" cy="12403395"/>
          </a:xfrm>
          <a:prstGeom prst="rect">
            <a:avLst/>
          </a:prstGeom>
          <a:noFill/>
        </p:spPr>
        <p:txBody>
          <a:bodyPr wrap="none" rtlCol="0">
            <a:spAutoFit/>
          </a:bodyPr>
          <a:lstStyle/>
          <a:p>
            <a:r>
              <a:rPr lang="en-US" sz="80000" dirty="0" smtClean="0">
                <a:solidFill>
                  <a:srgbClr val="FF0000"/>
                </a:solidFill>
              </a:rPr>
              <a:t>X</a:t>
            </a:r>
            <a:endParaRPr lang="en-US" sz="80000" dirty="0">
              <a:solidFill>
                <a:srgbClr val="FF0000"/>
              </a:solidFill>
            </a:endParaRPr>
          </a:p>
        </p:txBody>
      </p:sp>
    </p:spTree>
    <p:extLst>
      <p:ext uri="{BB962C8B-B14F-4D97-AF65-F5344CB8AC3E}">
        <p14:creationId xmlns:p14="http://schemas.microsoft.com/office/powerpoint/2010/main" val="3947875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484" y="0"/>
            <a:ext cx="428625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857" y="0"/>
            <a:ext cx="4286250" cy="6858000"/>
          </a:xfrm>
          <a:prstGeom prst="rect">
            <a:avLst/>
          </a:prstGeom>
        </p:spPr>
      </p:pic>
    </p:spTree>
    <p:extLst>
      <p:ext uri="{BB962C8B-B14F-4D97-AF65-F5344CB8AC3E}">
        <p14:creationId xmlns:p14="http://schemas.microsoft.com/office/powerpoint/2010/main" val="1684382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t>1) an exploration of alternative parameterizations for natural mortality (e.g. different age-independent constant values, or age-dependent M) </a:t>
            </a:r>
            <a:endParaRPr lang="en-US" b="0" dirty="0" smtClean="0">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solidFill>
                  <a:schemeClr val="bg2">
                    <a:lumMod val="90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2">
                  <a:lumMod val="90000"/>
                </a:schemeClr>
              </a:solidFill>
              <a:effectLst/>
            </a:endParaRPr>
          </a:p>
          <a:p>
            <a:pPr marL="0" indent="0">
              <a:buNone/>
            </a:pPr>
            <a:endParaRPr lang="en-US" dirty="0"/>
          </a:p>
        </p:txBody>
      </p:sp>
    </p:spTree>
    <p:extLst>
      <p:ext uri="{BB962C8B-B14F-4D97-AF65-F5344CB8AC3E}">
        <p14:creationId xmlns:p14="http://schemas.microsoft.com/office/powerpoint/2010/main" val="2387270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age-dependent </a:t>
            </a:r>
            <a:r>
              <a:rPr lang="en-US" dirty="0" smtClean="0"/>
              <a:t>M</a:t>
            </a:r>
            <a:endParaRPr lang="en-US" dirty="0" smtClean="0"/>
          </a:p>
          <a:p>
            <a:pPr marL="514350" indent="-514350">
              <a:buFont typeface="+mj-lt"/>
              <a:buAutoNum type="arabicPeriod"/>
            </a:pPr>
            <a:r>
              <a:rPr lang="en-US" dirty="0" smtClean="0"/>
              <a:t>Fix </a:t>
            </a:r>
            <a:r>
              <a:rPr lang="en-US" dirty="0" smtClean="0"/>
              <a:t>M at higher or lower age constant M values than was used in Run 34</a:t>
            </a:r>
          </a:p>
          <a:p>
            <a:pPr marL="514350" indent="-514350">
              <a:buFont typeface="+mj-lt"/>
              <a:buAutoNum type="arabicPeriod"/>
            </a:pPr>
            <a:r>
              <a:rPr lang="en-US" dirty="0" smtClean="0"/>
              <a:t>Fix age-dependent </a:t>
            </a:r>
            <a:r>
              <a:rPr lang="en-US" dirty="0" smtClean="0"/>
              <a:t>M</a:t>
            </a:r>
            <a:endParaRPr lang="en-US" dirty="0" smtClean="0"/>
          </a:p>
        </p:txBody>
      </p:sp>
    </p:spTree>
    <p:extLst>
      <p:ext uri="{BB962C8B-B14F-4D97-AF65-F5344CB8AC3E}">
        <p14:creationId xmlns:p14="http://schemas.microsoft.com/office/powerpoint/2010/main" val="2685896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a:t>
            </a:r>
            <a:r>
              <a:rPr lang="en-US" dirty="0" smtClean="0"/>
              <a:t>35-36</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a:t>
            </a:r>
            <a:r>
              <a:rPr lang="en-US" dirty="0" smtClean="0"/>
              <a:t>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35</a:t>
            </a:r>
            <a:endParaRPr lang="en-US" dirty="0"/>
          </a:p>
        </p:txBody>
      </p:sp>
      <p:sp>
        <p:nvSpPr>
          <p:cNvPr id="8" name="Content Placeholder 7"/>
          <p:cNvSpPr>
            <a:spLocks noGrp="1"/>
          </p:cNvSpPr>
          <p:nvPr>
            <p:ph sz="quarter" idx="4"/>
          </p:nvPr>
        </p:nvSpPr>
        <p:spPr>
          <a:xfrm>
            <a:off x="6172200" y="2505075"/>
            <a:ext cx="2728866" cy="501651"/>
          </a:xfrm>
        </p:spPr>
        <p:txBody>
          <a:bodyPr>
            <a:normAutofit fontScale="85000" lnSpcReduction="10000"/>
          </a:bodyPr>
          <a:lstStyle/>
          <a:p>
            <a:r>
              <a:rPr lang="en-US" dirty="0" smtClean="0">
                <a:solidFill>
                  <a:schemeClr val="accent4">
                    <a:lumMod val="75000"/>
                  </a:schemeClr>
                </a:solidFill>
              </a:rPr>
              <a:t>One M estimated: </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2" name="Content Placeholder 7"/>
          <p:cNvSpPr txBox="1">
            <a:spLocks/>
          </p:cNvSpPr>
          <p:nvPr/>
        </p:nvSpPr>
        <p:spPr>
          <a:xfrm>
            <a:off x="6172198" y="3771011"/>
            <a:ext cx="2728866" cy="5016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X[] &lt;- 1, x[2,,] &lt;- 2</a:t>
            </a:r>
          </a:p>
        </p:txBody>
      </p:sp>
    </p:spTree>
    <p:extLst>
      <p:ext uri="{BB962C8B-B14F-4D97-AF65-F5344CB8AC3E}">
        <p14:creationId xmlns:p14="http://schemas.microsoft.com/office/powerpoint/2010/main" val="1006062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t>2) profiles of the initial fishing mortality (i.e. initial depletion) </a:t>
            </a:r>
            <a:endParaRPr lang="en-US" b="0" dirty="0" smtClean="0">
              <a:effectLst/>
            </a:endParaRPr>
          </a:p>
          <a:p>
            <a:r>
              <a:rPr lang="en-US" dirty="0">
                <a:solidFill>
                  <a:schemeClr val="bg1">
                    <a:lumMod val="85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1">
                  <a:lumMod val="85000"/>
                </a:schemeClr>
              </a:solidFill>
              <a:effectLst/>
            </a:endParaRPr>
          </a:p>
          <a:p>
            <a:pPr marL="0" indent="0">
              <a:buNone/>
            </a:pPr>
            <a:endParaRPr lang="en-US" dirty="0"/>
          </a:p>
        </p:txBody>
      </p:sp>
    </p:spTree>
    <p:extLst>
      <p:ext uri="{BB962C8B-B14F-4D97-AF65-F5344CB8AC3E}">
        <p14:creationId xmlns:p14="http://schemas.microsoft.com/office/powerpoint/2010/main" val="2961126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25</a:t>
            </a:r>
            <a:r>
              <a:rPr lang="en-US" baseline="30000" dirty="0" smtClean="0"/>
              <a:t>th</a:t>
            </a:r>
            <a:r>
              <a:rPr lang="en-US" dirty="0" smtClean="0"/>
              <a:t> and 75</a:t>
            </a:r>
            <a:r>
              <a:rPr lang="en-US" baseline="30000" dirty="0" smtClean="0"/>
              <a:t>th</a:t>
            </a:r>
            <a:r>
              <a:rPr lang="en-US" dirty="0" smtClean="0"/>
              <a:t> value of the distribution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 XXX</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39</a:t>
            </a:r>
            <a:endParaRPr lang="en-US" dirty="0"/>
          </a:p>
        </p:txBody>
      </p:sp>
      <p:sp>
        <p:nvSpPr>
          <p:cNvPr id="8" name="Content Placeholder 7"/>
          <p:cNvSpPr>
            <a:spLocks noGrp="1"/>
          </p:cNvSpPr>
          <p:nvPr>
            <p:ph sz="quarter" idx="4"/>
          </p:nvPr>
        </p:nvSpPr>
        <p:spPr>
          <a:xfrm>
            <a:off x="6172200" y="2505075"/>
            <a:ext cx="2728866" cy="501651"/>
          </a:xfrm>
        </p:spPr>
        <p:txBody>
          <a:bodyPr>
            <a:normAutofit/>
          </a:bodyPr>
          <a:lstStyle/>
          <a:p>
            <a:r>
              <a:rPr lang="en-US" dirty="0" smtClean="0"/>
              <a:t>F fixed at XXX</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25% CI Value</a:t>
            </a:r>
            <a:endParaRPr lang="en-US" dirty="0" smtClean="0">
              <a:solidFill>
                <a:schemeClr val="accent4">
                  <a:lumMod val="75000"/>
                </a:schemeClr>
              </a:solidFill>
            </a:endParaRPr>
          </a:p>
        </p:txBody>
      </p:sp>
      <p:sp>
        <p:nvSpPr>
          <p:cNvPr id="16" name="Text Placeholder 6"/>
          <p:cNvSpPr txBox="1">
            <a:spLocks/>
          </p:cNvSpPr>
          <p:nvPr/>
        </p:nvSpPr>
        <p:spPr>
          <a:xfrm>
            <a:off x="6172200" y="4585399"/>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41</a:t>
            </a:r>
            <a:endParaRPr lang="en-US" dirty="0"/>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75% CI Value</a:t>
            </a:r>
            <a:endParaRPr lang="en-US" dirty="0" smtClean="0">
              <a:solidFill>
                <a:schemeClr val="accent4">
                  <a:lumMod val="75000"/>
                </a:schemeClr>
              </a:solidFill>
            </a:endParaRPr>
          </a:p>
        </p:txBody>
      </p:sp>
    </p:spTree>
    <p:extLst>
      <p:ext uri="{BB962C8B-B14F-4D97-AF65-F5344CB8AC3E}">
        <p14:creationId xmlns:p14="http://schemas.microsoft.com/office/powerpoint/2010/main" val="385549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Spring and Fall NEFSC BTS/ NEAMAP</a:t>
            </a:r>
            <a:endParaRPr lang="en-US" dirty="0"/>
          </a:p>
        </p:txBody>
      </p:sp>
    </p:spTree>
    <p:extLst>
      <p:ext uri="{BB962C8B-B14F-4D97-AF65-F5344CB8AC3E}">
        <p14:creationId xmlns:p14="http://schemas.microsoft.com/office/powerpoint/2010/main" val="1499166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t>
            </a:r>
            <a:r>
              <a:rPr lang="en-US" dirty="0" smtClean="0"/>
              <a:t>Albatross </a:t>
            </a:r>
            <a:endParaRPr lang="en-US" dirty="0" smtClean="0"/>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ar1_y for states and NEAMAP except NY which is none. 2dar1 for BTS</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
        <p:nvSpPr>
          <p:cNvPr id="4" name="Rectangle 3"/>
          <p:cNvSpPr/>
          <p:nvPr/>
        </p:nvSpPr>
        <p:spPr>
          <a:xfrm>
            <a:off x="3621437" y="239633"/>
            <a:ext cx="6096000" cy="923330"/>
          </a:xfrm>
          <a:prstGeom prst="rect">
            <a:avLst/>
          </a:prstGeom>
        </p:spPr>
        <p:txBody>
          <a:bodyPr>
            <a:spAutoFit/>
          </a:bodyPr>
          <a:lstStyle/>
          <a:p>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Run34       </a:t>
            </a:r>
            <a:r>
              <a:rPr lang="en-US" dirty="0" smtClean="0"/>
              <a:t>0.1209      -</a:t>
            </a:r>
            <a:r>
              <a:rPr lang="en-US" dirty="0"/>
              <a:t>0.0579   </a:t>
            </a:r>
            <a:r>
              <a:rPr lang="en-US" dirty="0" smtClean="0"/>
              <a:t>    0.0598</a:t>
            </a:r>
            <a:endParaRPr lang="en-US" dirty="0"/>
          </a:p>
          <a:p>
            <a:r>
              <a:rPr lang="en-US" dirty="0"/>
              <a:t>Run37.14 </a:t>
            </a:r>
            <a:r>
              <a:rPr lang="en-US" dirty="0" smtClean="0"/>
              <a:t>0.1333      -</a:t>
            </a:r>
            <a:r>
              <a:rPr lang="en-US" dirty="0"/>
              <a:t>0.0067  </a:t>
            </a:r>
            <a:r>
              <a:rPr lang="en-US" dirty="0" smtClean="0"/>
              <a:t>    -</a:t>
            </a:r>
            <a:r>
              <a:rPr lang="en-US" dirty="0"/>
              <a:t>0.0159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319" y="1397723"/>
            <a:ext cx="5329648" cy="5329648"/>
          </a:xfrm>
          <a:prstGeom prst="rect">
            <a:avLst/>
          </a:prstGeom>
        </p:spPr>
      </p:pic>
    </p:spTree>
    <p:extLst>
      <p:ext uri="{BB962C8B-B14F-4D97-AF65-F5344CB8AC3E}">
        <p14:creationId xmlns:p14="http://schemas.microsoft.com/office/powerpoint/2010/main" val="2001433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15824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886" y="1005840"/>
            <a:ext cx="5821680" cy="5821680"/>
          </a:xfrm>
          <a:prstGeom prst="rect">
            <a:avLst/>
          </a:prstGeom>
        </p:spPr>
      </p:pic>
    </p:spTree>
    <p:extLst>
      <p:ext uri="{BB962C8B-B14F-4D97-AF65-F5344CB8AC3E}">
        <p14:creationId xmlns:p14="http://schemas.microsoft.com/office/powerpoint/2010/main" val="1192040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10005</TotalTime>
  <Words>1036</Words>
  <Application>Microsoft Office PowerPoint</Application>
  <PresentationFormat>Widescreen</PresentationFormat>
  <Paragraphs>153</Paragraphs>
  <Slides>37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BSB WHAM Sensitivity Tests</vt:lpstr>
      <vt:lpstr>From FINAL Peer Review Report</vt:lpstr>
      <vt:lpstr>From FINAL Peer Review Report</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about Sensitivity Test</vt:lpstr>
      <vt:lpstr>Option 3: Run38 (NEAMAP Spring/Fall?)</vt:lpstr>
      <vt:lpstr>Option 3: Run38 (NEAMAP Spring/Fall?)</vt:lpstr>
      <vt:lpstr>PowerPoint Presentation</vt:lpstr>
      <vt:lpstr>From FINAL Peer Review Report</vt:lpstr>
      <vt:lpstr>Options for Sensitivity Item 1</vt:lpstr>
      <vt:lpstr>Run 35-36</vt:lpstr>
      <vt:lpstr>From FINAL Peer Review Report</vt:lpstr>
      <vt:lpstr>Options for Sensitivity Item 2</vt:lpstr>
      <vt:lpstr>Run 39</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34</cp:revision>
  <dcterms:created xsi:type="dcterms:W3CDTF">2024-01-19T20:30:45Z</dcterms:created>
  <dcterms:modified xsi:type="dcterms:W3CDTF">2024-01-29T18:13:02Z</dcterms:modified>
</cp:coreProperties>
</file>