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1" r:id="rId3"/>
    <p:sldId id="262" r:id="rId4"/>
    <p:sldId id="263" r:id="rId5"/>
    <p:sldId id="265" r:id="rId6"/>
    <p:sldId id="266" r:id="rId7"/>
    <p:sldId id="267" r:id="rId8"/>
    <p:sldId id="273" r:id="rId9"/>
    <p:sldId id="270" r:id="rId10"/>
    <p:sldId id="271" r:id="rId11"/>
    <p:sldId id="272" r:id="rId12"/>
    <p:sldId id="274" r:id="rId13"/>
    <p:sldId id="276" r:id="rId14"/>
    <p:sldId id="277" r:id="rId15"/>
    <p:sldId id="279" r:id="rId16"/>
    <p:sldId id="280" r:id="rId17"/>
    <p:sldId id="281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0" autoAdjust="0"/>
    <p:restoredTop sz="87160" autoAdjust="0"/>
  </p:normalViewPr>
  <p:slideViewPr>
    <p:cSldViewPr snapToGrid="0">
      <p:cViewPr>
        <p:scale>
          <a:sx n="120" d="100"/>
          <a:sy n="120" d="100"/>
        </p:scale>
        <p:origin x="-355" y="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44857-E3A7-4FCB-AA88-DD111CF9E8F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F39E3-FC7C-4A0E-8231-86C1EB489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26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M3 = m5</a:t>
            </a:r>
          </a:p>
          <a:p>
            <a:r>
              <a:rPr lang="en-US" dirty="0" smtClean="0"/>
              <a:t>M1 = m3</a:t>
            </a:r>
          </a:p>
          <a:p>
            <a:r>
              <a:rPr lang="en-US" dirty="0" smtClean="0"/>
              <a:t>M2 =  m4</a:t>
            </a:r>
          </a:p>
          <a:p>
            <a:r>
              <a:rPr lang="en-US" dirty="0" smtClean="0"/>
              <a:t>M4 =  m6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39E3-FC7C-4A0E-8231-86C1EB4896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41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M4 = m10</a:t>
            </a:r>
          </a:p>
          <a:p>
            <a:r>
              <a:rPr lang="en-US" dirty="0" smtClean="0"/>
              <a:t>M3 = m9</a:t>
            </a:r>
          </a:p>
          <a:p>
            <a:r>
              <a:rPr lang="en-US" dirty="0" smtClean="0"/>
              <a:t>M1 = m3</a:t>
            </a:r>
          </a:p>
          <a:p>
            <a:r>
              <a:rPr lang="en-US" dirty="0" smtClean="0"/>
              <a:t>M6 = test</a:t>
            </a:r>
          </a:p>
          <a:p>
            <a:r>
              <a:rPr lang="en-US" dirty="0" smtClean="0"/>
              <a:t>M2 = m8</a:t>
            </a:r>
          </a:p>
          <a:p>
            <a:r>
              <a:rPr lang="en-US" dirty="0" smtClean="0"/>
              <a:t>M5 = m11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39E3-FC7C-4A0E-8231-86C1EB4896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50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M2 = m38</a:t>
            </a:r>
          </a:p>
          <a:p>
            <a:r>
              <a:rPr lang="en-US" dirty="0" smtClean="0"/>
              <a:t>M4 = m40</a:t>
            </a:r>
          </a:p>
          <a:p>
            <a:r>
              <a:rPr lang="en-US" dirty="0" smtClean="0"/>
              <a:t>M3</a:t>
            </a:r>
            <a:r>
              <a:rPr lang="en-US" baseline="0" dirty="0" smtClean="0"/>
              <a:t> = m39</a:t>
            </a:r>
          </a:p>
          <a:p>
            <a:r>
              <a:rPr lang="en-US" baseline="0" dirty="0" smtClean="0"/>
              <a:t>M1 = m37</a:t>
            </a:r>
          </a:p>
          <a:p>
            <a:r>
              <a:rPr lang="en-US" baseline="0" dirty="0" smtClean="0"/>
              <a:t>M5 = test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39E3-FC7C-4A0E-8231-86C1EB4896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2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F629-6899-481C-AFBE-88AE2104348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B5B9-BAE7-4849-8141-A0D2C4ACE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9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F629-6899-481C-AFBE-88AE2104348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B5B9-BAE7-4849-8141-A0D2C4ACE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7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F629-6899-481C-AFBE-88AE2104348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B5B9-BAE7-4849-8141-A0D2C4ACE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4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F629-6899-481C-AFBE-88AE2104348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B5B9-BAE7-4849-8141-A0D2C4ACE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1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F629-6899-481C-AFBE-88AE2104348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B5B9-BAE7-4849-8141-A0D2C4ACE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F629-6899-481C-AFBE-88AE2104348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B5B9-BAE7-4849-8141-A0D2C4ACE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4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F629-6899-481C-AFBE-88AE2104348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B5B9-BAE7-4849-8141-A0D2C4ACE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9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F629-6899-481C-AFBE-88AE2104348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B5B9-BAE7-4849-8141-A0D2C4ACE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3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F629-6899-481C-AFBE-88AE2104348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B5B9-BAE7-4849-8141-A0D2C4ACE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6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F629-6899-481C-AFBE-88AE2104348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B5B9-BAE7-4849-8141-A0D2C4ACE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9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F629-6899-481C-AFBE-88AE2104348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B5B9-BAE7-4849-8141-A0D2C4ACE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6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7F629-6899-481C-AFBE-88AE2104348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EB5B9-BAE7-4849-8141-A0D2C4ACE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0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ToR</a:t>
            </a:r>
            <a:r>
              <a:rPr lang="en-US" dirty="0" smtClean="0"/>
              <a:t> 5:Mackerel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Hansell and Kiersten </a:t>
            </a:r>
            <a:r>
              <a:rPr lang="en-US" dirty="0" err="1" smtClean="0"/>
              <a:t>Curti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2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varying selectivity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0730" y="2355727"/>
            <a:ext cx="906139" cy="1647526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333179"/>
              </p:ext>
            </p:extLst>
          </p:nvPr>
        </p:nvGraphicFramePr>
        <p:xfrm>
          <a:off x="838200" y="2469081"/>
          <a:ext cx="6710361" cy="1942059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958623">
                  <a:extLst>
                    <a:ext uri="{9D8B030D-6E8A-4147-A177-3AD203B41FA5}">
                      <a16:colId xmlns:a16="http://schemas.microsoft.com/office/drawing/2014/main" val="160983202"/>
                    </a:ext>
                  </a:extLst>
                </a:gridCol>
                <a:gridCol w="958623">
                  <a:extLst>
                    <a:ext uri="{9D8B030D-6E8A-4147-A177-3AD203B41FA5}">
                      <a16:colId xmlns:a16="http://schemas.microsoft.com/office/drawing/2014/main" val="428011254"/>
                    </a:ext>
                  </a:extLst>
                </a:gridCol>
                <a:gridCol w="958623">
                  <a:extLst>
                    <a:ext uri="{9D8B030D-6E8A-4147-A177-3AD203B41FA5}">
                      <a16:colId xmlns:a16="http://schemas.microsoft.com/office/drawing/2014/main" val="2278225489"/>
                    </a:ext>
                  </a:extLst>
                </a:gridCol>
                <a:gridCol w="958623">
                  <a:extLst>
                    <a:ext uri="{9D8B030D-6E8A-4147-A177-3AD203B41FA5}">
                      <a16:colId xmlns:a16="http://schemas.microsoft.com/office/drawing/2014/main" val="758063706"/>
                    </a:ext>
                  </a:extLst>
                </a:gridCol>
                <a:gridCol w="958623">
                  <a:extLst>
                    <a:ext uri="{9D8B030D-6E8A-4147-A177-3AD203B41FA5}">
                      <a16:colId xmlns:a16="http://schemas.microsoft.com/office/drawing/2014/main" val="1162868462"/>
                    </a:ext>
                  </a:extLst>
                </a:gridCol>
                <a:gridCol w="958623">
                  <a:extLst>
                    <a:ext uri="{9D8B030D-6E8A-4147-A177-3AD203B41FA5}">
                      <a16:colId xmlns:a16="http://schemas.microsoft.com/office/drawing/2014/main" val="2142183798"/>
                    </a:ext>
                  </a:extLst>
                </a:gridCol>
                <a:gridCol w="958623">
                  <a:extLst>
                    <a:ext uri="{9D8B030D-6E8A-4147-A177-3AD203B41FA5}">
                      <a16:colId xmlns:a16="http://schemas.microsoft.com/office/drawing/2014/main" val="4174842525"/>
                    </a:ext>
                  </a:extLst>
                </a:gridCol>
              </a:tblGrid>
              <a:tr h="277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Run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Treatment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dAIC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rho_R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rho_SSB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rho_Fbar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592067"/>
                  </a:ext>
                </a:extLst>
              </a:tr>
              <a:tr h="277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2dar1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-2643.5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0.1141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0.2663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5.6593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8528299"/>
                  </a:ext>
                </a:extLst>
              </a:tr>
              <a:tr h="277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ar1_y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-2470.5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0.8472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-0.5515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4785191"/>
                  </a:ext>
                </a:extLst>
              </a:tr>
              <a:tr h="277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226.3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-2417.2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0.7459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-0.3412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6834207"/>
                  </a:ext>
                </a:extLst>
              </a:tr>
              <a:tr h="277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ar1_a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253.3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-2390.2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0.5303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0.5566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-0.2744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34310633"/>
                  </a:ext>
                </a:extLst>
              </a:tr>
              <a:tr h="277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iid_age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273.3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-2370.2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0.6465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-0.3042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1710007"/>
                  </a:ext>
                </a:extLst>
              </a:tr>
              <a:tr h="277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iid_log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6665.7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4022.2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0.8428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1.0805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-0.51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1823993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2" t="-208" r="74931" b="208"/>
          <a:stretch/>
        </p:blipFill>
        <p:spPr>
          <a:xfrm>
            <a:off x="8427332" y="193674"/>
            <a:ext cx="1695362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82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State-space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699486"/>
              </p:ext>
            </p:extLst>
          </p:nvPr>
        </p:nvGraphicFramePr>
        <p:xfrm>
          <a:off x="255516" y="1560442"/>
          <a:ext cx="7159075" cy="1788121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022725">
                  <a:extLst>
                    <a:ext uri="{9D8B030D-6E8A-4147-A177-3AD203B41FA5}">
                      <a16:colId xmlns:a16="http://schemas.microsoft.com/office/drawing/2014/main" val="3371413360"/>
                    </a:ext>
                  </a:extLst>
                </a:gridCol>
                <a:gridCol w="1022725">
                  <a:extLst>
                    <a:ext uri="{9D8B030D-6E8A-4147-A177-3AD203B41FA5}">
                      <a16:colId xmlns:a16="http://schemas.microsoft.com/office/drawing/2014/main" val="3691437354"/>
                    </a:ext>
                  </a:extLst>
                </a:gridCol>
                <a:gridCol w="1022725">
                  <a:extLst>
                    <a:ext uri="{9D8B030D-6E8A-4147-A177-3AD203B41FA5}">
                      <a16:colId xmlns:a16="http://schemas.microsoft.com/office/drawing/2014/main" val="3423236102"/>
                    </a:ext>
                  </a:extLst>
                </a:gridCol>
                <a:gridCol w="1022725">
                  <a:extLst>
                    <a:ext uri="{9D8B030D-6E8A-4147-A177-3AD203B41FA5}">
                      <a16:colId xmlns:a16="http://schemas.microsoft.com/office/drawing/2014/main" val="590811822"/>
                    </a:ext>
                  </a:extLst>
                </a:gridCol>
                <a:gridCol w="1022725">
                  <a:extLst>
                    <a:ext uri="{9D8B030D-6E8A-4147-A177-3AD203B41FA5}">
                      <a16:colId xmlns:a16="http://schemas.microsoft.com/office/drawing/2014/main" val="4193431215"/>
                    </a:ext>
                  </a:extLst>
                </a:gridCol>
                <a:gridCol w="1022725">
                  <a:extLst>
                    <a:ext uri="{9D8B030D-6E8A-4147-A177-3AD203B41FA5}">
                      <a16:colId xmlns:a16="http://schemas.microsoft.com/office/drawing/2014/main" val="1031943725"/>
                    </a:ext>
                  </a:extLst>
                </a:gridCol>
                <a:gridCol w="1022725">
                  <a:extLst>
                    <a:ext uri="{9D8B030D-6E8A-4147-A177-3AD203B41FA5}">
                      <a16:colId xmlns:a16="http://schemas.microsoft.com/office/drawing/2014/main" val="4260132155"/>
                    </a:ext>
                  </a:extLst>
                </a:gridCol>
              </a:tblGrid>
              <a:tr h="3784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Run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Treatment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effectLst/>
                        </a:rPr>
                        <a:t>dAIC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AIC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effectLst/>
                        </a:rPr>
                        <a:t>rho_R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effectLst/>
                        </a:rPr>
                        <a:t>rho_SSB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effectLst/>
                        </a:rPr>
                        <a:t>rho_Fbar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146561"/>
                  </a:ext>
                </a:extLst>
              </a:tr>
              <a:tr h="201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ar1_a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-2563.9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-0.0074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0.1068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0.3428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6629767"/>
                  </a:ext>
                </a:extLst>
              </a:tr>
              <a:tr h="201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2dar1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120.9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-2443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-0.0694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0.1789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-0.0552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62882990"/>
                  </a:ext>
                </a:extLst>
              </a:tr>
              <a:tr h="201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ar1_y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134.2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-2429.7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-0.124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0.0887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2066761"/>
                  </a:ext>
                </a:extLst>
              </a:tr>
              <a:tr h="201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iid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148.9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-2415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-0.1178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0.0979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0.2782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2060298"/>
                  </a:ext>
                </a:extLst>
              </a:tr>
              <a:tr h="201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ar1_sel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173.7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-2390.2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0.5303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0.5566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-0.2744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6966698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535752"/>
            <a:ext cx="4850295" cy="31664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955" y="365125"/>
            <a:ext cx="3919744" cy="627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85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normal – miss 0</a:t>
            </a:r>
          </a:p>
          <a:p>
            <a:r>
              <a:rPr lang="en-US" dirty="0" smtClean="0"/>
              <a:t>Ar1_a selectivity for commercial fleet</a:t>
            </a:r>
          </a:p>
          <a:p>
            <a:r>
              <a:rPr lang="en-US" dirty="0" smtClean="0"/>
              <a:t>2dar1_1 on NAA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085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Aggregated fits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Commercial catch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Larval survey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</p:spTree>
    <p:extLst>
      <p:ext uri="{BB962C8B-B14F-4D97-AF65-F5344CB8AC3E}">
        <p14:creationId xmlns:p14="http://schemas.microsoft.com/office/powerpoint/2010/main" val="940676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Aggregated fits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Bigelow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Albatross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</p:spTree>
    <p:extLst>
      <p:ext uri="{BB962C8B-B14F-4D97-AF65-F5344CB8AC3E}">
        <p14:creationId xmlns:p14="http://schemas.microsoft.com/office/powerpoint/2010/main" val="1295725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OSA age comps</a:t>
            </a:r>
            <a:endParaRPr lang="en-US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pic>
        <p:nvPicPr>
          <p:cNvPr id="6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608024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OSA age comps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684189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OSA age comps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190814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4282180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87" y="665915"/>
            <a:ext cx="6400813" cy="54864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17" y="3051310"/>
            <a:ext cx="4572009" cy="36576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534" y="1366106"/>
            <a:ext cx="2600688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6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ASAP </a:t>
            </a:r>
            <a:r>
              <a:rPr lang="en-US" dirty="0" smtClean="0">
                <a:sym typeface="Wingdings" panose="05000000000000000000" pitchFamily="2" charset="2"/>
              </a:rPr>
              <a:t> WHAM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Age-comps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Recruitment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Time varying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Selectivity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NAA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3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Self-test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201" y="755368"/>
            <a:ext cx="6400813" cy="5486411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901496"/>
              </p:ext>
            </p:extLst>
          </p:nvPr>
        </p:nvGraphicFramePr>
        <p:xfrm>
          <a:off x="685800" y="1982714"/>
          <a:ext cx="3568148" cy="18592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84074">
                  <a:extLst>
                    <a:ext uri="{9D8B030D-6E8A-4147-A177-3AD203B41FA5}">
                      <a16:colId xmlns:a16="http://schemas.microsoft.com/office/drawing/2014/main" val="805438347"/>
                    </a:ext>
                  </a:extLst>
                </a:gridCol>
                <a:gridCol w="1784074">
                  <a:extLst>
                    <a:ext uri="{9D8B030D-6E8A-4147-A177-3AD203B41FA5}">
                      <a16:colId xmlns:a16="http://schemas.microsoft.com/office/drawing/2014/main" val="238402198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VAR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Mean Percent Bias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317471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1.94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63330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2.73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76408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SSB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1.77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7165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71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composition comparison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630167"/>
              </p:ext>
            </p:extLst>
          </p:nvPr>
        </p:nvGraphicFramePr>
        <p:xfrm>
          <a:off x="1222510" y="1825626"/>
          <a:ext cx="9283150" cy="4460505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2514676">
                  <a:extLst>
                    <a:ext uri="{9D8B030D-6E8A-4147-A177-3AD203B41FA5}">
                      <a16:colId xmlns:a16="http://schemas.microsoft.com/office/drawing/2014/main" val="2497599405"/>
                    </a:ext>
                  </a:extLst>
                </a:gridCol>
                <a:gridCol w="1128079">
                  <a:extLst>
                    <a:ext uri="{9D8B030D-6E8A-4147-A177-3AD203B41FA5}">
                      <a16:colId xmlns:a16="http://schemas.microsoft.com/office/drawing/2014/main" val="1157930511"/>
                    </a:ext>
                  </a:extLst>
                </a:gridCol>
                <a:gridCol w="1128079">
                  <a:extLst>
                    <a:ext uri="{9D8B030D-6E8A-4147-A177-3AD203B41FA5}">
                      <a16:colId xmlns:a16="http://schemas.microsoft.com/office/drawing/2014/main" val="2551897762"/>
                    </a:ext>
                  </a:extLst>
                </a:gridCol>
                <a:gridCol w="1128079">
                  <a:extLst>
                    <a:ext uri="{9D8B030D-6E8A-4147-A177-3AD203B41FA5}">
                      <a16:colId xmlns:a16="http://schemas.microsoft.com/office/drawing/2014/main" val="4162043867"/>
                    </a:ext>
                  </a:extLst>
                </a:gridCol>
                <a:gridCol w="1128079">
                  <a:extLst>
                    <a:ext uri="{9D8B030D-6E8A-4147-A177-3AD203B41FA5}">
                      <a16:colId xmlns:a16="http://schemas.microsoft.com/office/drawing/2014/main" val="482418750"/>
                    </a:ext>
                  </a:extLst>
                </a:gridCol>
                <a:gridCol w="1128079">
                  <a:extLst>
                    <a:ext uri="{9D8B030D-6E8A-4147-A177-3AD203B41FA5}">
                      <a16:colId xmlns:a16="http://schemas.microsoft.com/office/drawing/2014/main" val="3105353824"/>
                    </a:ext>
                  </a:extLst>
                </a:gridCol>
                <a:gridCol w="1128079">
                  <a:extLst>
                    <a:ext uri="{9D8B030D-6E8A-4147-A177-3AD203B41FA5}">
                      <a16:colId xmlns:a16="http://schemas.microsoft.com/office/drawing/2014/main" val="1403823010"/>
                    </a:ext>
                  </a:extLst>
                </a:gridCol>
              </a:tblGrid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effectLst/>
                        </a:rPr>
                        <a:t>age_comp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converged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hessian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NLL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effectLst/>
                        </a:rPr>
                        <a:t>rho_R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effectLst/>
                        </a:rPr>
                        <a:t>rho_SSB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effectLst/>
                        </a:rPr>
                        <a:t>rho_Fbar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838420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multinomial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2305.805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0.1608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0.3633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-0.228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extLst>
                  <a:ext uri="{0D108BD9-81ED-4DB2-BD59-A6C34878D82A}">
                    <a16:rowId xmlns:a16="http://schemas.microsoft.com/office/drawing/2014/main" val="367434473"/>
                  </a:ext>
                </a:extLst>
              </a:tr>
              <a:tr h="172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dir-mult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1769.636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0.5752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0.8363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-0.4225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extLst>
                  <a:ext uri="{0D108BD9-81ED-4DB2-BD59-A6C34878D82A}">
                    <a16:rowId xmlns:a16="http://schemas.microsoft.com/office/drawing/2014/main" val="3132704422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dirichlet-miss0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-1488.64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0.9747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1.1804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-0.4947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extLst>
                  <a:ext uri="{0D108BD9-81ED-4DB2-BD59-A6C34878D82A}">
                    <a16:rowId xmlns:a16="http://schemas.microsoft.com/office/drawing/2014/main" val="5309440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dirichlet-pool0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-1481.17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0.9476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1.1474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-0.4894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extLst>
                  <a:ext uri="{0D108BD9-81ED-4DB2-BD59-A6C34878D82A}">
                    <a16:rowId xmlns:a16="http://schemas.microsoft.com/office/drawing/2014/main" val="2261531229"/>
                  </a:ext>
                </a:extLst>
              </a:tr>
              <a:tr h="481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logistic-normal-miss0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-1344.85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0.7369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0.7068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-0.2969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9698"/>
                  </a:ext>
                </a:extLst>
              </a:tr>
              <a:tr h="481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logistic-normal-ar1-miss0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-1578.05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0.8776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0.8802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-0.4192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extLst>
                  <a:ext uri="{0D108BD9-81ED-4DB2-BD59-A6C34878D82A}">
                    <a16:rowId xmlns:a16="http://schemas.microsoft.com/office/drawing/2014/main" val="1577249254"/>
                  </a:ext>
                </a:extLst>
              </a:tr>
              <a:tr h="481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logistic-normal-pool0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-1319.17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0.6501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0.6585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-0.2722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extLst>
                  <a:ext uri="{0D108BD9-81ED-4DB2-BD59-A6C34878D82A}">
                    <a16:rowId xmlns:a16="http://schemas.microsoft.com/office/drawing/2014/main" val="3393738272"/>
                  </a:ext>
                </a:extLst>
              </a:tr>
              <a:tr h="481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logistic-normal-01-infl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-1319.17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0.6501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0.6585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-0.2722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extLst>
                  <a:ext uri="{0D108BD9-81ED-4DB2-BD59-A6C34878D82A}">
                    <a16:rowId xmlns:a16="http://schemas.microsoft.com/office/drawing/2014/main" val="184308545"/>
                  </a:ext>
                </a:extLst>
              </a:tr>
              <a:tr h="6390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logistic-normal-01-infl-2par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-1319.17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0.6501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0.6585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-0.2722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extLst>
                  <a:ext uri="{0D108BD9-81ED-4DB2-BD59-A6C34878D82A}">
                    <a16:rowId xmlns:a16="http://schemas.microsoft.com/office/drawing/2014/main" val="332202318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mvtweedie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-1319.17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0.6501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0.6585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-0.2722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extLst>
                  <a:ext uri="{0D108BD9-81ED-4DB2-BD59-A6C34878D82A}">
                    <a16:rowId xmlns:a16="http://schemas.microsoft.com/office/drawing/2014/main" val="2035456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384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Commercial Catch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Multinomial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Logistic-normal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</p:spTree>
    <p:extLst>
      <p:ext uri="{BB962C8B-B14F-4D97-AF65-F5344CB8AC3E}">
        <p14:creationId xmlns:p14="http://schemas.microsoft.com/office/powerpoint/2010/main" val="282020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NEFSC Albatross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Multinomial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Logistic-normal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pic>
        <p:nvPicPr>
          <p:cNvPr id="12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</p:spTree>
    <p:extLst>
      <p:ext uri="{BB962C8B-B14F-4D97-AF65-F5344CB8AC3E}">
        <p14:creationId xmlns:p14="http://schemas.microsoft.com/office/powerpoint/2010/main" val="4668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NEFSC Bigelow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Multinomial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Logistic-normal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</p:spTree>
    <p:extLst>
      <p:ext uri="{BB962C8B-B14F-4D97-AF65-F5344CB8AC3E}">
        <p14:creationId xmlns:p14="http://schemas.microsoft.com/office/powerpoint/2010/main" val="4069406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Comp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Moved to logistic-normal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988709"/>
              </p:ext>
            </p:extLst>
          </p:nvPr>
        </p:nvGraphicFramePr>
        <p:xfrm>
          <a:off x="118535" y="3291044"/>
          <a:ext cx="7371669" cy="1328525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1474595">
                  <a:extLst>
                    <a:ext uri="{9D8B030D-6E8A-4147-A177-3AD203B41FA5}">
                      <a16:colId xmlns:a16="http://schemas.microsoft.com/office/drawing/2014/main" val="738989609"/>
                    </a:ext>
                  </a:extLst>
                </a:gridCol>
                <a:gridCol w="2432115">
                  <a:extLst>
                    <a:ext uri="{9D8B030D-6E8A-4147-A177-3AD203B41FA5}">
                      <a16:colId xmlns:a16="http://schemas.microsoft.com/office/drawing/2014/main" val="3724293033"/>
                    </a:ext>
                  </a:extLst>
                </a:gridCol>
                <a:gridCol w="1414021">
                  <a:extLst>
                    <a:ext uri="{9D8B030D-6E8A-4147-A177-3AD203B41FA5}">
                      <a16:colId xmlns:a16="http://schemas.microsoft.com/office/drawing/2014/main" val="1013714399"/>
                    </a:ext>
                  </a:extLst>
                </a:gridCol>
                <a:gridCol w="1027522">
                  <a:extLst>
                    <a:ext uri="{9D8B030D-6E8A-4147-A177-3AD203B41FA5}">
                      <a16:colId xmlns:a16="http://schemas.microsoft.com/office/drawing/2014/main" val="890190821"/>
                    </a:ext>
                  </a:extLst>
                </a:gridCol>
                <a:gridCol w="1023416">
                  <a:extLst>
                    <a:ext uri="{9D8B030D-6E8A-4147-A177-3AD203B41FA5}">
                      <a16:colId xmlns:a16="http://schemas.microsoft.com/office/drawing/2014/main" val="2600922074"/>
                    </a:ext>
                  </a:extLst>
                </a:gridCol>
              </a:tblGrid>
              <a:tr h="642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age_comp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rho_R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rho_SSB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rho_Fbar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749566"/>
                  </a:ext>
                </a:extLst>
              </a:tr>
              <a:tr h="342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multinomial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0.1608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0.3633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-0.228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extLst>
                  <a:ext uri="{0D108BD9-81ED-4DB2-BD59-A6C34878D82A}">
                    <a16:rowId xmlns:a16="http://schemas.microsoft.com/office/drawing/2014/main" val="410003979"/>
                  </a:ext>
                </a:extLst>
              </a:tr>
              <a:tr h="342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logistic-normal-miss0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0.7369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0.7068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-0.2969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/>
                </a:tc>
                <a:extLst>
                  <a:ext uri="{0D108BD9-81ED-4DB2-BD59-A6C34878D82A}">
                    <a16:rowId xmlns:a16="http://schemas.microsoft.com/office/drawing/2014/main" val="3470480370"/>
                  </a:ext>
                </a:extLst>
              </a:tr>
            </a:tbl>
          </a:graphicData>
        </a:graphic>
      </p:graphicFrame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461" y="99390"/>
            <a:ext cx="4224130" cy="6758609"/>
          </a:xfrm>
        </p:spPr>
      </p:pic>
    </p:spTree>
    <p:extLst>
      <p:ext uri="{BB962C8B-B14F-4D97-AF65-F5344CB8AC3E}">
        <p14:creationId xmlns:p14="http://schemas.microsoft.com/office/powerpoint/2010/main" val="4141658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ASAP </a:t>
            </a:r>
            <a:r>
              <a:rPr lang="en-US" dirty="0" smtClean="0">
                <a:sym typeface="Wingdings" panose="05000000000000000000" pitchFamily="2" charset="2"/>
              </a:rPr>
              <a:t> WHAM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Age-comps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Recruitment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Time varying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Selectivity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NAA</a:t>
            </a:r>
          </a:p>
        </p:txBody>
      </p:sp>
    </p:spTree>
    <p:extLst>
      <p:ext uri="{BB962C8B-B14F-4D97-AF65-F5344CB8AC3E}">
        <p14:creationId xmlns:p14="http://schemas.microsoft.com/office/powerpoint/2010/main" val="302343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Recruitment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339" y="297910"/>
            <a:ext cx="4005470" cy="6408753"/>
          </a:xfrm>
        </p:spPr>
      </p:pic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31282170"/>
              </p:ext>
            </p:extLst>
          </p:nvPr>
        </p:nvGraphicFramePr>
        <p:xfrm>
          <a:off x="551552" y="2665159"/>
          <a:ext cx="6785078" cy="140970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870812">
                  <a:extLst>
                    <a:ext uri="{9D8B030D-6E8A-4147-A177-3AD203B41FA5}">
                      <a16:colId xmlns:a16="http://schemas.microsoft.com/office/drawing/2014/main" val="4286134512"/>
                    </a:ext>
                  </a:extLst>
                </a:gridCol>
                <a:gridCol w="1560206">
                  <a:extLst>
                    <a:ext uri="{9D8B030D-6E8A-4147-A177-3AD203B41FA5}">
                      <a16:colId xmlns:a16="http://schemas.microsoft.com/office/drawing/2014/main" val="1003727079"/>
                    </a:ext>
                  </a:extLst>
                </a:gridCol>
                <a:gridCol w="870812">
                  <a:extLst>
                    <a:ext uri="{9D8B030D-6E8A-4147-A177-3AD203B41FA5}">
                      <a16:colId xmlns:a16="http://schemas.microsoft.com/office/drawing/2014/main" val="84979555"/>
                    </a:ext>
                  </a:extLst>
                </a:gridCol>
                <a:gridCol w="870812">
                  <a:extLst>
                    <a:ext uri="{9D8B030D-6E8A-4147-A177-3AD203B41FA5}">
                      <a16:colId xmlns:a16="http://schemas.microsoft.com/office/drawing/2014/main" val="1907315961"/>
                    </a:ext>
                  </a:extLst>
                </a:gridCol>
                <a:gridCol w="870812">
                  <a:extLst>
                    <a:ext uri="{9D8B030D-6E8A-4147-A177-3AD203B41FA5}">
                      <a16:colId xmlns:a16="http://schemas.microsoft.com/office/drawing/2014/main" val="3857830989"/>
                    </a:ext>
                  </a:extLst>
                </a:gridCol>
                <a:gridCol w="870812">
                  <a:extLst>
                    <a:ext uri="{9D8B030D-6E8A-4147-A177-3AD203B41FA5}">
                      <a16:colId xmlns:a16="http://schemas.microsoft.com/office/drawing/2014/main" val="846405746"/>
                    </a:ext>
                  </a:extLst>
                </a:gridCol>
                <a:gridCol w="870812">
                  <a:extLst>
                    <a:ext uri="{9D8B030D-6E8A-4147-A177-3AD203B41FA5}">
                      <a16:colId xmlns:a16="http://schemas.microsoft.com/office/drawing/2014/main" val="3485294644"/>
                    </a:ext>
                  </a:extLst>
                </a:gridCol>
              </a:tblGrid>
              <a:tr h="251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Run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Treatment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dAIC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AIC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rho_R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rho_SSB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rho_Fbar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383441"/>
                  </a:ext>
                </a:extLst>
              </a:tr>
              <a:tr h="251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mean </a:t>
                      </a:r>
                      <a:r>
                        <a:rPr lang="en-US" sz="1800" u="none" strike="noStrike" dirty="0" err="1">
                          <a:effectLst/>
                        </a:rPr>
                        <a:t>iid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-2897.5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0.266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0.4866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7.399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6542901"/>
                  </a:ext>
                </a:extLst>
              </a:tr>
              <a:tr h="251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Random walk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480.3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-2417.2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0.7459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0.772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-0.3412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3350593"/>
                  </a:ext>
                </a:extLst>
              </a:tr>
              <a:tr h="251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mean ar1_y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-2292.5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0.753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0.7551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-0.3807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8355325"/>
                  </a:ext>
                </a:extLst>
              </a:tr>
              <a:tr h="251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Beverton</a:t>
                      </a:r>
                      <a:r>
                        <a:rPr lang="en-US" sz="1800" u="none" strike="noStrike" dirty="0">
                          <a:effectLst/>
                        </a:rPr>
                        <a:t>-holt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726.1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-2171.4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0.8414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0.7692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-0.3566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8717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73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7033</TotalTime>
  <Words>420</Words>
  <Application>Microsoft Office PowerPoint</Application>
  <PresentationFormat>Widescreen</PresentationFormat>
  <Paragraphs>298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ToR 5:Mackerel</vt:lpstr>
      <vt:lpstr>The plan</vt:lpstr>
      <vt:lpstr>Age composition comparison</vt:lpstr>
      <vt:lpstr>Commercial Catch</vt:lpstr>
      <vt:lpstr>NEFSC Albatross</vt:lpstr>
      <vt:lpstr>NEFSC Bigelow</vt:lpstr>
      <vt:lpstr>Age Comp Summary</vt:lpstr>
      <vt:lpstr>The plan</vt:lpstr>
      <vt:lpstr>Recruitment</vt:lpstr>
      <vt:lpstr>Time varying selectivity</vt:lpstr>
      <vt:lpstr>State-space</vt:lpstr>
      <vt:lpstr>Selected run</vt:lpstr>
      <vt:lpstr>Aggregated fits</vt:lpstr>
      <vt:lpstr>Aggregated fits</vt:lpstr>
      <vt:lpstr>OSA age comps</vt:lpstr>
      <vt:lpstr>OSA age comps</vt:lpstr>
      <vt:lpstr>OSA age comps</vt:lpstr>
      <vt:lpstr>Retro</vt:lpstr>
      <vt:lpstr>MASE</vt:lpstr>
      <vt:lpstr>Self-test</vt:lpstr>
    </vt:vector>
  </TitlesOfParts>
  <Company>NEFSC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 5:Mackerel</dc:title>
  <dc:creator>Alex Hansell</dc:creator>
  <cp:lastModifiedBy>Alex Hansell</cp:lastModifiedBy>
  <cp:revision>18</cp:revision>
  <dcterms:created xsi:type="dcterms:W3CDTF">2024-01-06T21:44:56Z</dcterms:created>
  <dcterms:modified xsi:type="dcterms:W3CDTF">2024-01-11T20:40:47Z</dcterms:modified>
</cp:coreProperties>
</file>