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8D9D-E9A0-4ECD-8232-4BADC679E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F0742-EDD2-42F6-AF55-4C29025DB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B640E-C661-45CF-A955-202D1004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F663-0955-4C42-B444-1E23935FD70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B897E-2529-4AB9-AFAC-43592415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0F2EF-C62A-40B4-8E97-E228F1A4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5F90-656B-49D9-BEB6-E671C48C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4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BAA7-9D02-4F3F-8514-7366A894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87317-F19E-49F6-82CA-F018A7A7D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42992-A2DB-4142-8CE1-9CECE4A2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F663-0955-4C42-B444-1E23935FD70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1B8FB-C157-408C-BCEC-DCF190A5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B818-CC71-452D-9AB0-717D09E2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5F90-656B-49D9-BEB6-E671C48C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C6CD8-926D-4DFF-8ABD-645DCFDB9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3D58-EA1F-4D20-9491-B7FDC36BB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78B54-E424-418A-BED7-89139022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F663-0955-4C42-B444-1E23935FD70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0DC65-81C0-43C8-86C3-48E232C0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1E796-C104-45F8-A2CE-8AB1D2BC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5F90-656B-49D9-BEB6-E671C48C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4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8FC4-DF8D-4930-A6F3-EFB56472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C35C-C5D9-44A4-8936-DF90B6F1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519A-E61E-4F15-8357-CA70DBD0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F663-0955-4C42-B444-1E23935FD70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D08AA-A2C2-4B7C-ADF8-F26A4960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E9764-F54D-4E42-9C8B-25E6F0CE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5F90-656B-49D9-BEB6-E671C48C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2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3726-10DA-40F7-AC0E-39E6A750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A860D-20EF-42EC-AD57-8D9391CDD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8729A-4B9A-4E20-B49F-8CB47092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F663-0955-4C42-B444-1E23935FD70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7B3D0-3903-4E90-A777-89C6635F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1FFD9-C221-4B7F-BEAE-42937798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5F90-656B-49D9-BEB6-E671C48C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2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AEB7-38FF-47A4-99C8-67AC7403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13547-ADF9-44AB-82FB-BBC3EDC4E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7DF8D-D5FE-4BAA-8E7D-D17898859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8586B-025F-4171-A7DC-C9D0A0A9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F663-0955-4C42-B444-1E23935FD70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A750D-9405-4C3C-89DE-A99E03CC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74D71-A22C-40A0-A677-3AA5C28C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5F90-656B-49D9-BEB6-E671C48C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4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E9AF-4E57-4C9F-8082-0E1DF7FC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80A0E-C4D2-4D6E-B890-EB754C106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84796-60AD-4FF1-8D83-6460D0794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4BC72-774C-4D80-9AF2-32CB45BB3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6860C-2FD1-4BAD-823D-337D400C8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92693-864C-443D-8738-E7A510C0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F663-0955-4C42-B444-1E23935FD70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3C13F-3AD2-439A-8C15-38FD938A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13EEB-67FC-4F70-990F-548F7D7F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5F90-656B-49D9-BEB6-E671C48C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4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2B3F-1721-4C79-8B2A-FAFD5A6A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46735-E297-4944-B665-82CEF753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F663-0955-4C42-B444-1E23935FD70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B0EB7-3B03-4D35-8836-854C70E9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622B6-8E7D-4408-90AB-32A8225B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5F90-656B-49D9-BEB6-E671C48C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4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4E4-419A-495B-81A9-E6E44D60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F663-0955-4C42-B444-1E23935FD70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B456F-D42F-42D0-9AAA-B4D23E16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E0EFC-0D2C-4065-89D2-6B43EFF0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5F90-656B-49D9-BEB6-E671C48C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3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0DCB-4A59-4C89-9E2E-F68C27F0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97D08-AE61-4768-8B50-26C0BEBE9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EE850-D665-461F-8D22-19A7730BD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4E500-0CFF-4990-A52C-AC0EF2F5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F663-0955-4C42-B444-1E23935FD70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AB04F-C0D1-49ED-82F2-0BEE9B2A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F3E34-4F78-4FD7-968E-EB3B4441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5F90-656B-49D9-BEB6-E671C48C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7403-D713-4AEB-B231-9292264D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5925A-8502-4330-B211-B9E085AD2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A608E-E876-4FA4-9F0E-9C97E975D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18299-0EBA-4458-8A0F-A50AD7F5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F663-0955-4C42-B444-1E23935FD70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46A58-73E7-468B-9E28-65AA17B1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D3122-3BB9-4F45-AF43-DA5AFCAA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5F90-656B-49D9-BEB6-E671C48C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9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2A22B-C840-4C94-8729-6932DC21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54DB9-7547-4009-9C3F-75187BF6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7460-A15D-480C-BBBB-9D40208E2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BF663-0955-4C42-B444-1E23935FD70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7099-DBFA-4A50-9EE1-3460E181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FBF2-33D7-498E-955E-0BCDF746A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5F90-656B-49D9-BEB6-E671C48C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0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2BFC-4861-4D92-BE68-184BFF414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Mackerel WHAM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159D8-5FF9-4709-9FB9-0923EA7A5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Jonathan </a:t>
            </a:r>
            <a:r>
              <a:rPr lang="en-US" dirty="0"/>
              <a:t>J. </a:t>
            </a:r>
            <a:r>
              <a:rPr lang="en-US" dirty="0" err="1"/>
              <a:t>Deroba</a:t>
            </a:r>
            <a:endParaRPr lang="en-US" dirty="0"/>
          </a:p>
          <a:p>
            <a:r>
              <a:rPr lang="en-US" dirty="0"/>
              <a:t>June 2025</a:t>
            </a:r>
          </a:p>
        </p:txBody>
      </p:sp>
    </p:spTree>
    <p:extLst>
      <p:ext uri="{BB962C8B-B14F-4D97-AF65-F5344CB8AC3E}">
        <p14:creationId xmlns:p14="http://schemas.microsoft.com/office/powerpoint/2010/main" val="33227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18C5-25E2-4431-AD14-53051E7D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/>
          <a:lstStyle/>
          <a:p>
            <a:r>
              <a:rPr lang="en-US" dirty="0"/>
              <a:t>Run10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E43E-0523-479A-87CB-3476F12F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938657"/>
            <a:ext cx="5852161" cy="4351338"/>
          </a:xfrm>
        </p:spPr>
        <p:txBody>
          <a:bodyPr>
            <a:normAutofit/>
          </a:bodyPr>
          <a:lstStyle/>
          <a:p>
            <a:r>
              <a:rPr lang="en-US" dirty="0"/>
              <a:t>Start run8 and estimate log SD of annual, aggregate BTS observations.</a:t>
            </a:r>
          </a:p>
          <a:p>
            <a:r>
              <a:rPr lang="en-US" dirty="0"/>
              <a:t>SDs relatively high (1.8, 1.4); basically just ignoring all BTS info.</a:t>
            </a:r>
          </a:p>
          <a:p>
            <a:r>
              <a:rPr lang="en-US" dirty="0"/>
              <a:t>SD of </a:t>
            </a:r>
            <a:r>
              <a:rPr lang="en-US" dirty="0" err="1"/>
              <a:t>naa</a:t>
            </a:r>
            <a:r>
              <a:rPr lang="en-US" dirty="0"/>
              <a:t> re = 0.65</a:t>
            </a:r>
          </a:p>
          <a:p>
            <a:r>
              <a:rPr lang="en-US" dirty="0"/>
              <a:t>Fit improves a bit, but no real impact.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68270-3C47-42AC-8A84-B1962555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81" y="3886200"/>
            <a:ext cx="7531202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4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18C5-25E2-4431-AD14-53051E7D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/>
          <a:lstStyle/>
          <a:p>
            <a:r>
              <a:rPr lang="en-US" dirty="0"/>
              <a:t>Run11, Run12, Run13, Run14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E43E-0523-479A-87CB-3476F12F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938656"/>
            <a:ext cx="11832337" cy="54255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Run11</a:t>
            </a:r>
          </a:p>
          <a:p>
            <a:pPr lvl="1"/>
            <a:r>
              <a:rPr lang="en-US" dirty="0"/>
              <a:t>Start at run8 and estimate time varying q for BTS.</a:t>
            </a:r>
          </a:p>
          <a:p>
            <a:pPr lvl="1"/>
            <a:r>
              <a:rPr lang="en-US" dirty="0"/>
              <a:t>Made index residuals a bit smaller but pragmatically no impact.</a:t>
            </a:r>
          </a:p>
          <a:p>
            <a:r>
              <a:rPr lang="en-US" dirty="0"/>
              <a:t>Run12</a:t>
            </a:r>
          </a:p>
          <a:p>
            <a:pPr lvl="1"/>
            <a:r>
              <a:rPr lang="en-US" dirty="0"/>
              <a:t>Start at run8 and estimate time varying selectivity for BTS.</a:t>
            </a:r>
          </a:p>
          <a:p>
            <a:pPr lvl="1"/>
            <a:r>
              <a:rPr lang="en-US" dirty="0"/>
              <a:t>DNC and huge gradient.</a:t>
            </a:r>
          </a:p>
          <a:p>
            <a:r>
              <a:rPr lang="en-US" dirty="0"/>
              <a:t>Run13</a:t>
            </a:r>
          </a:p>
          <a:p>
            <a:pPr lvl="1"/>
            <a:r>
              <a:rPr lang="en-US" dirty="0"/>
              <a:t>Start at run10 and change to log-norm ar1 miss0 age comp likely and 2dar1 </a:t>
            </a:r>
            <a:r>
              <a:rPr lang="en-US" dirty="0" err="1"/>
              <a:t>naa</a:t>
            </a:r>
            <a:r>
              <a:rPr lang="en-US" dirty="0"/>
              <a:t> re to match run14 of SSRT.</a:t>
            </a:r>
          </a:p>
          <a:p>
            <a:pPr lvl="1"/>
            <a:r>
              <a:rPr lang="en-US" dirty="0"/>
              <a:t>Correlation and </a:t>
            </a:r>
            <a:r>
              <a:rPr lang="en-US" dirty="0" err="1"/>
              <a:t>sd</a:t>
            </a:r>
            <a:r>
              <a:rPr lang="en-US" dirty="0"/>
              <a:t> across years of </a:t>
            </a:r>
            <a:r>
              <a:rPr lang="en-US" dirty="0" err="1"/>
              <a:t>naa</a:t>
            </a:r>
            <a:r>
              <a:rPr lang="en-US" dirty="0"/>
              <a:t> re are on bounds (1 and 0). So not usable.</a:t>
            </a:r>
          </a:p>
          <a:p>
            <a:r>
              <a:rPr lang="en-US" dirty="0"/>
              <a:t>Run14</a:t>
            </a:r>
          </a:p>
          <a:p>
            <a:pPr lvl="1"/>
            <a:r>
              <a:rPr lang="en-US" dirty="0"/>
              <a:t>Start at run10 and change to log-norm ar1 miss0 age comp likely and </a:t>
            </a:r>
            <a:r>
              <a:rPr lang="en-US" dirty="0" err="1"/>
              <a:t>ar_a</a:t>
            </a:r>
            <a:r>
              <a:rPr lang="en-US" dirty="0"/>
              <a:t> </a:t>
            </a:r>
            <a:r>
              <a:rPr lang="en-US" dirty="0" err="1"/>
              <a:t>naa</a:t>
            </a:r>
            <a:r>
              <a:rPr lang="en-US" dirty="0"/>
              <a:t> re.</a:t>
            </a:r>
          </a:p>
          <a:p>
            <a:pPr lvl="1"/>
            <a:r>
              <a:rPr lang="en-US" dirty="0" err="1"/>
              <a:t>Corr</a:t>
            </a:r>
            <a:r>
              <a:rPr lang="en-US" dirty="0"/>
              <a:t> parameter among ages of </a:t>
            </a:r>
            <a:r>
              <a:rPr lang="en-US" dirty="0" err="1"/>
              <a:t>naa</a:t>
            </a:r>
            <a:r>
              <a:rPr lang="en-US" dirty="0"/>
              <a:t> is negative implying flip flopping </a:t>
            </a:r>
            <a:r>
              <a:rPr lang="en-US" dirty="0" err="1"/>
              <a:t>naa</a:t>
            </a:r>
            <a:r>
              <a:rPr lang="en-US" dirty="0"/>
              <a:t> re, which seems difficult to justify.</a:t>
            </a:r>
          </a:p>
        </p:txBody>
      </p:sp>
    </p:spTree>
    <p:extLst>
      <p:ext uri="{BB962C8B-B14F-4D97-AF65-F5344CB8AC3E}">
        <p14:creationId xmlns:p14="http://schemas.microsoft.com/office/powerpoint/2010/main" val="194485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18C5-25E2-4431-AD14-53051E7D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/>
          <a:lstStyle/>
          <a:p>
            <a:r>
              <a:rPr lang="en-US" dirty="0"/>
              <a:t>Run15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E43E-0523-479A-87CB-3476F12F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938657"/>
            <a:ext cx="5568697" cy="46391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 run10 but use log-norm ar1 miss0 age comp likely (retain </a:t>
            </a:r>
            <a:r>
              <a:rPr lang="en-US" dirty="0" err="1"/>
              <a:t>iid</a:t>
            </a:r>
            <a:r>
              <a:rPr lang="en-US" dirty="0"/>
              <a:t> </a:t>
            </a:r>
            <a:r>
              <a:rPr lang="en-US" dirty="0" err="1"/>
              <a:t>naa</a:t>
            </a:r>
            <a:r>
              <a:rPr lang="en-US" dirty="0"/>
              <a:t> re).</a:t>
            </a:r>
          </a:p>
          <a:p>
            <a:r>
              <a:rPr lang="en-US" dirty="0"/>
              <a:t>Fit improves over run10.</a:t>
            </a:r>
          </a:p>
          <a:p>
            <a:r>
              <a:rPr lang="en-US" dirty="0"/>
              <a:t>NAA sigma much smaller (0.23) and basically not doing much.</a:t>
            </a:r>
          </a:p>
          <a:p>
            <a:r>
              <a:rPr lang="en-US" dirty="0"/>
              <a:t>SD and correlation of age comp </a:t>
            </a:r>
            <a:r>
              <a:rPr lang="en-US" dirty="0" err="1"/>
              <a:t>likeli</a:t>
            </a:r>
            <a:r>
              <a:rPr lang="en-US" dirty="0"/>
              <a:t> all relatively high, including fishery comp.</a:t>
            </a:r>
          </a:p>
          <a:p>
            <a:r>
              <a:rPr lang="en-US" dirty="0"/>
              <a:t>Fit and scale of </a:t>
            </a:r>
            <a:r>
              <a:rPr lang="en-US" dirty="0" err="1"/>
              <a:t>resids</a:t>
            </a:r>
            <a:r>
              <a:rPr lang="en-US" dirty="0"/>
              <a:t> for fleet comp degrade a bit, but is this more realistic than nearly perfect?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0A2F6-C11F-4D3B-A915-3C5BCA4B3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56" y="256032"/>
            <a:ext cx="6473952" cy="6473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5F0BB2-A912-4373-BD30-F507DD84B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4" y="5577841"/>
            <a:ext cx="5802775" cy="9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9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18C5-25E2-4431-AD14-53051E7D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/>
          <a:lstStyle/>
          <a:p>
            <a:r>
              <a:rPr lang="en-US" dirty="0"/>
              <a:t>Run16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E43E-0523-479A-87CB-3476F12F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938657"/>
            <a:ext cx="11649457" cy="4351338"/>
          </a:xfrm>
        </p:spPr>
        <p:txBody>
          <a:bodyPr>
            <a:normAutofit/>
          </a:bodyPr>
          <a:lstStyle/>
          <a:p>
            <a:r>
              <a:rPr lang="en-US" dirty="0"/>
              <a:t>Start run15 and turn off </a:t>
            </a:r>
            <a:r>
              <a:rPr lang="en-US" dirty="0" err="1"/>
              <a:t>naa</a:t>
            </a:r>
            <a:r>
              <a:rPr lang="en-US" dirty="0"/>
              <a:t> re.</a:t>
            </a:r>
          </a:p>
          <a:p>
            <a:r>
              <a:rPr lang="en-US" dirty="0"/>
              <a:t>Fit gets worse, but pragmatically no difference.</a:t>
            </a:r>
          </a:p>
          <a:p>
            <a:r>
              <a:rPr lang="en-US" dirty="0"/>
              <a:t>Retro’s all a little worse.</a:t>
            </a:r>
          </a:p>
          <a:p>
            <a:r>
              <a:rPr lang="en-US" dirty="0"/>
              <a:t>NAA re are not really doing much. Are they worth keeping?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5989E-B33A-4B58-B920-755458B29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82" y="3947224"/>
            <a:ext cx="7246559" cy="11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47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18C5-25E2-4431-AD14-53051E7D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/>
          <a:lstStyle/>
          <a:p>
            <a:r>
              <a:rPr lang="en-US" dirty="0"/>
              <a:t>Run17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E43E-0523-479A-87CB-3476F12F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938657"/>
            <a:ext cx="11649457" cy="4351338"/>
          </a:xfrm>
        </p:spPr>
        <p:txBody>
          <a:bodyPr>
            <a:normAutofit/>
          </a:bodyPr>
          <a:lstStyle/>
          <a:p>
            <a:r>
              <a:rPr lang="en-US" dirty="0"/>
              <a:t>Start run10 and estimate log </a:t>
            </a:r>
            <a:r>
              <a:rPr lang="en-US" dirty="0" err="1"/>
              <a:t>sd</a:t>
            </a:r>
            <a:r>
              <a:rPr lang="en-US" dirty="0"/>
              <a:t> of aggregate egg index.</a:t>
            </a:r>
          </a:p>
          <a:p>
            <a:r>
              <a:rPr lang="en-US" dirty="0"/>
              <a:t>AIC prefers run10. This parameter does not do much.</a:t>
            </a:r>
          </a:p>
        </p:txBody>
      </p:sp>
    </p:spTree>
    <p:extLst>
      <p:ext uri="{BB962C8B-B14F-4D97-AF65-F5344CB8AC3E}">
        <p14:creationId xmlns:p14="http://schemas.microsoft.com/office/powerpoint/2010/main" val="5196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18C5-25E2-4431-AD14-53051E7D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E43E-0523-479A-87CB-3476F12F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938657"/>
            <a:ext cx="3099817" cy="4351338"/>
          </a:xfrm>
        </p:spPr>
        <p:txBody>
          <a:bodyPr>
            <a:normAutofit/>
          </a:bodyPr>
          <a:lstStyle/>
          <a:p>
            <a:r>
              <a:rPr lang="en-US" dirty="0"/>
              <a:t>All of these runs end up with similar results.</a:t>
            </a:r>
          </a:p>
          <a:p>
            <a:pPr lvl="1"/>
            <a:r>
              <a:rPr lang="en-US" dirty="0"/>
              <a:t>Not worth getting worked up over too many details.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C5FCD-EBA2-4C02-B81B-AA50B01A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688" y="698722"/>
            <a:ext cx="3595583" cy="5752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588C6-7B51-4632-B772-B5F471A72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348" y="846296"/>
            <a:ext cx="4453493" cy="53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5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18C5-25E2-4431-AD14-53051E7D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E43E-0523-479A-87CB-3476F12F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938657"/>
            <a:ext cx="11917683" cy="4351338"/>
          </a:xfrm>
        </p:spPr>
        <p:txBody>
          <a:bodyPr>
            <a:normAutofit/>
          </a:bodyPr>
          <a:lstStyle/>
          <a:p>
            <a:r>
              <a:rPr lang="en-US" dirty="0"/>
              <a:t>All of these runs end up with similar results.</a:t>
            </a:r>
          </a:p>
          <a:p>
            <a:pPr lvl="1"/>
            <a:r>
              <a:rPr lang="en-US" dirty="0"/>
              <a:t>Not worth getting worked up over too many details.</a:t>
            </a:r>
          </a:p>
          <a:p>
            <a:r>
              <a:rPr lang="en-US" dirty="0"/>
              <a:t>Run15 provides best fit and I would probably use it.</a:t>
            </a:r>
          </a:p>
          <a:p>
            <a:pPr lvl="1"/>
            <a:r>
              <a:rPr lang="en-US" dirty="0"/>
              <a:t>Models like run10 fit the fishery age comp unreasonably tight.</a:t>
            </a:r>
          </a:p>
          <a:p>
            <a:r>
              <a:rPr lang="en-US" dirty="0"/>
              <a:t>Even though they are not doing much, I’d use run15 and retain the </a:t>
            </a:r>
            <a:r>
              <a:rPr lang="en-US" dirty="0" err="1"/>
              <a:t>naa</a:t>
            </a:r>
            <a:r>
              <a:rPr lang="en-US" dirty="0"/>
              <a:t> re.</a:t>
            </a:r>
          </a:p>
          <a:p>
            <a:pPr lvl="1"/>
            <a:r>
              <a:rPr lang="en-US" dirty="0"/>
              <a:t>They do improve fit a bit.</a:t>
            </a:r>
          </a:p>
          <a:p>
            <a:pPr lvl="1"/>
            <a:r>
              <a:rPr lang="en-US" dirty="0"/>
              <a:t>They may play a bigger role in the future.</a:t>
            </a:r>
          </a:p>
          <a:p>
            <a:r>
              <a:rPr lang="en-US" dirty="0"/>
              <a:t>Revise the plus group?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AE431-06E9-49EC-A7DB-646D97B52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235" y="4472972"/>
            <a:ext cx="4557529" cy="23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6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18C5-25E2-4431-AD14-53051E7D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/>
          <a:lstStyle/>
          <a:p>
            <a:r>
              <a:rPr lang="en-US" dirty="0"/>
              <a:t>Run0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E43E-0523-479A-87CB-3476F12F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938657"/>
            <a:ext cx="3639312" cy="4351338"/>
          </a:xfrm>
        </p:spPr>
        <p:txBody>
          <a:bodyPr>
            <a:normAutofit/>
          </a:bodyPr>
          <a:lstStyle/>
          <a:p>
            <a:r>
              <a:rPr lang="en-US" dirty="0"/>
              <a:t>WHAM as ASAP</a:t>
            </a:r>
          </a:p>
          <a:p>
            <a:r>
              <a:rPr lang="en-US" dirty="0"/>
              <a:t>A re-run of “run 2” that Kiersten sent me from the SSRT</a:t>
            </a:r>
          </a:p>
          <a:p>
            <a:r>
              <a:rPr lang="en-US" dirty="0"/>
              <a:t>Age-5 fleet selectivity on a bound of 1. Consider fixing.</a:t>
            </a:r>
          </a:p>
          <a:p>
            <a:r>
              <a:rPr lang="en-US" dirty="0"/>
              <a:t>Age-10 initial NAA also suspiciously low. Consider solutions.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23ACF-EABC-471E-949A-5C7DF8102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968" y="438912"/>
            <a:ext cx="6190488" cy="619048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1F9D9437-BF5E-4448-91C5-E5320EE23E46}"/>
              </a:ext>
            </a:extLst>
          </p:cNvPr>
          <p:cNvSpPr/>
          <p:nvPr/>
        </p:nvSpPr>
        <p:spPr>
          <a:xfrm rot="5400000">
            <a:off x="5020056" y="2852928"/>
            <a:ext cx="164592" cy="32918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18C5-25E2-4431-AD14-53051E7D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/>
          <a:lstStyle/>
          <a:p>
            <a:r>
              <a:rPr lang="en-US" dirty="0"/>
              <a:t>Run1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E43E-0523-479A-87CB-3476F12F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938657"/>
            <a:ext cx="11795760" cy="4351338"/>
          </a:xfrm>
        </p:spPr>
        <p:txBody>
          <a:bodyPr>
            <a:normAutofit/>
          </a:bodyPr>
          <a:lstStyle/>
          <a:p>
            <a:r>
              <a:rPr lang="en-US" dirty="0"/>
              <a:t>Start at run0 and fix age-5 fleet selectivity at 1.0</a:t>
            </a:r>
          </a:p>
          <a:p>
            <a:r>
              <a:rPr lang="en-US" dirty="0"/>
              <a:t>Resulted in age-4 being on a bound of 1.0</a:t>
            </a:r>
          </a:p>
        </p:txBody>
      </p:sp>
    </p:spTree>
    <p:extLst>
      <p:ext uri="{BB962C8B-B14F-4D97-AF65-F5344CB8AC3E}">
        <p14:creationId xmlns:p14="http://schemas.microsoft.com/office/powerpoint/2010/main" val="320945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18C5-25E2-4431-AD14-53051E7D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/>
          <a:lstStyle/>
          <a:p>
            <a:r>
              <a:rPr lang="en-US" dirty="0"/>
              <a:t>Run2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E43E-0523-479A-87CB-3476F12F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938657"/>
            <a:ext cx="11795760" cy="4351338"/>
          </a:xfrm>
        </p:spPr>
        <p:txBody>
          <a:bodyPr>
            <a:normAutofit/>
          </a:bodyPr>
          <a:lstStyle/>
          <a:p>
            <a:r>
              <a:rPr lang="en-US" dirty="0"/>
              <a:t>Start at run1 and fix age-4 fleet selectivity at 1.0.</a:t>
            </a:r>
          </a:p>
          <a:p>
            <a:r>
              <a:rPr lang="en-US" dirty="0"/>
              <a:t>This resolved all parameter bound issues.</a:t>
            </a:r>
          </a:p>
          <a:p>
            <a:r>
              <a:rPr lang="en-US" dirty="0"/>
              <a:t>Age-10 initial NAA suspiciously low and highly uncertain, which I fear could cause issues in future runs.</a:t>
            </a:r>
          </a:p>
          <a:p>
            <a:r>
              <a:rPr lang="en-US" dirty="0"/>
              <a:t>Log scale point estimate = 7.08 and </a:t>
            </a:r>
            <a:r>
              <a:rPr lang="en-US" dirty="0" err="1"/>
              <a:t>sd</a:t>
            </a:r>
            <a:r>
              <a:rPr lang="en-US" dirty="0"/>
              <a:t> = 6.78</a:t>
            </a:r>
          </a:p>
          <a:p>
            <a:r>
              <a:rPr lang="en-US" dirty="0"/>
              <a:t>Point estimate = 1187; 95% CI = 0.002 to 695,540,933</a:t>
            </a:r>
          </a:p>
        </p:txBody>
      </p:sp>
    </p:spTree>
    <p:extLst>
      <p:ext uri="{BB962C8B-B14F-4D97-AF65-F5344CB8AC3E}">
        <p14:creationId xmlns:p14="http://schemas.microsoft.com/office/powerpoint/2010/main" val="158222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18C5-25E2-4431-AD14-53051E7D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/>
          <a:lstStyle/>
          <a:p>
            <a:r>
              <a:rPr lang="en-US" dirty="0"/>
              <a:t>Run3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E43E-0523-479A-87CB-3476F12F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938657"/>
            <a:ext cx="317296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 run2 and estimate initial NAA as </a:t>
            </a:r>
            <a:r>
              <a:rPr lang="en-US" dirty="0" err="1"/>
              <a:t>iid</a:t>
            </a:r>
            <a:r>
              <a:rPr lang="en-US" dirty="0"/>
              <a:t> random effects</a:t>
            </a:r>
          </a:p>
          <a:p>
            <a:r>
              <a:rPr lang="en-US" dirty="0"/>
              <a:t>Provided identical fits as run2 except for random effect contribution</a:t>
            </a:r>
          </a:p>
          <a:p>
            <a:r>
              <a:rPr lang="en-US" dirty="0"/>
              <a:t>Age-10 initial NAA no longer so low; seems likely to be more stable than fixed effects.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0B99D-FD06-46ED-97BB-339AAAD68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36" y="277368"/>
            <a:ext cx="6303264" cy="630326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41A9D74-E57A-44FE-9C99-EF591FEBC658}"/>
              </a:ext>
            </a:extLst>
          </p:cNvPr>
          <p:cNvSpPr/>
          <p:nvPr/>
        </p:nvSpPr>
        <p:spPr>
          <a:xfrm rot="10800000">
            <a:off x="4974336" y="2386584"/>
            <a:ext cx="164592" cy="32918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8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18C5-25E2-4431-AD14-53051E7D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/>
          <a:lstStyle/>
          <a:p>
            <a:r>
              <a:rPr lang="en-US" dirty="0"/>
              <a:t>Run5 and Run6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E43E-0523-479A-87CB-3476F12F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938657"/>
            <a:ext cx="11795760" cy="4351338"/>
          </a:xfrm>
        </p:spPr>
        <p:txBody>
          <a:bodyPr>
            <a:normAutofit/>
          </a:bodyPr>
          <a:lstStyle/>
          <a:p>
            <a:r>
              <a:rPr lang="en-US" dirty="0"/>
              <a:t>Run5</a:t>
            </a:r>
          </a:p>
          <a:p>
            <a:pPr lvl="1"/>
            <a:r>
              <a:rPr lang="en-US" dirty="0"/>
              <a:t>Start at run3 and make recruitment </a:t>
            </a:r>
            <a:r>
              <a:rPr lang="en-US" dirty="0" err="1"/>
              <a:t>iid</a:t>
            </a:r>
            <a:r>
              <a:rPr lang="en-US" dirty="0"/>
              <a:t> re.</a:t>
            </a:r>
          </a:p>
          <a:p>
            <a:pPr lvl="1"/>
            <a:r>
              <a:rPr lang="en-US" dirty="0"/>
              <a:t>Fishery age-3 selectivity went to a bound of 1.0.</a:t>
            </a:r>
          </a:p>
          <a:p>
            <a:r>
              <a:rPr lang="en-US" dirty="0"/>
              <a:t>Run6</a:t>
            </a:r>
          </a:p>
          <a:p>
            <a:pPr lvl="1"/>
            <a:r>
              <a:rPr lang="en-US" dirty="0"/>
              <a:t>Start at run5 and fix fishery age-3 selectivity and recruitment as </a:t>
            </a:r>
            <a:r>
              <a:rPr lang="en-US" dirty="0" err="1"/>
              <a:t>iid</a:t>
            </a:r>
            <a:r>
              <a:rPr lang="en-US" dirty="0"/>
              <a:t> re.</a:t>
            </a:r>
          </a:p>
        </p:txBody>
      </p:sp>
    </p:spTree>
    <p:extLst>
      <p:ext uri="{BB962C8B-B14F-4D97-AF65-F5344CB8AC3E}">
        <p14:creationId xmlns:p14="http://schemas.microsoft.com/office/powerpoint/2010/main" val="183007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18C5-25E2-4431-AD14-53051E7D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/>
          <a:lstStyle/>
          <a:p>
            <a:r>
              <a:rPr lang="en-US" dirty="0"/>
              <a:t>Run7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E43E-0523-479A-87CB-3476F12F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938657"/>
            <a:ext cx="11795760" cy="4351338"/>
          </a:xfrm>
        </p:spPr>
        <p:txBody>
          <a:bodyPr>
            <a:normAutofit/>
          </a:bodyPr>
          <a:lstStyle/>
          <a:p>
            <a:r>
              <a:rPr lang="en-US" dirty="0"/>
              <a:t>Start run6 and add </a:t>
            </a:r>
            <a:r>
              <a:rPr lang="en-US" dirty="0" err="1"/>
              <a:t>naa</a:t>
            </a:r>
            <a:r>
              <a:rPr lang="en-US" dirty="0"/>
              <a:t> random effects as </a:t>
            </a:r>
            <a:r>
              <a:rPr lang="en-US" dirty="0" err="1"/>
              <a:t>iid</a:t>
            </a:r>
            <a:r>
              <a:rPr lang="en-US" dirty="0"/>
              <a:t>.</a:t>
            </a:r>
          </a:p>
          <a:p>
            <a:r>
              <a:rPr lang="en-US" dirty="0"/>
              <a:t>Improved fit based on AIC, but pragmatically did nothing.</a:t>
            </a:r>
          </a:p>
          <a:p>
            <a:r>
              <a:rPr lang="en-US" dirty="0"/>
              <a:t>NAA sigma relatively low (0.19) and not doing much, not even helping with retro.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6FA16-71EF-4984-897C-56074ACB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90" y="3429000"/>
            <a:ext cx="825269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6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18C5-25E2-4431-AD14-53051E7D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/>
          <a:lstStyle/>
          <a:p>
            <a:r>
              <a:rPr lang="en-US" dirty="0"/>
              <a:t>Run8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E43E-0523-479A-87CB-3476F12F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938657"/>
            <a:ext cx="574611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 run7 and switch to logistic normal miss0 age comp option.</a:t>
            </a:r>
          </a:p>
          <a:p>
            <a:r>
              <a:rPr lang="en-US" dirty="0"/>
              <a:t>NAA sigma is notably larger (0.64).</a:t>
            </a:r>
          </a:p>
          <a:p>
            <a:r>
              <a:rPr lang="en-US" dirty="0"/>
              <a:t>Logistic normal sigma for fishery is 0.23 while the spring BTS is 1.21 and 1.27.</a:t>
            </a:r>
          </a:p>
          <a:p>
            <a:pPr lvl="1"/>
            <a:r>
              <a:rPr lang="en-US" dirty="0"/>
              <a:t>So model is choosing to fit fishery age comp really well and ignore BTS (by about a factor of ~6).</a:t>
            </a:r>
          </a:p>
          <a:p>
            <a:pPr lvl="1"/>
            <a:r>
              <a:rPr lang="en-US" dirty="0"/>
              <a:t>Fit to fishery age comp is nearly perfect.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FCEFB-9D87-427F-9907-BCC243F37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75" y="274637"/>
            <a:ext cx="6308725" cy="63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1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18C5-25E2-4431-AD14-53051E7D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/>
          <a:lstStyle/>
          <a:p>
            <a:r>
              <a:rPr lang="en-US" dirty="0"/>
              <a:t>Run9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E43E-0523-479A-87CB-3476F12F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938657"/>
            <a:ext cx="5746115" cy="4351338"/>
          </a:xfrm>
        </p:spPr>
        <p:txBody>
          <a:bodyPr>
            <a:normAutofit/>
          </a:bodyPr>
          <a:lstStyle/>
          <a:p>
            <a:r>
              <a:rPr lang="en-US" dirty="0"/>
              <a:t>Start run8 and turn off </a:t>
            </a:r>
            <a:r>
              <a:rPr lang="en-US" dirty="0" err="1"/>
              <a:t>naa</a:t>
            </a:r>
            <a:r>
              <a:rPr lang="en-US" dirty="0"/>
              <a:t> re just out of curiosity.</a:t>
            </a:r>
          </a:p>
          <a:p>
            <a:r>
              <a:rPr lang="en-US" dirty="0"/>
              <a:t>Worse fit and retro.</a:t>
            </a:r>
          </a:p>
          <a:p>
            <a:r>
              <a:rPr lang="en-US" dirty="0"/>
              <a:t>SD of fishery age comp and fit gets worse.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B347D-EB53-4D5D-911D-1623FE08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" y="4160520"/>
            <a:ext cx="5880268" cy="944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010689-F4CF-4414-B79C-FB14B9851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020" y="201167"/>
            <a:ext cx="6181979" cy="618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5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752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Mackerel WHAM exploration</vt:lpstr>
      <vt:lpstr>Run0</vt:lpstr>
      <vt:lpstr>Run1</vt:lpstr>
      <vt:lpstr>Run2</vt:lpstr>
      <vt:lpstr>Run3</vt:lpstr>
      <vt:lpstr>Run5 and Run6</vt:lpstr>
      <vt:lpstr>Run7</vt:lpstr>
      <vt:lpstr>Run8</vt:lpstr>
      <vt:lpstr>Run9</vt:lpstr>
      <vt:lpstr>Run10</vt:lpstr>
      <vt:lpstr>Run11, Run12, Run13, Run14</vt:lpstr>
      <vt:lpstr>Run15</vt:lpstr>
      <vt:lpstr>Run16</vt:lpstr>
      <vt:lpstr>Run17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Mackerel WHAM exploration</dc:title>
  <dc:creator>Jonathan.Deroba</dc:creator>
  <cp:lastModifiedBy>Jonathan.Deroba</cp:lastModifiedBy>
  <cp:revision>19</cp:revision>
  <dcterms:created xsi:type="dcterms:W3CDTF">2025-06-16T15:30:17Z</dcterms:created>
  <dcterms:modified xsi:type="dcterms:W3CDTF">2025-06-26T12:01:25Z</dcterms:modified>
</cp:coreProperties>
</file>