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3" r:id="rId7"/>
    <p:sldId id="264" r:id="rId8"/>
    <p:sldId id="265" r:id="rId9"/>
    <p:sldId id="266" r:id="rId10"/>
    <p:sldId id="267"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7" r:id="rId38"/>
    <p:sldId id="298" r:id="rId39"/>
    <p:sldId id="296" r:id="rId40"/>
    <p:sldId id="299" r:id="rId41"/>
    <p:sldId id="30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12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F9C83C-B4B4-4F9B-9DAE-D333119D27D1}"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2131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F9C83C-B4B4-4F9B-9DAE-D333119D27D1}"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11010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F9C83C-B4B4-4F9B-9DAE-D333119D27D1}"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2680395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F9C83C-B4B4-4F9B-9DAE-D333119D27D1}"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5CE92-D940-4F4D-8EFB-6D841AF2196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64999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9C83C-B4B4-4F9B-9DAE-D333119D27D1}"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1713892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F9C83C-B4B4-4F9B-9DAE-D333119D27D1}" type="datetimeFigureOut">
              <a:rPr lang="en-IN" smtClean="0"/>
              <a:t>09-12-2022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208840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F9C83C-B4B4-4F9B-9DAE-D333119D27D1}" type="datetimeFigureOut">
              <a:rPr lang="en-IN" smtClean="0"/>
              <a:t>09-12-2022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360471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9C83C-B4B4-4F9B-9DAE-D333119D27D1}"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1300671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9C83C-B4B4-4F9B-9DAE-D333119D27D1}"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34208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3F9C83C-B4B4-4F9B-9DAE-D333119D27D1}"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10286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F9C83C-B4B4-4F9B-9DAE-D333119D27D1}"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1707587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F9C83C-B4B4-4F9B-9DAE-D333119D27D1}"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321505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F9C83C-B4B4-4F9B-9DAE-D333119D27D1}" type="datetimeFigureOut">
              <a:rPr lang="en-IN" smtClean="0"/>
              <a:t>09-12-2022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90998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3F9C83C-B4B4-4F9B-9DAE-D333119D27D1}" type="datetimeFigureOut">
              <a:rPr lang="en-IN" smtClean="0"/>
              <a:t>09-12-2022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198788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F9C83C-B4B4-4F9B-9DAE-D333119D27D1}" type="datetimeFigureOut">
              <a:rPr lang="en-IN" smtClean="0"/>
              <a:t>09-12-2022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76879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3F9C83C-B4B4-4F9B-9DAE-D333119D27D1}" type="datetimeFigureOut">
              <a:rPr lang="en-IN" smtClean="0"/>
              <a:t>09-12-2022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114937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F9C83C-B4B4-4F9B-9DAE-D333119D27D1}"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45CE92-D940-4F4D-8EFB-6D841AF21969}" type="slidenum">
              <a:rPr lang="en-IN" smtClean="0"/>
              <a:t>‹#›</a:t>
            </a:fld>
            <a:endParaRPr lang="en-IN"/>
          </a:p>
        </p:txBody>
      </p:sp>
    </p:spTree>
    <p:extLst>
      <p:ext uri="{BB962C8B-B14F-4D97-AF65-F5344CB8AC3E}">
        <p14:creationId xmlns:p14="http://schemas.microsoft.com/office/powerpoint/2010/main" val="304997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F9C83C-B4B4-4F9B-9DAE-D333119D27D1}" type="datetimeFigureOut">
              <a:rPr lang="en-IN" smtClean="0"/>
              <a:t>09-12-2022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45CE92-D940-4F4D-8EFB-6D841AF21969}" type="slidenum">
              <a:rPr lang="en-IN" smtClean="0"/>
              <a:t>‹#›</a:t>
            </a:fld>
            <a:endParaRPr lang="en-IN"/>
          </a:p>
        </p:txBody>
      </p:sp>
    </p:spTree>
    <p:extLst>
      <p:ext uri="{BB962C8B-B14F-4D97-AF65-F5344CB8AC3E}">
        <p14:creationId xmlns:p14="http://schemas.microsoft.com/office/powerpoint/2010/main" val="9584960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www.bbc.com/news/business-46281768"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8A0B-A55A-3413-75E7-8123B27D89F4}"/>
              </a:ext>
            </a:extLst>
          </p:cNvPr>
          <p:cNvSpPr>
            <a:spLocks noGrp="1"/>
          </p:cNvSpPr>
          <p:nvPr>
            <p:ph type="ctrTitle"/>
          </p:nvPr>
        </p:nvSpPr>
        <p:spPr>
          <a:xfrm>
            <a:off x="1653702" y="1661230"/>
            <a:ext cx="8424153" cy="993321"/>
          </a:xfrm>
        </p:spPr>
        <p:txBody>
          <a:bodyPr/>
          <a:lstStyle/>
          <a:p>
            <a:r>
              <a:rPr lang="en-IN" sz="5400" dirty="0"/>
              <a:t>APPLE STOCK FORECAST</a:t>
            </a:r>
          </a:p>
        </p:txBody>
      </p:sp>
      <p:sp>
        <p:nvSpPr>
          <p:cNvPr id="3" name="Subtitle 2">
            <a:extLst>
              <a:ext uri="{FF2B5EF4-FFF2-40B4-BE49-F238E27FC236}">
                <a16:creationId xmlns:a16="http://schemas.microsoft.com/office/drawing/2014/main" id="{F4444899-E8D7-8A8D-E261-0099D36EA983}"/>
              </a:ext>
            </a:extLst>
          </p:cNvPr>
          <p:cNvSpPr>
            <a:spLocks noGrp="1"/>
          </p:cNvSpPr>
          <p:nvPr>
            <p:ph type="subTitle" idx="1"/>
          </p:nvPr>
        </p:nvSpPr>
        <p:spPr>
          <a:xfrm>
            <a:off x="4765234" y="3429000"/>
            <a:ext cx="2201087" cy="861420"/>
          </a:xfrm>
        </p:spPr>
        <p:txBody>
          <a:bodyPr>
            <a:normAutofit/>
          </a:bodyPr>
          <a:lstStyle/>
          <a:p>
            <a:r>
              <a:rPr lang="en-IN" sz="3200" dirty="0"/>
              <a:t>Team 5</a:t>
            </a:r>
          </a:p>
        </p:txBody>
      </p:sp>
    </p:spTree>
    <p:extLst>
      <p:ext uri="{BB962C8B-B14F-4D97-AF65-F5344CB8AC3E}">
        <p14:creationId xmlns:p14="http://schemas.microsoft.com/office/powerpoint/2010/main" val="2190749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2B7584-F997-BCD2-938A-60ACFBECA080}"/>
              </a:ext>
            </a:extLst>
          </p:cNvPr>
          <p:cNvPicPr>
            <a:picLocks noChangeAspect="1"/>
          </p:cNvPicPr>
          <p:nvPr/>
        </p:nvPicPr>
        <p:blipFill>
          <a:blip r:embed="rId2"/>
          <a:stretch>
            <a:fillRect/>
          </a:stretch>
        </p:blipFill>
        <p:spPr>
          <a:xfrm>
            <a:off x="1538976" y="736624"/>
            <a:ext cx="3957155" cy="2816317"/>
          </a:xfrm>
          <a:prstGeom prst="rect">
            <a:avLst/>
          </a:prstGeom>
        </p:spPr>
      </p:pic>
      <p:pic>
        <p:nvPicPr>
          <p:cNvPr id="8" name="Picture 7">
            <a:extLst>
              <a:ext uri="{FF2B5EF4-FFF2-40B4-BE49-F238E27FC236}">
                <a16:creationId xmlns:a16="http://schemas.microsoft.com/office/drawing/2014/main" id="{EAA75E69-2A5C-6889-887A-ECBAE25BE665}"/>
              </a:ext>
            </a:extLst>
          </p:cNvPr>
          <p:cNvPicPr>
            <a:picLocks noChangeAspect="1"/>
          </p:cNvPicPr>
          <p:nvPr/>
        </p:nvPicPr>
        <p:blipFill>
          <a:blip r:embed="rId3"/>
          <a:stretch>
            <a:fillRect/>
          </a:stretch>
        </p:blipFill>
        <p:spPr>
          <a:xfrm>
            <a:off x="5758774" y="736624"/>
            <a:ext cx="4192628" cy="2816317"/>
          </a:xfrm>
          <a:prstGeom prst="rect">
            <a:avLst/>
          </a:prstGeom>
        </p:spPr>
      </p:pic>
      <p:pic>
        <p:nvPicPr>
          <p:cNvPr id="9" name="Picture 8">
            <a:extLst>
              <a:ext uri="{FF2B5EF4-FFF2-40B4-BE49-F238E27FC236}">
                <a16:creationId xmlns:a16="http://schemas.microsoft.com/office/drawing/2014/main" id="{9BEC5CC1-DB1D-A2FC-AC50-1B28A00F6FAE}"/>
              </a:ext>
            </a:extLst>
          </p:cNvPr>
          <p:cNvPicPr>
            <a:picLocks noChangeAspect="1"/>
          </p:cNvPicPr>
          <p:nvPr/>
        </p:nvPicPr>
        <p:blipFill>
          <a:blip r:embed="rId4"/>
          <a:stretch>
            <a:fillRect/>
          </a:stretch>
        </p:blipFill>
        <p:spPr>
          <a:xfrm>
            <a:off x="5758774" y="3710937"/>
            <a:ext cx="4192628" cy="2859932"/>
          </a:xfrm>
          <a:prstGeom prst="rect">
            <a:avLst/>
          </a:prstGeom>
        </p:spPr>
      </p:pic>
      <p:pic>
        <p:nvPicPr>
          <p:cNvPr id="10" name="Picture 9">
            <a:extLst>
              <a:ext uri="{FF2B5EF4-FFF2-40B4-BE49-F238E27FC236}">
                <a16:creationId xmlns:a16="http://schemas.microsoft.com/office/drawing/2014/main" id="{2DFBDFD7-9E89-6391-6E47-BC980E2C8888}"/>
              </a:ext>
            </a:extLst>
          </p:cNvPr>
          <p:cNvPicPr>
            <a:picLocks noChangeAspect="1"/>
          </p:cNvPicPr>
          <p:nvPr/>
        </p:nvPicPr>
        <p:blipFill>
          <a:blip r:embed="rId5"/>
          <a:stretch>
            <a:fillRect/>
          </a:stretch>
        </p:blipFill>
        <p:spPr>
          <a:xfrm>
            <a:off x="1538976" y="3710937"/>
            <a:ext cx="3957155" cy="2859932"/>
          </a:xfrm>
          <a:prstGeom prst="rect">
            <a:avLst/>
          </a:prstGeom>
        </p:spPr>
      </p:pic>
      <p:sp>
        <p:nvSpPr>
          <p:cNvPr id="11" name="TextBox 10">
            <a:extLst>
              <a:ext uri="{FF2B5EF4-FFF2-40B4-BE49-F238E27FC236}">
                <a16:creationId xmlns:a16="http://schemas.microsoft.com/office/drawing/2014/main" id="{3A886EE2-B54A-374F-EF7D-6868D8D73F0F}"/>
              </a:ext>
            </a:extLst>
          </p:cNvPr>
          <p:cNvSpPr txBox="1"/>
          <p:nvPr/>
        </p:nvSpPr>
        <p:spPr>
          <a:xfrm>
            <a:off x="3206263" y="116963"/>
            <a:ext cx="7768346" cy="461665"/>
          </a:xfrm>
          <a:prstGeom prst="rect">
            <a:avLst/>
          </a:prstGeom>
          <a:noFill/>
        </p:spPr>
        <p:txBody>
          <a:bodyPr wrap="square">
            <a:spAutoFit/>
          </a:bodyPr>
          <a:lstStyle/>
          <a:p>
            <a:r>
              <a:rPr lang="en-IN" sz="2400" b="1" dirty="0"/>
              <a:t>Year-wise Boxplot for each features</a:t>
            </a:r>
            <a:endParaRPr lang="en-IN" sz="2400" dirty="0"/>
          </a:p>
        </p:txBody>
      </p:sp>
    </p:spTree>
    <p:extLst>
      <p:ext uri="{BB962C8B-B14F-4D97-AF65-F5344CB8AC3E}">
        <p14:creationId xmlns:p14="http://schemas.microsoft.com/office/powerpoint/2010/main" val="140261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ADFF-8A1B-59C9-9985-A424AA01431E}"/>
              </a:ext>
            </a:extLst>
          </p:cNvPr>
          <p:cNvSpPr>
            <a:spLocks noGrp="1"/>
          </p:cNvSpPr>
          <p:nvPr>
            <p:ph type="title"/>
          </p:nvPr>
        </p:nvSpPr>
        <p:spPr>
          <a:xfrm>
            <a:off x="3292193" y="539435"/>
            <a:ext cx="2203936" cy="585431"/>
          </a:xfrm>
        </p:spPr>
        <p:txBody>
          <a:bodyPr/>
          <a:lstStyle/>
          <a:p>
            <a:r>
              <a:rPr lang="en-IN" sz="3200" b="1" dirty="0"/>
              <a:t>Heat Map </a:t>
            </a:r>
          </a:p>
        </p:txBody>
      </p:sp>
      <p:pic>
        <p:nvPicPr>
          <p:cNvPr id="4" name="Picture 3">
            <a:extLst>
              <a:ext uri="{FF2B5EF4-FFF2-40B4-BE49-F238E27FC236}">
                <a16:creationId xmlns:a16="http://schemas.microsoft.com/office/drawing/2014/main" id="{80EB31E7-CD61-216B-085E-FA66CC7D39C1}"/>
              </a:ext>
            </a:extLst>
          </p:cNvPr>
          <p:cNvPicPr>
            <a:picLocks noChangeAspect="1"/>
          </p:cNvPicPr>
          <p:nvPr/>
        </p:nvPicPr>
        <p:blipFill>
          <a:blip r:embed="rId2"/>
          <a:stretch>
            <a:fillRect/>
          </a:stretch>
        </p:blipFill>
        <p:spPr>
          <a:xfrm>
            <a:off x="2643841" y="1268178"/>
            <a:ext cx="3452159" cy="3368332"/>
          </a:xfrm>
          <a:prstGeom prst="rect">
            <a:avLst/>
          </a:prstGeom>
        </p:spPr>
      </p:pic>
      <p:sp>
        <p:nvSpPr>
          <p:cNvPr id="6" name="TextBox 5">
            <a:extLst>
              <a:ext uri="{FF2B5EF4-FFF2-40B4-BE49-F238E27FC236}">
                <a16:creationId xmlns:a16="http://schemas.microsoft.com/office/drawing/2014/main" id="{24165B91-0588-E0B4-37BE-71C4F89482D0}"/>
              </a:ext>
            </a:extLst>
          </p:cNvPr>
          <p:cNvSpPr txBox="1"/>
          <p:nvPr/>
        </p:nvSpPr>
        <p:spPr>
          <a:xfrm>
            <a:off x="2181197" y="5352918"/>
            <a:ext cx="6094378" cy="923330"/>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Helvetica Neue"/>
              </a:rPr>
              <a:t>Multicollinearity between features are identified.</a:t>
            </a:r>
          </a:p>
          <a:p>
            <a:pPr marL="285750" indent="-285750">
              <a:buFont typeface="Arial" panose="020B0604020202020204" pitchFamily="34" charset="0"/>
              <a:buChar char="•"/>
            </a:pPr>
            <a:endParaRPr lang="en-US" b="0" i="0" dirty="0">
              <a:effectLst/>
              <a:latin typeface="Helvetica Neue"/>
            </a:endParaRPr>
          </a:p>
          <a:p>
            <a:pPr marL="285750" indent="-285750">
              <a:buFont typeface="Arial" panose="020B0604020202020204" pitchFamily="34" charset="0"/>
              <a:buChar char="•"/>
            </a:pPr>
            <a:r>
              <a:rPr lang="en-US" b="0" i="0" dirty="0">
                <a:effectLst/>
                <a:latin typeface="Helvetica Neue"/>
              </a:rPr>
              <a:t>Close price is selected as target feature.</a:t>
            </a:r>
            <a:endParaRPr lang="en-IN" dirty="0"/>
          </a:p>
        </p:txBody>
      </p:sp>
    </p:spTree>
    <p:extLst>
      <p:ext uri="{BB962C8B-B14F-4D97-AF65-F5344CB8AC3E}">
        <p14:creationId xmlns:p14="http://schemas.microsoft.com/office/powerpoint/2010/main" val="1867793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0C4B-F09C-7387-FD6E-7C7A2870D9A4}"/>
              </a:ext>
            </a:extLst>
          </p:cNvPr>
          <p:cNvSpPr>
            <a:spLocks noGrp="1"/>
          </p:cNvSpPr>
          <p:nvPr>
            <p:ph type="title"/>
          </p:nvPr>
        </p:nvSpPr>
        <p:spPr>
          <a:xfrm>
            <a:off x="2445729" y="404081"/>
            <a:ext cx="5910332" cy="588142"/>
          </a:xfrm>
        </p:spPr>
        <p:txBody>
          <a:bodyPr/>
          <a:lstStyle/>
          <a:p>
            <a:r>
              <a:rPr lang="en-IN" sz="3200" b="1" dirty="0"/>
              <a:t>Year-wise Apple stock price</a:t>
            </a:r>
          </a:p>
        </p:txBody>
      </p:sp>
      <p:pic>
        <p:nvPicPr>
          <p:cNvPr id="6" name="Picture 5">
            <a:extLst>
              <a:ext uri="{FF2B5EF4-FFF2-40B4-BE49-F238E27FC236}">
                <a16:creationId xmlns:a16="http://schemas.microsoft.com/office/drawing/2014/main" id="{1BA95D4A-13C3-2434-FD56-C8E99E03EA7F}"/>
              </a:ext>
            </a:extLst>
          </p:cNvPr>
          <p:cNvPicPr>
            <a:picLocks noChangeAspect="1"/>
          </p:cNvPicPr>
          <p:nvPr/>
        </p:nvPicPr>
        <p:blipFill>
          <a:blip r:embed="rId2"/>
          <a:stretch>
            <a:fillRect/>
          </a:stretch>
        </p:blipFill>
        <p:spPr>
          <a:xfrm>
            <a:off x="1971597" y="1379653"/>
            <a:ext cx="7718813" cy="3437674"/>
          </a:xfrm>
          <a:prstGeom prst="rect">
            <a:avLst/>
          </a:prstGeom>
        </p:spPr>
      </p:pic>
      <p:sp>
        <p:nvSpPr>
          <p:cNvPr id="8" name="TextBox 7">
            <a:extLst>
              <a:ext uri="{FF2B5EF4-FFF2-40B4-BE49-F238E27FC236}">
                <a16:creationId xmlns:a16="http://schemas.microsoft.com/office/drawing/2014/main" id="{8D44D5B5-63D1-797A-323E-713F4937BC10}"/>
              </a:ext>
            </a:extLst>
          </p:cNvPr>
          <p:cNvSpPr txBox="1"/>
          <p:nvPr/>
        </p:nvSpPr>
        <p:spPr>
          <a:xfrm>
            <a:off x="1839609" y="5059209"/>
            <a:ext cx="7498944" cy="646331"/>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Helvetica Neue"/>
              </a:rPr>
              <a:t>Apple stock price is getting increased each year.</a:t>
            </a:r>
          </a:p>
          <a:p>
            <a:pPr marL="285750" indent="-285750">
              <a:buFont typeface="Arial" panose="020B0604020202020204" pitchFamily="34" charset="0"/>
              <a:buChar char="•"/>
            </a:pPr>
            <a:r>
              <a:rPr lang="en-US" b="0" i="0" dirty="0">
                <a:effectLst/>
                <a:latin typeface="Helvetica Neue"/>
              </a:rPr>
              <a:t>Huge stock price drop in year 2018-19.</a:t>
            </a:r>
            <a:endParaRPr lang="en-IN" dirty="0"/>
          </a:p>
        </p:txBody>
      </p:sp>
    </p:spTree>
    <p:extLst>
      <p:ext uri="{BB962C8B-B14F-4D97-AF65-F5344CB8AC3E}">
        <p14:creationId xmlns:p14="http://schemas.microsoft.com/office/powerpoint/2010/main" val="1871931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D114-94F1-6B0D-FBD7-4A27334B019E}"/>
              </a:ext>
            </a:extLst>
          </p:cNvPr>
          <p:cNvSpPr>
            <a:spLocks noGrp="1"/>
          </p:cNvSpPr>
          <p:nvPr>
            <p:ph type="title"/>
          </p:nvPr>
        </p:nvSpPr>
        <p:spPr>
          <a:xfrm>
            <a:off x="1706004" y="331367"/>
            <a:ext cx="8779991" cy="671703"/>
          </a:xfrm>
        </p:spPr>
        <p:txBody>
          <a:bodyPr/>
          <a:lstStyle/>
          <a:p>
            <a:r>
              <a:rPr lang="en-IN" sz="3200" b="1" dirty="0"/>
              <a:t>Year-wise Boxplot for Apple Stock Price </a:t>
            </a:r>
          </a:p>
        </p:txBody>
      </p:sp>
      <p:pic>
        <p:nvPicPr>
          <p:cNvPr id="4" name="Picture 3">
            <a:extLst>
              <a:ext uri="{FF2B5EF4-FFF2-40B4-BE49-F238E27FC236}">
                <a16:creationId xmlns:a16="http://schemas.microsoft.com/office/drawing/2014/main" id="{6CD8C392-CDE4-C931-41C1-18FED2F1A8E7}"/>
              </a:ext>
            </a:extLst>
          </p:cNvPr>
          <p:cNvPicPr>
            <a:picLocks noChangeAspect="1"/>
          </p:cNvPicPr>
          <p:nvPr/>
        </p:nvPicPr>
        <p:blipFill>
          <a:blip r:embed="rId2"/>
          <a:stretch>
            <a:fillRect/>
          </a:stretch>
        </p:blipFill>
        <p:spPr>
          <a:xfrm>
            <a:off x="2187939" y="1130561"/>
            <a:ext cx="6843353" cy="4122777"/>
          </a:xfrm>
          <a:prstGeom prst="rect">
            <a:avLst/>
          </a:prstGeom>
        </p:spPr>
      </p:pic>
      <p:sp>
        <p:nvSpPr>
          <p:cNvPr id="6" name="TextBox 5">
            <a:extLst>
              <a:ext uri="{FF2B5EF4-FFF2-40B4-BE49-F238E27FC236}">
                <a16:creationId xmlns:a16="http://schemas.microsoft.com/office/drawing/2014/main" id="{29EC8E03-B969-20E8-DC0E-24EEC05583FC}"/>
              </a:ext>
            </a:extLst>
          </p:cNvPr>
          <p:cNvSpPr txBox="1"/>
          <p:nvPr/>
        </p:nvSpPr>
        <p:spPr>
          <a:xfrm>
            <a:off x="1821558" y="5672659"/>
            <a:ext cx="7954739" cy="923330"/>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Helvetica Neue"/>
              </a:rPr>
              <a:t>Outliers are detected in year 2012 and 2019.</a:t>
            </a:r>
          </a:p>
          <a:p>
            <a:pPr marL="285750" indent="-285750">
              <a:buFont typeface="Arial" panose="020B0604020202020204" pitchFamily="34" charset="0"/>
              <a:buChar char="•"/>
            </a:pPr>
            <a:endParaRPr lang="en-US" b="0" i="0" dirty="0">
              <a:effectLst/>
              <a:latin typeface="Helvetica Neue"/>
            </a:endParaRPr>
          </a:p>
          <a:p>
            <a:pPr marL="285750" indent="-285750">
              <a:buFont typeface="Arial" panose="020B0604020202020204" pitchFamily="34" charset="0"/>
              <a:buChar char="•"/>
            </a:pPr>
            <a:r>
              <a:rPr lang="en-US" b="0" i="0" dirty="0">
                <a:effectLst/>
                <a:latin typeface="Helvetica Neue"/>
              </a:rPr>
              <a:t>2019 is the most volatile year.</a:t>
            </a:r>
            <a:endParaRPr lang="en-IN" dirty="0"/>
          </a:p>
        </p:txBody>
      </p:sp>
    </p:spTree>
    <p:extLst>
      <p:ext uri="{BB962C8B-B14F-4D97-AF65-F5344CB8AC3E}">
        <p14:creationId xmlns:p14="http://schemas.microsoft.com/office/powerpoint/2010/main" val="2746469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3A8A-D874-20DE-641F-B9E4F4C9A786}"/>
              </a:ext>
            </a:extLst>
          </p:cNvPr>
          <p:cNvSpPr>
            <a:spLocks noGrp="1"/>
          </p:cNvSpPr>
          <p:nvPr>
            <p:ph type="title"/>
          </p:nvPr>
        </p:nvSpPr>
        <p:spPr>
          <a:xfrm>
            <a:off x="2129157" y="523275"/>
            <a:ext cx="7544578" cy="558959"/>
          </a:xfrm>
        </p:spPr>
        <p:txBody>
          <a:bodyPr/>
          <a:lstStyle/>
          <a:p>
            <a:r>
              <a:rPr lang="en-IN" sz="3200" b="1" dirty="0"/>
              <a:t>Distribution Plot for Apple Stock Price</a:t>
            </a:r>
          </a:p>
        </p:txBody>
      </p:sp>
      <p:pic>
        <p:nvPicPr>
          <p:cNvPr id="4" name="Picture 3">
            <a:extLst>
              <a:ext uri="{FF2B5EF4-FFF2-40B4-BE49-F238E27FC236}">
                <a16:creationId xmlns:a16="http://schemas.microsoft.com/office/drawing/2014/main" id="{4E045966-2629-F8B9-1C47-77E94615C755}"/>
              </a:ext>
            </a:extLst>
          </p:cNvPr>
          <p:cNvPicPr>
            <a:picLocks noChangeAspect="1"/>
          </p:cNvPicPr>
          <p:nvPr/>
        </p:nvPicPr>
        <p:blipFill>
          <a:blip r:embed="rId2"/>
          <a:stretch>
            <a:fillRect/>
          </a:stretch>
        </p:blipFill>
        <p:spPr>
          <a:xfrm>
            <a:off x="3020837" y="1399801"/>
            <a:ext cx="5761219" cy="4038950"/>
          </a:xfrm>
          <a:prstGeom prst="rect">
            <a:avLst/>
          </a:prstGeom>
        </p:spPr>
      </p:pic>
      <p:sp>
        <p:nvSpPr>
          <p:cNvPr id="6" name="TextBox 5">
            <a:extLst>
              <a:ext uri="{FF2B5EF4-FFF2-40B4-BE49-F238E27FC236}">
                <a16:creationId xmlns:a16="http://schemas.microsoft.com/office/drawing/2014/main" id="{71AA252C-DFA3-89B0-3DE8-75DC8F1F5E4A}"/>
              </a:ext>
            </a:extLst>
          </p:cNvPr>
          <p:cNvSpPr txBox="1"/>
          <p:nvPr/>
        </p:nvSpPr>
        <p:spPr>
          <a:xfrm>
            <a:off x="2687678" y="5965393"/>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Helvetica Neue"/>
              </a:rPr>
              <a:t>Stock price is right skewed.</a:t>
            </a:r>
          </a:p>
        </p:txBody>
      </p:sp>
    </p:spTree>
    <p:extLst>
      <p:ext uri="{BB962C8B-B14F-4D97-AF65-F5344CB8AC3E}">
        <p14:creationId xmlns:p14="http://schemas.microsoft.com/office/powerpoint/2010/main" val="53882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470C-3B4C-4CA0-927B-E174D59596D2}"/>
              </a:ext>
            </a:extLst>
          </p:cNvPr>
          <p:cNvSpPr>
            <a:spLocks noGrp="1"/>
          </p:cNvSpPr>
          <p:nvPr>
            <p:ph type="title"/>
          </p:nvPr>
        </p:nvSpPr>
        <p:spPr>
          <a:xfrm>
            <a:off x="2688919" y="496670"/>
            <a:ext cx="6094379" cy="646331"/>
          </a:xfrm>
        </p:spPr>
        <p:txBody>
          <a:bodyPr/>
          <a:lstStyle/>
          <a:p>
            <a:r>
              <a:rPr lang="en-IN" sz="3200" b="1" dirty="0"/>
              <a:t>Boxplot for Apple Stock Price</a:t>
            </a:r>
          </a:p>
        </p:txBody>
      </p:sp>
      <p:pic>
        <p:nvPicPr>
          <p:cNvPr id="4" name="Picture 3">
            <a:extLst>
              <a:ext uri="{FF2B5EF4-FFF2-40B4-BE49-F238E27FC236}">
                <a16:creationId xmlns:a16="http://schemas.microsoft.com/office/drawing/2014/main" id="{72230D72-D5A7-7185-3424-6E8ACF68BA7E}"/>
              </a:ext>
            </a:extLst>
          </p:cNvPr>
          <p:cNvPicPr>
            <a:picLocks noChangeAspect="1"/>
          </p:cNvPicPr>
          <p:nvPr/>
        </p:nvPicPr>
        <p:blipFill>
          <a:blip r:embed="rId2"/>
          <a:stretch>
            <a:fillRect/>
          </a:stretch>
        </p:blipFill>
        <p:spPr>
          <a:xfrm>
            <a:off x="2946946" y="1473129"/>
            <a:ext cx="5578323" cy="2880610"/>
          </a:xfrm>
          <a:prstGeom prst="rect">
            <a:avLst/>
          </a:prstGeom>
        </p:spPr>
      </p:pic>
      <p:sp>
        <p:nvSpPr>
          <p:cNvPr id="6" name="TextBox 5">
            <a:extLst>
              <a:ext uri="{FF2B5EF4-FFF2-40B4-BE49-F238E27FC236}">
                <a16:creationId xmlns:a16="http://schemas.microsoft.com/office/drawing/2014/main" id="{83206AB1-8DD0-DFB8-7DE7-DC1B3C6E0B1A}"/>
              </a:ext>
            </a:extLst>
          </p:cNvPr>
          <p:cNvSpPr txBox="1"/>
          <p:nvPr/>
        </p:nvSpPr>
        <p:spPr>
          <a:xfrm>
            <a:off x="2688920" y="4773198"/>
            <a:ext cx="6094378" cy="646331"/>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Helvetica Neue"/>
              </a:rPr>
              <a:t>Outliers are detected on dates 2019-12-23, 2019-12-24, 2019-12-26, 2019-12-27 and 2019-12-30.</a:t>
            </a:r>
            <a:endParaRPr lang="en-IN" dirty="0"/>
          </a:p>
        </p:txBody>
      </p:sp>
    </p:spTree>
    <p:extLst>
      <p:ext uri="{BB962C8B-B14F-4D97-AF65-F5344CB8AC3E}">
        <p14:creationId xmlns:p14="http://schemas.microsoft.com/office/powerpoint/2010/main" val="1946639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9AB3-E299-B40F-E613-3A2CCCF32A67}"/>
              </a:ext>
            </a:extLst>
          </p:cNvPr>
          <p:cNvSpPr>
            <a:spLocks noGrp="1"/>
          </p:cNvSpPr>
          <p:nvPr>
            <p:ph type="title"/>
          </p:nvPr>
        </p:nvSpPr>
        <p:spPr>
          <a:xfrm>
            <a:off x="2582874" y="331585"/>
            <a:ext cx="7026249" cy="621726"/>
          </a:xfrm>
        </p:spPr>
        <p:txBody>
          <a:bodyPr/>
          <a:lstStyle/>
          <a:p>
            <a:r>
              <a:rPr lang="en-IN" sz="3200" b="1" dirty="0"/>
              <a:t>Average stock price in each year</a:t>
            </a:r>
          </a:p>
        </p:txBody>
      </p:sp>
      <p:pic>
        <p:nvPicPr>
          <p:cNvPr id="4" name="Picture 3">
            <a:extLst>
              <a:ext uri="{FF2B5EF4-FFF2-40B4-BE49-F238E27FC236}">
                <a16:creationId xmlns:a16="http://schemas.microsoft.com/office/drawing/2014/main" id="{1ED6C63B-B744-DBA5-0498-5DD2E2F5A04B}"/>
              </a:ext>
            </a:extLst>
          </p:cNvPr>
          <p:cNvPicPr>
            <a:picLocks noChangeAspect="1"/>
          </p:cNvPicPr>
          <p:nvPr/>
        </p:nvPicPr>
        <p:blipFill>
          <a:blip r:embed="rId2"/>
          <a:stretch>
            <a:fillRect/>
          </a:stretch>
        </p:blipFill>
        <p:spPr>
          <a:xfrm>
            <a:off x="2582874" y="1051303"/>
            <a:ext cx="6930777" cy="4016088"/>
          </a:xfrm>
          <a:prstGeom prst="rect">
            <a:avLst/>
          </a:prstGeom>
        </p:spPr>
      </p:pic>
      <p:sp>
        <p:nvSpPr>
          <p:cNvPr id="6" name="TextBox 5">
            <a:extLst>
              <a:ext uri="{FF2B5EF4-FFF2-40B4-BE49-F238E27FC236}">
                <a16:creationId xmlns:a16="http://schemas.microsoft.com/office/drawing/2014/main" id="{6A6CCD68-F474-9889-1549-D75572542D90}"/>
              </a:ext>
            </a:extLst>
          </p:cNvPr>
          <p:cNvSpPr txBox="1"/>
          <p:nvPr/>
        </p:nvSpPr>
        <p:spPr>
          <a:xfrm>
            <a:off x="2502439" y="5326086"/>
            <a:ext cx="7176582" cy="923330"/>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Helvetica Neue"/>
              </a:rPr>
              <a:t>Apple stock price is increasing each year.</a:t>
            </a:r>
          </a:p>
          <a:p>
            <a:pPr marL="285750" indent="-285750" algn="l">
              <a:buFont typeface="Arial" panose="020B0604020202020204" pitchFamily="34" charset="0"/>
              <a:buChar char="•"/>
            </a:pPr>
            <a:endParaRPr lang="en-US" b="0" i="0" dirty="0">
              <a:effectLst/>
              <a:latin typeface="Helvetica Neue"/>
            </a:endParaRPr>
          </a:p>
          <a:p>
            <a:pPr marL="285750" indent="-285750" algn="l">
              <a:buFont typeface="Arial" panose="020B0604020202020204" pitchFamily="34" charset="0"/>
              <a:buChar char="•"/>
            </a:pPr>
            <a:r>
              <a:rPr lang="en-US" b="0" i="0" dirty="0">
                <a:effectLst/>
                <a:latin typeface="Helvetica Neue"/>
              </a:rPr>
              <a:t>In 2013 and 2016 average stock price is lower than previous year.</a:t>
            </a:r>
          </a:p>
        </p:txBody>
      </p:sp>
    </p:spTree>
    <p:extLst>
      <p:ext uri="{BB962C8B-B14F-4D97-AF65-F5344CB8AC3E}">
        <p14:creationId xmlns:p14="http://schemas.microsoft.com/office/powerpoint/2010/main" val="419913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279A-AE36-699F-5453-156B4739B9BA}"/>
              </a:ext>
            </a:extLst>
          </p:cNvPr>
          <p:cNvSpPr>
            <a:spLocks noGrp="1"/>
          </p:cNvSpPr>
          <p:nvPr>
            <p:ph type="title"/>
          </p:nvPr>
        </p:nvSpPr>
        <p:spPr>
          <a:xfrm>
            <a:off x="2961295" y="487001"/>
            <a:ext cx="6698270" cy="602800"/>
          </a:xfrm>
        </p:spPr>
        <p:txBody>
          <a:bodyPr/>
          <a:lstStyle/>
          <a:p>
            <a:r>
              <a:rPr lang="en-IN" sz="2400" b="1" dirty="0"/>
              <a:t>Average stock price in each quarter</a:t>
            </a:r>
          </a:p>
        </p:txBody>
      </p:sp>
      <p:pic>
        <p:nvPicPr>
          <p:cNvPr id="4" name="Picture 3">
            <a:extLst>
              <a:ext uri="{FF2B5EF4-FFF2-40B4-BE49-F238E27FC236}">
                <a16:creationId xmlns:a16="http://schemas.microsoft.com/office/drawing/2014/main" id="{9FA1D78E-8B98-04C3-B811-ACAD4B799B65}"/>
              </a:ext>
            </a:extLst>
          </p:cNvPr>
          <p:cNvPicPr>
            <a:picLocks noChangeAspect="1"/>
          </p:cNvPicPr>
          <p:nvPr/>
        </p:nvPicPr>
        <p:blipFill>
          <a:blip r:embed="rId2"/>
          <a:stretch>
            <a:fillRect/>
          </a:stretch>
        </p:blipFill>
        <p:spPr>
          <a:xfrm>
            <a:off x="2564780" y="1269528"/>
            <a:ext cx="6266986" cy="4046571"/>
          </a:xfrm>
          <a:prstGeom prst="rect">
            <a:avLst/>
          </a:prstGeom>
        </p:spPr>
      </p:pic>
      <p:sp>
        <p:nvSpPr>
          <p:cNvPr id="6" name="TextBox 5">
            <a:extLst>
              <a:ext uri="{FF2B5EF4-FFF2-40B4-BE49-F238E27FC236}">
                <a16:creationId xmlns:a16="http://schemas.microsoft.com/office/drawing/2014/main" id="{22B2D34F-395F-B1B8-1E71-CBA2824DE0BB}"/>
              </a:ext>
            </a:extLst>
          </p:cNvPr>
          <p:cNvSpPr txBox="1"/>
          <p:nvPr/>
        </p:nvSpPr>
        <p:spPr>
          <a:xfrm>
            <a:off x="3175269" y="5714778"/>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Helvetica Neue"/>
              </a:rPr>
              <a:t>Q4 has the highest average stock price</a:t>
            </a:r>
          </a:p>
        </p:txBody>
      </p:sp>
    </p:spTree>
    <p:extLst>
      <p:ext uri="{BB962C8B-B14F-4D97-AF65-F5344CB8AC3E}">
        <p14:creationId xmlns:p14="http://schemas.microsoft.com/office/powerpoint/2010/main" val="390062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9C85-2079-70A8-F826-7D3E787676FB}"/>
              </a:ext>
            </a:extLst>
          </p:cNvPr>
          <p:cNvSpPr>
            <a:spLocks noGrp="1"/>
          </p:cNvSpPr>
          <p:nvPr>
            <p:ph type="title"/>
          </p:nvPr>
        </p:nvSpPr>
        <p:spPr>
          <a:xfrm>
            <a:off x="3097481" y="633420"/>
            <a:ext cx="5696323" cy="568686"/>
          </a:xfrm>
        </p:spPr>
        <p:txBody>
          <a:bodyPr/>
          <a:lstStyle/>
          <a:p>
            <a:r>
              <a:rPr lang="en-IN" sz="2800" b="1" dirty="0"/>
              <a:t>Average stock price each year</a:t>
            </a:r>
          </a:p>
        </p:txBody>
      </p:sp>
      <p:pic>
        <p:nvPicPr>
          <p:cNvPr id="4" name="Picture 3">
            <a:extLst>
              <a:ext uri="{FF2B5EF4-FFF2-40B4-BE49-F238E27FC236}">
                <a16:creationId xmlns:a16="http://schemas.microsoft.com/office/drawing/2014/main" id="{46AC2F35-D75A-B885-3E20-CB2568B9FCA3}"/>
              </a:ext>
            </a:extLst>
          </p:cNvPr>
          <p:cNvPicPr>
            <a:picLocks noChangeAspect="1"/>
          </p:cNvPicPr>
          <p:nvPr/>
        </p:nvPicPr>
        <p:blipFill>
          <a:blip r:embed="rId2"/>
          <a:stretch>
            <a:fillRect/>
          </a:stretch>
        </p:blipFill>
        <p:spPr>
          <a:xfrm>
            <a:off x="2693375" y="1518636"/>
            <a:ext cx="6805250" cy="4054191"/>
          </a:xfrm>
          <a:prstGeom prst="rect">
            <a:avLst/>
          </a:prstGeom>
        </p:spPr>
      </p:pic>
      <p:sp>
        <p:nvSpPr>
          <p:cNvPr id="7" name="TextBox 6">
            <a:extLst>
              <a:ext uri="{FF2B5EF4-FFF2-40B4-BE49-F238E27FC236}">
                <a16:creationId xmlns:a16="http://schemas.microsoft.com/office/drawing/2014/main" id="{81E8A199-B9BE-DAA5-AF09-CB5D90D4141D}"/>
              </a:ext>
            </a:extLst>
          </p:cNvPr>
          <p:cNvSpPr txBox="1"/>
          <p:nvPr/>
        </p:nvSpPr>
        <p:spPr>
          <a:xfrm>
            <a:off x="2693375" y="5889357"/>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t> Apple stock price is highest in November.</a:t>
            </a:r>
          </a:p>
        </p:txBody>
      </p:sp>
    </p:spTree>
    <p:extLst>
      <p:ext uri="{BB962C8B-B14F-4D97-AF65-F5344CB8AC3E}">
        <p14:creationId xmlns:p14="http://schemas.microsoft.com/office/powerpoint/2010/main" val="306085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7D4B-9260-3195-35DE-0A9F6071DF90}"/>
              </a:ext>
            </a:extLst>
          </p:cNvPr>
          <p:cNvSpPr>
            <a:spLocks noGrp="1"/>
          </p:cNvSpPr>
          <p:nvPr>
            <p:ph type="title"/>
          </p:nvPr>
        </p:nvSpPr>
        <p:spPr>
          <a:xfrm>
            <a:off x="3097482" y="812641"/>
            <a:ext cx="8809174" cy="704873"/>
          </a:xfrm>
        </p:spPr>
        <p:txBody>
          <a:bodyPr/>
          <a:lstStyle/>
          <a:p>
            <a:r>
              <a:rPr lang="en-IN" sz="2800" b="1" dirty="0"/>
              <a:t>Average stock price in each day</a:t>
            </a:r>
          </a:p>
        </p:txBody>
      </p:sp>
      <p:pic>
        <p:nvPicPr>
          <p:cNvPr id="4" name="Picture 3">
            <a:extLst>
              <a:ext uri="{FF2B5EF4-FFF2-40B4-BE49-F238E27FC236}">
                <a16:creationId xmlns:a16="http://schemas.microsoft.com/office/drawing/2014/main" id="{0E93EE13-4381-A16D-3812-F18A3EE34CDE}"/>
              </a:ext>
            </a:extLst>
          </p:cNvPr>
          <p:cNvPicPr>
            <a:picLocks noChangeAspect="1"/>
          </p:cNvPicPr>
          <p:nvPr/>
        </p:nvPicPr>
        <p:blipFill>
          <a:blip r:embed="rId2"/>
          <a:stretch>
            <a:fillRect/>
          </a:stretch>
        </p:blipFill>
        <p:spPr>
          <a:xfrm>
            <a:off x="2911002" y="1609455"/>
            <a:ext cx="5997022" cy="3444538"/>
          </a:xfrm>
          <a:prstGeom prst="rect">
            <a:avLst/>
          </a:prstGeom>
        </p:spPr>
      </p:pic>
      <p:sp>
        <p:nvSpPr>
          <p:cNvPr id="6" name="TextBox 5">
            <a:extLst>
              <a:ext uri="{FF2B5EF4-FFF2-40B4-BE49-F238E27FC236}">
                <a16:creationId xmlns:a16="http://schemas.microsoft.com/office/drawing/2014/main" id="{E252EAA6-59A1-E78B-78E2-55B9DD0E30C0}"/>
              </a:ext>
            </a:extLst>
          </p:cNvPr>
          <p:cNvSpPr txBox="1"/>
          <p:nvPr/>
        </p:nvSpPr>
        <p:spPr>
          <a:xfrm>
            <a:off x="2911002" y="5583694"/>
            <a:ext cx="6855568" cy="923330"/>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Helvetica Neue"/>
              </a:rPr>
              <a:t>Average stock price are almost same in each day of week.</a:t>
            </a:r>
          </a:p>
          <a:p>
            <a:pPr marL="285750" indent="-285750" algn="l">
              <a:buFont typeface="Arial" panose="020B0604020202020204" pitchFamily="34" charset="0"/>
              <a:buChar char="•"/>
            </a:pPr>
            <a:endParaRPr lang="en-US" b="0" i="0" dirty="0">
              <a:effectLst/>
              <a:latin typeface="Helvetica Neue"/>
            </a:endParaRPr>
          </a:p>
          <a:p>
            <a:pPr marL="285750" indent="-285750" algn="l">
              <a:buFont typeface="Arial" panose="020B0604020202020204" pitchFamily="34" charset="0"/>
              <a:buChar char="•"/>
            </a:pPr>
            <a:r>
              <a:rPr lang="en-US" b="0" i="0" dirty="0">
                <a:effectLst/>
                <a:latin typeface="Helvetica Neue"/>
              </a:rPr>
              <a:t>It is slightly high on Mondays.</a:t>
            </a:r>
          </a:p>
        </p:txBody>
      </p:sp>
    </p:spTree>
    <p:extLst>
      <p:ext uri="{BB962C8B-B14F-4D97-AF65-F5344CB8AC3E}">
        <p14:creationId xmlns:p14="http://schemas.microsoft.com/office/powerpoint/2010/main" val="71547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3565-400C-431E-81CE-A3CFD0C1E750}"/>
              </a:ext>
            </a:extLst>
          </p:cNvPr>
          <p:cNvSpPr>
            <a:spLocks noGrp="1"/>
          </p:cNvSpPr>
          <p:nvPr>
            <p:ph type="title"/>
          </p:nvPr>
        </p:nvSpPr>
        <p:spPr>
          <a:xfrm>
            <a:off x="1154954" y="502596"/>
            <a:ext cx="5839233" cy="671208"/>
          </a:xfrm>
        </p:spPr>
        <p:txBody>
          <a:bodyPr/>
          <a:lstStyle/>
          <a:p>
            <a:r>
              <a:rPr lang="en-IN" sz="3200" dirty="0"/>
              <a:t>Mentor : Ms. Neha Gupta</a:t>
            </a:r>
            <a:br>
              <a:rPr lang="en-IN" sz="3200" dirty="0"/>
            </a:br>
            <a:endParaRPr lang="en-IN" sz="3200" dirty="0"/>
          </a:p>
        </p:txBody>
      </p:sp>
      <p:sp>
        <p:nvSpPr>
          <p:cNvPr id="3" name="Text Placeholder 2">
            <a:extLst>
              <a:ext uri="{FF2B5EF4-FFF2-40B4-BE49-F238E27FC236}">
                <a16:creationId xmlns:a16="http://schemas.microsoft.com/office/drawing/2014/main" id="{A4C6135A-100D-FBB5-3982-4E0A5FACCA3F}"/>
              </a:ext>
            </a:extLst>
          </p:cNvPr>
          <p:cNvSpPr>
            <a:spLocks noGrp="1"/>
          </p:cNvSpPr>
          <p:nvPr>
            <p:ph type="body" sz="half" idx="2"/>
          </p:nvPr>
        </p:nvSpPr>
        <p:spPr>
          <a:xfrm>
            <a:off x="1154953" y="2962074"/>
            <a:ext cx="8825659" cy="2509736"/>
          </a:xfrm>
        </p:spPr>
        <p:txBody>
          <a:bodyPr>
            <a:normAutofit fontScale="92500" lnSpcReduction="20000"/>
          </a:bodyPr>
          <a:lstStyle/>
          <a:p>
            <a:pPr marL="342900" indent="-342900">
              <a:buFont typeface="+mj-lt"/>
              <a:buAutoNum type="arabicPeriod"/>
            </a:pPr>
            <a:endParaRPr lang="en-US" sz="1900" dirty="0">
              <a:latin typeface="Arial" panose="020B0604020202020204" pitchFamily="34" charset="0"/>
              <a:cs typeface="Arial" panose="020B0604020202020204" pitchFamily="34" charset="0"/>
            </a:endParaRPr>
          </a:p>
          <a:p>
            <a:pPr marL="342900" indent="-342900">
              <a:buFont typeface="+mj-lt"/>
              <a:buAutoNum type="arabicPeriod"/>
            </a:pPr>
            <a:r>
              <a:rPr lang="en-IN" sz="1900" b="0" i="0" dirty="0">
                <a:effectLst/>
                <a:latin typeface="Arial" panose="020B0604020202020204" pitchFamily="34" charset="0"/>
                <a:cs typeface="Arial" panose="020B0604020202020204" pitchFamily="34" charset="0"/>
              </a:rPr>
              <a:t>Mr. VIPIN K C</a:t>
            </a:r>
            <a:endParaRPr lang="en-US" sz="1900" dirty="0">
              <a:latin typeface="Arial" panose="020B0604020202020204" pitchFamily="34" charset="0"/>
              <a:cs typeface="Arial" panose="020B0604020202020204" pitchFamily="34" charset="0"/>
            </a:endParaRPr>
          </a:p>
          <a:p>
            <a:pPr marL="342900" indent="-342900">
              <a:buFont typeface="+mj-lt"/>
              <a:buAutoNum type="arabicPeriod"/>
            </a:pPr>
            <a:r>
              <a:rPr lang="en-US" sz="1900" dirty="0">
                <a:latin typeface="Arial" panose="020B0604020202020204" pitchFamily="34" charset="0"/>
                <a:cs typeface="Arial" panose="020B0604020202020204" pitchFamily="34" charset="0"/>
              </a:rPr>
              <a:t>Mr. ANIRUDH C A</a:t>
            </a:r>
            <a:endParaRPr lang="en-IN" sz="1900" b="0" i="0" dirty="0">
              <a:effectLst/>
              <a:latin typeface="Arial" panose="020B0604020202020204" pitchFamily="34" charset="0"/>
              <a:cs typeface="Arial" panose="020B0604020202020204" pitchFamily="34" charset="0"/>
            </a:endParaRPr>
          </a:p>
          <a:p>
            <a:pPr marL="342900" indent="-342900">
              <a:buFont typeface="+mj-lt"/>
              <a:buAutoNum type="arabicPeriod"/>
            </a:pPr>
            <a:r>
              <a:rPr lang="en-IN" sz="1900" dirty="0">
                <a:latin typeface="Arial" panose="020B0604020202020204" pitchFamily="34" charset="0"/>
                <a:cs typeface="Arial" panose="020B0604020202020204" pitchFamily="34" charset="0"/>
              </a:rPr>
              <a:t>Mr. </a:t>
            </a:r>
            <a:r>
              <a:rPr lang="en-IN" sz="1900" b="0" i="0" dirty="0">
                <a:effectLst/>
                <a:latin typeface="Arial" panose="020B0604020202020204" pitchFamily="34" charset="0"/>
                <a:cs typeface="Arial" panose="020B0604020202020204" pitchFamily="34" charset="0"/>
              </a:rPr>
              <a:t>PAVAN KUMAR M</a:t>
            </a:r>
            <a:endParaRPr lang="en-IN" sz="1900" dirty="0">
              <a:latin typeface="Arial" panose="020B0604020202020204" pitchFamily="34" charset="0"/>
              <a:cs typeface="Arial" panose="020B0604020202020204" pitchFamily="34" charset="0"/>
            </a:endParaRPr>
          </a:p>
          <a:p>
            <a:pPr marL="342900" indent="-342900">
              <a:buFont typeface="+mj-lt"/>
              <a:buAutoNum type="arabicPeriod"/>
            </a:pPr>
            <a:r>
              <a:rPr lang="en-IN" sz="1900" dirty="0">
                <a:latin typeface="Arial" panose="020B0604020202020204" pitchFamily="34" charset="0"/>
                <a:cs typeface="Arial" panose="020B0604020202020204" pitchFamily="34" charset="0"/>
              </a:rPr>
              <a:t>Mr. </a:t>
            </a:r>
            <a:r>
              <a:rPr lang="en-IN" sz="1900" b="0" i="0" dirty="0">
                <a:effectLst/>
                <a:latin typeface="Arial" panose="020B0604020202020204" pitchFamily="34" charset="0"/>
                <a:cs typeface="Arial" panose="020B0604020202020204" pitchFamily="34" charset="0"/>
              </a:rPr>
              <a:t>CHIMALA RAJESH</a:t>
            </a:r>
          </a:p>
          <a:p>
            <a:pPr marL="342900" indent="-342900">
              <a:buFont typeface="+mj-lt"/>
              <a:buAutoNum type="arabicPeriod"/>
            </a:pPr>
            <a:r>
              <a:rPr lang="en-IN" sz="1900" dirty="0">
                <a:latin typeface="Arial" panose="020B0604020202020204" pitchFamily="34" charset="0"/>
                <a:cs typeface="Arial" panose="020B0604020202020204" pitchFamily="34" charset="0"/>
              </a:rPr>
              <a:t>Miss</a:t>
            </a:r>
            <a:r>
              <a:rPr lang="en-IN" sz="1900" b="0" i="0" dirty="0">
                <a:effectLst/>
                <a:latin typeface="Arial" panose="020B0604020202020204" pitchFamily="34" charset="0"/>
                <a:cs typeface="Arial" panose="020B0604020202020204" pitchFamily="34" charset="0"/>
              </a:rPr>
              <a:t>. EZHILMATHI ARIVEZHIL</a:t>
            </a:r>
          </a:p>
          <a:p>
            <a:pPr marL="342900" indent="-342900">
              <a:buFont typeface="+mj-lt"/>
              <a:buAutoNum type="arabicPeriod"/>
            </a:pPr>
            <a:r>
              <a:rPr lang="en-IN" sz="1900" dirty="0">
                <a:latin typeface="Arial" panose="020B0604020202020204" pitchFamily="34" charset="0"/>
                <a:cs typeface="Arial" panose="020B0604020202020204" pitchFamily="34" charset="0"/>
              </a:rPr>
              <a:t>Miss</a:t>
            </a:r>
            <a:r>
              <a:rPr lang="en-IN" sz="1900" b="0" i="0" dirty="0">
                <a:effectLst/>
                <a:latin typeface="Arial" panose="020B0604020202020204" pitchFamily="34" charset="0"/>
                <a:cs typeface="Arial" panose="020B0604020202020204" pitchFamily="34" charset="0"/>
              </a:rPr>
              <a:t>. AISHWARYA KODOTH</a:t>
            </a:r>
            <a:endParaRPr lang="en-US" sz="1900" dirty="0">
              <a:latin typeface="Arial" panose="020B0604020202020204" pitchFamily="34" charset="0"/>
              <a:cs typeface="Arial" panose="020B0604020202020204" pitchFamily="34" charset="0"/>
            </a:endParaRPr>
          </a:p>
          <a:p>
            <a:pPr marL="342900" indent="-342900">
              <a:buFont typeface="+mj-lt"/>
              <a:buAutoNum type="arabicPeriod"/>
            </a:pPr>
            <a:endParaRPr lang="en-IN" dirty="0"/>
          </a:p>
        </p:txBody>
      </p:sp>
      <p:sp>
        <p:nvSpPr>
          <p:cNvPr id="4" name="Title 1">
            <a:extLst>
              <a:ext uri="{FF2B5EF4-FFF2-40B4-BE49-F238E27FC236}">
                <a16:creationId xmlns:a16="http://schemas.microsoft.com/office/drawing/2014/main" id="{26DD4ADD-AA85-E335-997E-91F6EADAD02B}"/>
              </a:ext>
            </a:extLst>
          </p:cNvPr>
          <p:cNvSpPr txBox="1">
            <a:spLocks/>
          </p:cNvSpPr>
          <p:nvPr/>
        </p:nvSpPr>
        <p:spPr>
          <a:xfrm>
            <a:off x="1154953" y="1386191"/>
            <a:ext cx="5839233" cy="671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t>Project kick off date : 10/11/2022 </a:t>
            </a:r>
            <a:br>
              <a:rPr lang="en-IN" sz="2800" dirty="0"/>
            </a:br>
            <a:endParaRPr lang="en-IN" sz="2800" dirty="0"/>
          </a:p>
        </p:txBody>
      </p:sp>
      <p:sp>
        <p:nvSpPr>
          <p:cNvPr id="5" name="Title 1">
            <a:extLst>
              <a:ext uri="{FF2B5EF4-FFF2-40B4-BE49-F238E27FC236}">
                <a16:creationId xmlns:a16="http://schemas.microsoft.com/office/drawing/2014/main" id="{18351DE0-E0EB-3F9C-9D66-BCFD52512AA4}"/>
              </a:ext>
            </a:extLst>
          </p:cNvPr>
          <p:cNvSpPr txBox="1">
            <a:spLocks/>
          </p:cNvSpPr>
          <p:nvPr/>
        </p:nvSpPr>
        <p:spPr>
          <a:xfrm>
            <a:off x="1154953" y="2174132"/>
            <a:ext cx="5839233" cy="671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u="sng" dirty="0"/>
              <a:t>Team Members</a:t>
            </a:r>
            <a:br>
              <a:rPr lang="en-IN" sz="3600" u="sng" dirty="0"/>
            </a:br>
            <a:endParaRPr lang="en-IN" sz="3600" u="sng" dirty="0"/>
          </a:p>
        </p:txBody>
      </p:sp>
    </p:spTree>
    <p:extLst>
      <p:ext uri="{BB962C8B-B14F-4D97-AF65-F5344CB8AC3E}">
        <p14:creationId xmlns:p14="http://schemas.microsoft.com/office/powerpoint/2010/main" val="1476776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B2FC-D0BB-ACA0-A206-3B798927F833}"/>
              </a:ext>
            </a:extLst>
          </p:cNvPr>
          <p:cNvSpPr>
            <a:spLocks noGrp="1"/>
          </p:cNvSpPr>
          <p:nvPr>
            <p:ph type="title"/>
          </p:nvPr>
        </p:nvSpPr>
        <p:spPr>
          <a:xfrm>
            <a:off x="3247838" y="248438"/>
            <a:ext cx="5696323" cy="617325"/>
          </a:xfrm>
        </p:spPr>
        <p:txBody>
          <a:bodyPr/>
          <a:lstStyle/>
          <a:p>
            <a:r>
              <a:rPr lang="en-IN" sz="2800" b="1" dirty="0"/>
              <a:t>Quarter-wise price in each year</a:t>
            </a:r>
          </a:p>
        </p:txBody>
      </p:sp>
      <p:pic>
        <p:nvPicPr>
          <p:cNvPr id="4" name="Picture 3">
            <a:extLst>
              <a:ext uri="{FF2B5EF4-FFF2-40B4-BE49-F238E27FC236}">
                <a16:creationId xmlns:a16="http://schemas.microsoft.com/office/drawing/2014/main" id="{CFDFEDC4-8306-52DD-5585-98ED8A6A358F}"/>
              </a:ext>
            </a:extLst>
          </p:cNvPr>
          <p:cNvPicPr>
            <a:picLocks noChangeAspect="1"/>
          </p:cNvPicPr>
          <p:nvPr/>
        </p:nvPicPr>
        <p:blipFill>
          <a:blip r:embed="rId2"/>
          <a:stretch>
            <a:fillRect/>
          </a:stretch>
        </p:blipFill>
        <p:spPr>
          <a:xfrm>
            <a:off x="2630977" y="1204882"/>
            <a:ext cx="6930044" cy="4432381"/>
          </a:xfrm>
          <a:prstGeom prst="rect">
            <a:avLst/>
          </a:prstGeom>
        </p:spPr>
      </p:pic>
      <p:sp>
        <p:nvSpPr>
          <p:cNvPr id="5" name="TextBox 4">
            <a:extLst>
              <a:ext uri="{FF2B5EF4-FFF2-40B4-BE49-F238E27FC236}">
                <a16:creationId xmlns:a16="http://schemas.microsoft.com/office/drawing/2014/main" id="{AB1EE781-DFFC-A974-43DD-447EEC8866A6}"/>
              </a:ext>
            </a:extLst>
          </p:cNvPr>
          <p:cNvSpPr txBox="1"/>
          <p:nvPr/>
        </p:nvSpPr>
        <p:spPr>
          <a:xfrm>
            <a:off x="2720943" y="6043960"/>
            <a:ext cx="6094140" cy="646331"/>
          </a:xfrm>
          <a:prstGeom prst="rect">
            <a:avLst/>
          </a:prstGeom>
          <a:noFill/>
        </p:spPr>
        <p:txBody>
          <a:bodyPr wrap="square">
            <a:spAutoFit/>
          </a:bodyPr>
          <a:lstStyle/>
          <a:p>
            <a:pPr marL="285750" indent="-285750">
              <a:buFont typeface="Arial" panose="020B0604020202020204" pitchFamily="34" charset="0"/>
              <a:buChar char="•"/>
            </a:pPr>
            <a:r>
              <a:rPr lang="en-IN" dirty="0">
                <a:latin typeface="Helvetica Neue"/>
              </a:rPr>
              <a:t>Q4 has the highest average stock price and it is seasonal.</a:t>
            </a:r>
          </a:p>
        </p:txBody>
      </p:sp>
    </p:spTree>
    <p:extLst>
      <p:ext uri="{BB962C8B-B14F-4D97-AF65-F5344CB8AC3E}">
        <p14:creationId xmlns:p14="http://schemas.microsoft.com/office/powerpoint/2010/main" val="3820559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C47D-A4F9-6FC9-64EE-AFC03F6092C8}"/>
              </a:ext>
            </a:extLst>
          </p:cNvPr>
          <p:cNvSpPr>
            <a:spLocks noGrp="1"/>
          </p:cNvSpPr>
          <p:nvPr>
            <p:ph type="title"/>
          </p:nvPr>
        </p:nvSpPr>
        <p:spPr>
          <a:xfrm>
            <a:off x="3087755" y="214010"/>
            <a:ext cx="5278032" cy="612842"/>
          </a:xfrm>
        </p:spPr>
        <p:txBody>
          <a:bodyPr/>
          <a:lstStyle/>
          <a:p>
            <a:r>
              <a:rPr lang="en-IN" sz="2800" b="1" dirty="0"/>
              <a:t>Month-wise price each year</a:t>
            </a:r>
          </a:p>
        </p:txBody>
      </p:sp>
      <p:pic>
        <p:nvPicPr>
          <p:cNvPr id="4" name="Picture 3">
            <a:extLst>
              <a:ext uri="{FF2B5EF4-FFF2-40B4-BE49-F238E27FC236}">
                <a16:creationId xmlns:a16="http://schemas.microsoft.com/office/drawing/2014/main" id="{03FD0D96-C13C-8648-E302-24A94F59365D}"/>
              </a:ext>
            </a:extLst>
          </p:cNvPr>
          <p:cNvPicPr>
            <a:picLocks noChangeAspect="1"/>
          </p:cNvPicPr>
          <p:nvPr/>
        </p:nvPicPr>
        <p:blipFill>
          <a:blip r:embed="rId2"/>
          <a:stretch>
            <a:fillRect/>
          </a:stretch>
        </p:blipFill>
        <p:spPr>
          <a:xfrm>
            <a:off x="1795347" y="963037"/>
            <a:ext cx="7876162" cy="4757667"/>
          </a:xfrm>
          <a:prstGeom prst="rect">
            <a:avLst/>
          </a:prstGeom>
        </p:spPr>
      </p:pic>
      <p:sp>
        <p:nvSpPr>
          <p:cNvPr id="6" name="TextBox 5">
            <a:extLst>
              <a:ext uri="{FF2B5EF4-FFF2-40B4-BE49-F238E27FC236}">
                <a16:creationId xmlns:a16="http://schemas.microsoft.com/office/drawing/2014/main" id="{18605D09-C98C-CE04-C37E-5C2035A39C8B}"/>
              </a:ext>
            </a:extLst>
          </p:cNvPr>
          <p:cNvSpPr txBox="1"/>
          <p:nvPr/>
        </p:nvSpPr>
        <p:spPr>
          <a:xfrm>
            <a:off x="1795347" y="5997659"/>
            <a:ext cx="8283490" cy="646331"/>
          </a:xfrm>
          <a:prstGeom prst="rect">
            <a:avLst/>
          </a:prstGeom>
          <a:noFill/>
        </p:spPr>
        <p:txBody>
          <a:bodyPr wrap="square">
            <a:spAutoFit/>
          </a:bodyPr>
          <a:lstStyle/>
          <a:p>
            <a:pPr marL="285750" indent="-285750">
              <a:buFont typeface="Arial" panose="020B0604020202020204" pitchFamily="34" charset="0"/>
              <a:buChar char="•"/>
            </a:pPr>
            <a:r>
              <a:rPr lang="en-IN" dirty="0">
                <a:latin typeface="Helvetica Neue"/>
              </a:rPr>
              <a:t> On an average Apple stock price is low at start of the year compared to end of the year.</a:t>
            </a:r>
          </a:p>
        </p:txBody>
      </p:sp>
    </p:spTree>
    <p:extLst>
      <p:ext uri="{BB962C8B-B14F-4D97-AF65-F5344CB8AC3E}">
        <p14:creationId xmlns:p14="http://schemas.microsoft.com/office/powerpoint/2010/main" val="2741408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41F2-93F7-C646-3209-FA5EB7B02EB8}"/>
              </a:ext>
            </a:extLst>
          </p:cNvPr>
          <p:cNvSpPr>
            <a:spLocks noGrp="1"/>
          </p:cNvSpPr>
          <p:nvPr>
            <p:ph type="title"/>
          </p:nvPr>
        </p:nvSpPr>
        <p:spPr>
          <a:xfrm>
            <a:off x="3258683" y="378072"/>
            <a:ext cx="5306820" cy="610972"/>
          </a:xfrm>
        </p:spPr>
        <p:txBody>
          <a:bodyPr/>
          <a:lstStyle/>
          <a:p>
            <a:r>
              <a:rPr lang="en-US" sz="3200" b="1" dirty="0"/>
              <a:t>Day-wise price each year</a:t>
            </a:r>
            <a:endParaRPr lang="en-IN" sz="3200" b="1" dirty="0"/>
          </a:p>
        </p:txBody>
      </p:sp>
      <p:pic>
        <p:nvPicPr>
          <p:cNvPr id="4" name="Picture 3">
            <a:extLst>
              <a:ext uri="{FF2B5EF4-FFF2-40B4-BE49-F238E27FC236}">
                <a16:creationId xmlns:a16="http://schemas.microsoft.com/office/drawing/2014/main" id="{232502AB-460D-1983-601D-8390FF388048}"/>
              </a:ext>
            </a:extLst>
          </p:cNvPr>
          <p:cNvPicPr>
            <a:picLocks noChangeAspect="1"/>
          </p:cNvPicPr>
          <p:nvPr/>
        </p:nvPicPr>
        <p:blipFill>
          <a:blip r:embed="rId2"/>
          <a:stretch>
            <a:fillRect/>
          </a:stretch>
        </p:blipFill>
        <p:spPr>
          <a:xfrm>
            <a:off x="2411410" y="1193022"/>
            <a:ext cx="7369179" cy="4770533"/>
          </a:xfrm>
          <a:prstGeom prst="rect">
            <a:avLst/>
          </a:prstGeom>
        </p:spPr>
      </p:pic>
    </p:spTree>
    <p:extLst>
      <p:ext uri="{BB962C8B-B14F-4D97-AF65-F5344CB8AC3E}">
        <p14:creationId xmlns:p14="http://schemas.microsoft.com/office/powerpoint/2010/main" val="2297041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F564-5095-8243-ADD7-63950F832760}"/>
              </a:ext>
            </a:extLst>
          </p:cNvPr>
          <p:cNvSpPr>
            <a:spLocks noGrp="1"/>
          </p:cNvSpPr>
          <p:nvPr>
            <p:ph type="title"/>
          </p:nvPr>
        </p:nvSpPr>
        <p:spPr>
          <a:xfrm>
            <a:off x="3675855" y="411930"/>
            <a:ext cx="4616354" cy="750931"/>
          </a:xfrm>
        </p:spPr>
        <p:txBody>
          <a:bodyPr/>
          <a:lstStyle/>
          <a:p>
            <a:r>
              <a:rPr lang="en-US" sz="3200" b="1" dirty="0"/>
              <a:t>Seasonal Decompose</a:t>
            </a:r>
            <a:endParaRPr lang="en-IN" sz="3200" b="1" dirty="0"/>
          </a:p>
        </p:txBody>
      </p:sp>
      <p:pic>
        <p:nvPicPr>
          <p:cNvPr id="4" name="Picture 3">
            <a:extLst>
              <a:ext uri="{FF2B5EF4-FFF2-40B4-BE49-F238E27FC236}">
                <a16:creationId xmlns:a16="http://schemas.microsoft.com/office/drawing/2014/main" id="{2F32E8A7-917F-5406-CF25-BC86B70D5DDF}"/>
              </a:ext>
            </a:extLst>
          </p:cNvPr>
          <p:cNvPicPr>
            <a:picLocks noChangeAspect="1"/>
          </p:cNvPicPr>
          <p:nvPr/>
        </p:nvPicPr>
        <p:blipFill>
          <a:blip r:embed="rId2"/>
          <a:stretch>
            <a:fillRect/>
          </a:stretch>
        </p:blipFill>
        <p:spPr>
          <a:xfrm>
            <a:off x="2499732" y="1162861"/>
            <a:ext cx="7192536" cy="4230232"/>
          </a:xfrm>
          <a:prstGeom prst="rect">
            <a:avLst/>
          </a:prstGeom>
        </p:spPr>
      </p:pic>
      <p:sp>
        <p:nvSpPr>
          <p:cNvPr id="6" name="TextBox 5">
            <a:extLst>
              <a:ext uri="{FF2B5EF4-FFF2-40B4-BE49-F238E27FC236}">
                <a16:creationId xmlns:a16="http://schemas.microsoft.com/office/drawing/2014/main" id="{971684BF-9902-C951-11A7-0BA030B25207}"/>
              </a:ext>
            </a:extLst>
          </p:cNvPr>
          <p:cNvSpPr txBox="1"/>
          <p:nvPr/>
        </p:nvSpPr>
        <p:spPr>
          <a:xfrm>
            <a:off x="3047223" y="5597107"/>
            <a:ext cx="6097554" cy="923330"/>
          </a:xfrm>
          <a:prstGeom prst="rect">
            <a:avLst/>
          </a:prstGeom>
          <a:noFill/>
        </p:spPr>
        <p:txBody>
          <a:bodyPr wrap="square">
            <a:spAutoFit/>
          </a:bodyPr>
          <a:lstStyle/>
          <a:p>
            <a:pPr algn="l">
              <a:buFont typeface="Arial" panose="020B0604020202020204" pitchFamily="34" charset="0"/>
              <a:buChar char="•"/>
            </a:pPr>
            <a:r>
              <a:rPr lang="en-US" b="0" i="0" dirty="0">
                <a:effectLst/>
                <a:latin typeface="Helvetica Neue"/>
              </a:rPr>
              <a:t> Time series has upward trend.</a:t>
            </a:r>
          </a:p>
          <a:p>
            <a:pPr algn="l"/>
            <a:endParaRPr lang="en-US" b="0" i="0" dirty="0">
              <a:effectLst/>
              <a:latin typeface="Helvetica Neue"/>
            </a:endParaRPr>
          </a:p>
          <a:p>
            <a:pPr algn="l">
              <a:buFont typeface="Arial" panose="020B0604020202020204" pitchFamily="34" charset="0"/>
              <a:buChar char="•"/>
            </a:pPr>
            <a:r>
              <a:rPr lang="en-US" b="0" i="0" dirty="0">
                <a:effectLst/>
                <a:latin typeface="Helvetica Neue"/>
              </a:rPr>
              <a:t> Seasonal periods are 251 days.</a:t>
            </a:r>
          </a:p>
        </p:txBody>
      </p:sp>
    </p:spTree>
    <p:extLst>
      <p:ext uri="{BB962C8B-B14F-4D97-AF65-F5344CB8AC3E}">
        <p14:creationId xmlns:p14="http://schemas.microsoft.com/office/powerpoint/2010/main" val="694910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5B29-516B-EDE5-A191-2FD23F74AFAF}"/>
              </a:ext>
            </a:extLst>
          </p:cNvPr>
          <p:cNvSpPr>
            <a:spLocks noGrp="1"/>
          </p:cNvSpPr>
          <p:nvPr>
            <p:ph type="title"/>
          </p:nvPr>
        </p:nvSpPr>
        <p:spPr>
          <a:xfrm>
            <a:off x="3040227" y="303429"/>
            <a:ext cx="6316825" cy="680436"/>
          </a:xfrm>
        </p:spPr>
        <p:txBody>
          <a:bodyPr/>
          <a:lstStyle/>
          <a:p>
            <a:r>
              <a:rPr lang="en-IN" sz="3600" b="1" dirty="0"/>
              <a:t>	ACF &amp; PACF PLOTS</a:t>
            </a:r>
          </a:p>
        </p:txBody>
      </p:sp>
      <p:pic>
        <p:nvPicPr>
          <p:cNvPr id="4" name="Picture 3">
            <a:extLst>
              <a:ext uri="{FF2B5EF4-FFF2-40B4-BE49-F238E27FC236}">
                <a16:creationId xmlns:a16="http://schemas.microsoft.com/office/drawing/2014/main" id="{CD5227BE-433A-3645-F8F0-8728BCF7F582}"/>
              </a:ext>
            </a:extLst>
          </p:cNvPr>
          <p:cNvPicPr>
            <a:picLocks noChangeAspect="1"/>
          </p:cNvPicPr>
          <p:nvPr/>
        </p:nvPicPr>
        <p:blipFill>
          <a:blip r:embed="rId2"/>
          <a:stretch>
            <a:fillRect/>
          </a:stretch>
        </p:blipFill>
        <p:spPr>
          <a:xfrm>
            <a:off x="2175915" y="1133154"/>
            <a:ext cx="7840169" cy="4591691"/>
          </a:xfrm>
          <a:prstGeom prst="rect">
            <a:avLst/>
          </a:prstGeom>
        </p:spPr>
      </p:pic>
    </p:spTree>
    <p:extLst>
      <p:ext uri="{BB962C8B-B14F-4D97-AF65-F5344CB8AC3E}">
        <p14:creationId xmlns:p14="http://schemas.microsoft.com/office/powerpoint/2010/main" val="1419169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EF19-026E-09C3-E8E6-DB925DD7235B}"/>
              </a:ext>
            </a:extLst>
          </p:cNvPr>
          <p:cNvSpPr>
            <a:spLocks noGrp="1"/>
          </p:cNvSpPr>
          <p:nvPr>
            <p:ph type="title"/>
          </p:nvPr>
        </p:nvSpPr>
        <p:spPr>
          <a:xfrm>
            <a:off x="646111" y="452718"/>
            <a:ext cx="4905603" cy="732270"/>
          </a:xfrm>
        </p:spPr>
        <p:txBody>
          <a:bodyPr/>
          <a:lstStyle/>
          <a:p>
            <a:r>
              <a:rPr lang="en-IN" sz="3600" b="1" dirty="0"/>
              <a:t>Insights from EDA</a:t>
            </a:r>
          </a:p>
        </p:txBody>
      </p:sp>
      <p:sp>
        <p:nvSpPr>
          <p:cNvPr id="4" name="TextBox 3">
            <a:extLst>
              <a:ext uri="{FF2B5EF4-FFF2-40B4-BE49-F238E27FC236}">
                <a16:creationId xmlns:a16="http://schemas.microsoft.com/office/drawing/2014/main" id="{906306D5-8F8E-A770-03D6-C7EABAC38379}"/>
              </a:ext>
            </a:extLst>
          </p:cNvPr>
          <p:cNvSpPr txBox="1"/>
          <p:nvPr/>
        </p:nvSpPr>
        <p:spPr>
          <a:xfrm>
            <a:off x="1303953" y="1567549"/>
            <a:ext cx="8997043" cy="3416320"/>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Helvetica Neue"/>
              </a:rPr>
              <a:t>Time series data has trend and seasonality. Trend is </a:t>
            </a:r>
            <a:r>
              <a:rPr lang="en-US" i="0" dirty="0">
                <a:latin typeface="Helvetica Neue"/>
              </a:rPr>
              <a:t>upward</a:t>
            </a:r>
            <a:r>
              <a:rPr lang="en-US" b="0" i="0" dirty="0">
                <a:effectLst/>
                <a:latin typeface="Helvetica Neue"/>
              </a:rPr>
              <a:t> and seasonal    period is 251 days.</a:t>
            </a:r>
            <a:br>
              <a:rPr lang="en-US" b="0" i="0" dirty="0">
                <a:effectLst/>
                <a:latin typeface="Helvetica Neue"/>
              </a:rPr>
            </a:br>
            <a:endParaRPr lang="en-US" b="0" i="0" dirty="0">
              <a:effectLst/>
              <a:latin typeface="Helvetica Neue"/>
            </a:endParaRPr>
          </a:p>
          <a:p>
            <a:pPr marL="285750" indent="-285750">
              <a:buFont typeface="Arial" panose="020B0604020202020204" pitchFamily="34" charset="0"/>
              <a:buChar char="•"/>
            </a:pPr>
            <a:r>
              <a:rPr lang="en-US" b="0" i="0" dirty="0">
                <a:effectLst/>
                <a:latin typeface="Helvetica Neue"/>
              </a:rPr>
              <a:t>The year 2019 is the most volatile year. A huge drop in stock price happened in the same year. The primary reason for this is as investors are worried about </a:t>
            </a:r>
            <a:r>
              <a:rPr lang="en-US" b="0" i="0" dirty="0" err="1">
                <a:effectLst/>
                <a:latin typeface="Helvetica Neue"/>
              </a:rPr>
              <a:t>iphone</a:t>
            </a:r>
            <a:r>
              <a:rPr lang="en-US" b="0" i="0" dirty="0">
                <a:effectLst/>
                <a:latin typeface="Helvetica Neue"/>
              </a:rPr>
              <a:t> sales since the sales figures of </a:t>
            </a:r>
            <a:r>
              <a:rPr lang="en-US" b="0" i="0" dirty="0" err="1">
                <a:effectLst/>
                <a:latin typeface="Helvetica Neue"/>
              </a:rPr>
              <a:t>iphone's</a:t>
            </a:r>
            <a:r>
              <a:rPr lang="en-US" b="0" i="0" dirty="0">
                <a:effectLst/>
                <a:latin typeface="Helvetica Neue"/>
              </a:rPr>
              <a:t> new line-up wasn't that good compared to previous.</a:t>
            </a:r>
          </a:p>
          <a:p>
            <a:r>
              <a:rPr lang="en-US" dirty="0">
                <a:latin typeface="Helvetica Neue"/>
              </a:rPr>
              <a:t>     </a:t>
            </a:r>
            <a:r>
              <a:rPr lang="en-US" b="0" i="0" dirty="0">
                <a:effectLst/>
                <a:latin typeface="Helvetica Neue"/>
                <a:hlinkClick r:id="rId2"/>
              </a:rPr>
              <a:t>https://www.bbc.com/news/business-46281768</a:t>
            </a:r>
            <a:br>
              <a:rPr lang="en-US" b="0" i="0" dirty="0">
                <a:effectLst/>
                <a:latin typeface="Helvetica Neue"/>
              </a:rPr>
            </a:br>
            <a:endParaRPr lang="en-US" b="0" i="0" dirty="0">
              <a:effectLst/>
              <a:latin typeface="Helvetica Neue"/>
            </a:endParaRPr>
          </a:p>
          <a:p>
            <a:pPr marL="285750" indent="-285750">
              <a:buFont typeface="Arial" panose="020B0604020202020204" pitchFamily="34" charset="0"/>
              <a:buChar char="•"/>
            </a:pPr>
            <a:r>
              <a:rPr lang="en-US" b="0" i="0" dirty="0">
                <a:effectLst/>
                <a:latin typeface="Helvetica Neue"/>
              </a:rPr>
              <a:t>Q4 is the best quarter for Apple according to average stock price. This is because the new product cycle takes place in this period. We also observe this as a seasonal effect for Apple stock.</a:t>
            </a:r>
          </a:p>
        </p:txBody>
      </p:sp>
    </p:spTree>
    <p:extLst>
      <p:ext uri="{BB962C8B-B14F-4D97-AF65-F5344CB8AC3E}">
        <p14:creationId xmlns:p14="http://schemas.microsoft.com/office/powerpoint/2010/main" val="234391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1ED5-31AF-A154-8E5B-F72026D5CBBE}"/>
              </a:ext>
            </a:extLst>
          </p:cNvPr>
          <p:cNvSpPr>
            <a:spLocks noGrp="1"/>
          </p:cNvSpPr>
          <p:nvPr>
            <p:ph type="title"/>
          </p:nvPr>
        </p:nvSpPr>
        <p:spPr>
          <a:xfrm>
            <a:off x="646111" y="452718"/>
            <a:ext cx="4103171" cy="834906"/>
          </a:xfrm>
        </p:spPr>
        <p:txBody>
          <a:bodyPr/>
          <a:lstStyle/>
          <a:p>
            <a:r>
              <a:rPr lang="en-IN" b="1" dirty="0"/>
              <a:t>Model Building</a:t>
            </a:r>
          </a:p>
        </p:txBody>
      </p:sp>
      <p:sp>
        <p:nvSpPr>
          <p:cNvPr id="4" name="TextBox 3">
            <a:extLst>
              <a:ext uri="{FF2B5EF4-FFF2-40B4-BE49-F238E27FC236}">
                <a16:creationId xmlns:a16="http://schemas.microsoft.com/office/drawing/2014/main" id="{D8628B8C-A6B8-288E-5491-8DAA826819B2}"/>
              </a:ext>
            </a:extLst>
          </p:cNvPr>
          <p:cNvSpPr txBox="1"/>
          <p:nvPr/>
        </p:nvSpPr>
        <p:spPr>
          <a:xfrm>
            <a:off x="646111" y="1268860"/>
            <a:ext cx="10214722" cy="1200329"/>
          </a:xfrm>
          <a:prstGeom prst="rect">
            <a:avLst/>
          </a:prstGeom>
          <a:noFill/>
        </p:spPr>
        <p:txBody>
          <a:bodyPr wrap="square">
            <a:spAutoFit/>
          </a:bodyPr>
          <a:lstStyle/>
          <a:p>
            <a:r>
              <a:rPr lang="en-US" sz="1800" dirty="0"/>
              <a:t>A machine learning model is a file that has been trained to recognize certain types of patterns. You train a model over a set of data, providing it an algorithm that it can use to reason over and learn from those data. Once you have trained the model, you can use it to reason over data that it hasn't seen before, and make predictions about those data.</a:t>
            </a:r>
            <a:endParaRPr lang="en-IN" dirty="0"/>
          </a:p>
        </p:txBody>
      </p:sp>
      <p:sp>
        <p:nvSpPr>
          <p:cNvPr id="6" name="TextBox 5">
            <a:extLst>
              <a:ext uri="{FF2B5EF4-FFF2-40B4-BE49-F238E27FC236}">
                <a16:creationId xmlns:a16="http://schemas.microsoft.com/office/drawing/2014/main" id="{D1D10324-A1CC-626A-8F41-7112F9431BC3}"/>
              </a:ext>
            </a:extLst>
          </p:cNvPr>
          <p:cNvSpPr txBox="1"/>
          <p:nvPr/>
        </p:nvSpPr>
        <p:spPr>
          <a:xfrm>
            <a:off x="646111" y="3356435"/>
            <a:ext cx="10032741" cy="646331"/>
          </a:xfrm>
          <a:prstGeom prst="rect">
            <a:avLst/>
          </a:prstGeom>
          <a:noFill/>
        </p:spPr>
        <p:txBody>
          <a:bodyPr wrap="square">
            <a:spAutoFit/>
          </a:bodyPr>
          <a:lstStyle/>
          <a:p>
            <a:r>
              <a:rPr lang="en-US" i="0" dirty="0">
                <a:effectLst/>
                <a:latin typeface="arial" panose="020B0604020202020204" pitchFamily="34" charset="0"/>
              </a:rPr>
              <a:t>The ARIMA model predicts a given time series based on its own past values. It can be used for any non-seasonal series of numbers that exhibits patterns and is not a series of random events. </a:t>
            </a:r>
            <a:endParaRPr lang="en-IN" dirty="0"/>
          </a:p>
        </p:txBody>
      </p:sp>
      <p:sp>
        <p:nvSpPr>
          <p:cNvPr id="8" name="TextBox 7">
            <a:extLst>
              <a:ext uri="{FF2B5EF4-FFF2-40B4-BE49-F238E27FC236}">
                <a16:creationId xmlns:a16="http://schemas.microsoft.com/office/drawing/2014/main" id="{F943EFD7-0F82-E3C8-2A10-5D106B8673C5}"/>
              </a:ext>
            </a:extLst>
          </p:cNvPr>
          <p:cNvSpPr txBox="1"/>
          <p:nvPr/>
        </p:nvSpPr>
        <p:spPr>
          <a:xfrm>
            <a:off x="646111" y="2812785"/>
            <a:ext cx="2610273" cy="523220"/>
          </a:xfrm>
          <a:prstGeom prst="rect">
            <a:avLst/>
          </a:prstGeom>
          <a:noFill/>
        </p:spPr>
        <p:txBody>
          <a:bodyPr wrap="square">
            <a:spAutoFit/>
          </a:bodyPr>
          <a:lstStyle/>
          <a:p>
            <a:r>
              <a:rPr lang="en-IN" sz="2800" b="1" dirty="0"/>
              <a:t>ARIMA Model</a:t>
            </a:r>
            <a:endParaRPr lang="en-IN" sz="2800" dirty="0"/>
          </a:p>
        </p:txBody>
      </p:sp>
      <p:sp>
        <p:nvSpPr>
          <p:cNvPr id="9" name="TextBox 8">
            <a:extLst>
              <a:ext uri="{FF2B5EF4-FFF2-40B4-BE49-F238E27FC236}">
                <a16:creationId xmlns:a16="http://schemas.microsoft.com/office/drawing/2014/main" id="{CDE153FB-F0EB-68BD-80FD-8A8D4A36C69C}"/>
              </a:ext>
            </a:extLst>
          </p:cNvPr>
          <p:cNvSpPr txBox="1"/>
          <p:nvPr/>
        </p:nvSpPr>
        <p:spPr>
          <a:xfrm>
            <a:off x="646111" y="4520680"/>
            <a:ext cx="6094140" cy="369332"/>
          </a:xfrm>
          <a:prstGeom prst="rect">
            <a:avLst/>
          </a:prstGeom>
          <a:noFill/>
        </p:spPr>
        <p:txBody>
          <a:bodyPr wrap="square">
            <a:spAutoFit/>
          </a:bodyPr>
          <a:lstStyle/>
          <a:p>
            <a:r>
              <a:rPr lang="en-IN" sz="1800" b="1" dirty="0"/>
              <a:t>Components of ARIMA Model</a:t>
            </a:r>
          </a:p>
        </p:txBody>
      </p:sp>
      <p:sp>
        <p:nvSpPr>
          <p:cNvPr id="11" name="TextBox 10">
            <a:extLst>
              <a:ext uri="{FF2B5EF4-FFF2-40B4-BE49-F238E27FC236}">
                <a16:creationId xmlns:a16="http://schemas.microsoft.com/office/drawing/2014/main" id="{DE5A32CA-3352-7FFC-F9F7-84262D36033C}"/>
              </a:ext>
            </a:extLst>
          </p:cNvPr>
          <p:cNvSpPr txBox="1"/>
          <p:nvPr/>
        </p:nvSpPr>
        <p:spPr>
          <a:xfrm>
            <a:off x="646112" y="5084760"/>
            <a:ext cx="10032740" cy="646331"/>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source-serif-pro"/>
              </a:rPr>
              <a:t>AR</a:t>
            </a:r>
            <a:r>
              <a:rPr lang="en-US" b="0" i="0" dirty="0">
                <a:effectLst/>
                <a:latin typeface="source-serif-pro"/>
              </a:rPr>
              <a:t>: </a:t>
            </a:r>
            <a:r>
              <a:rPr lang="en-US" b="0" i="1" dirty="0">
                <a:effectLst/>
                <a:latin typeface="source-serif-pro"/>
              </a:rPr>
              <a:t>Autoregression</a:t>
            </a:r>
            <a:r>
              <a:rPr lang="en-US" b="0" i="0" dirty="0">
                <a:effectLst/>
                <a:latin typeface="source-serif-pro"/>
              </a:rPr>
              <a:t>. A model that uses the dependent relationship between an observation and some number of lagged observations. p is the of the AR term.</a:t>
            </a:r>
          </a:p>
        </p:txBody>
      </p:sp>
    </p:spTree>
    <p:extLst>
      <p:ext uri="{BB962C8B-B14F-4D97-AF65-F5344CB8AC3E}">
        <p14:creationId xmlns:p14="http://schemas.microsoft.com/office/powerpoint/2010/main" val="895569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3379-85B7-40CE-E6CC-22FD6F6EB96F}"/>
              </a:ext>
            </a:extLst>
          </p:cNvPr>
          <p:cNvSpPr>
            <a:spLocks noGrp="1"/>
          </p:cNvSpPr>
          <p:nvPr>
            <p:ph type="title"/>
          </p:nvPr>
        </p:nvSpPr>
        <p:spPr>
          <a:xfrm>
            <a:off x="994875" y="4439687"/>
            <a:ext cx="4275754" cy="601642"/>
          </a:xfrm>
        </p:spPr>
        <p:txBody>
          <a:bodyPr/>
          <a:lstStyle/>
          <a:p>
            <a:r>
              <a:rPr lang="en-IN" sz="2800" b="1" dirty="0"/>
              <a:t>Holt-Winters Method</a:t>
            </a:r>
          </a:p>
        </p:txBody>
      </p:sp>
      <p:sp>
        <p:nvSpPr>
          <p:cNvPr id="4" name="TextBox 3">
            <a:extLst>
              <a:ext uri="{FF2B5EF4-FFF2-40B4-BE49-F238E27FC236}">
                <a16:creationId xmlns:a16="http://schemas.microsoft.com/office/drawing/2014/main" id="{A37F2022-6137-76F8-2DF5-16093FDAAE0D}"/>
              </a:ext>
            </a:extLst>
          </p:cNvPr>
          <p:cNvSpPr txBox="1"/>
          <p:nvPr/>
        </p:nvSpPr>
        <p:spPr>
          <a:xfrm>
            <a:off x="953398" y="591938"/>
            <a:ext cx="8334569" cy="1754326"/>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source-serif-pro"/>
              </a:rPr>
              <a:t>I</a:t>
            </a:r>
            <a:r>
              <a:rPr lang="en-US" b="0" i="0" dirty="0">
                <a:effectLst/>
                <a:latin typeface="source-serif-pro"/>
              </a:rPr>
              <a:t>: </a:t>
            </a:r>
            <a:r>
              <a:rPr lang="en-US" b="0" i="1" dirty="0">
                <a:effectLst/>
                <a:latin typeface="source-serif-pro"/>
              </a:rPr>
              <a:t>Integrated</a:t>
            </a:r>
            <a:r>
              <a:rPr lang="en-US" b="0" i="0" dirty="0">
                <a:effectLst/>
                <a:latin typeface="source-serif-pro"/>
              </a:rPr>
              <a:t>. The use of differencing of raw observations in order to make the time series stationary.</a:t>
            </a:r>
          </a:p>
          <a:p>
            <a:pPr marL="285750" indent="-285750" algn="l">
              <a:buFont typeface="Arial" panose="020B0604020202020204" pitchFamily="34" charset="0"/>
              <a:buChar char="•"/>
            </a:pPr>
            <a:endParaRPr lang="en-US" b="0" i="0" dirty="0">
              <a:effectLst/>
              <a:latin typeface="source-serif-pro"/>
            </a:endParaRPr>
          </a:p>
          <a:p>
            <a:pPr marL="285750" indent="-285750" algn="l">
              <a:buFont typeface="Arial" panose="020B0604020202020204" pitchFamily="34" charset="0"/>
              <a:buChar char="•"/>
            </a:pPr>
            <a:r>
              <a:rPr lang="en-US" b="1" i="0" dirty="0">
                <a:effectLst/>
                <a:latin typeface="source-serif-pro"/>
              </a:rPr>
              <a:t>MA</a:t>
            </a:r>
            <a:r>
              <a:rPr lang="en-US" b="0" i="0" dirty="0">
                <a:effectLst/>
                <a:latin typeface="source-serif-pro"/>
              </a:rPr>
              <a:t>: </a:t>
            </a:r>
            <a:r>
              <a:rPr lang="en-US" b="0" i="1" dirty="0">
                <a:effectLst/>
                <a:latin typeface="source-serif-pro"/>
              </a:rPr>
              <a:t>Moving Average</a:t>
            </a:r>
            <a:r>
              <a:rPr lang="en-US" b="0" i="0" dirty="0">
                <a:effectLst/>
                <a:latin typeface="source-serif-pro"/>
              </a:rPr>
              <a:t>. A model that uses the dependency between an observation and a residual error from a moving average model applied to lagged observations. q</a:t>
            </a:r>
            <a:r>
              <a:rPr lang="en-US" dirty="0">
                <a:latin typeface="source-serif-pro"/>
              </a:rPr>
              <a:t> is the order of the MA term.</a:t>
            </a:r>
            <a:endParaRPr lang="en-US" b="0" i="0" dirty="0">
              <a:effectLst/>
              <a:latin typeface="source-serif-pro"/>
            </a:endParaRPr>
          </a:p>
        </p:txBody>
      </p:sp>
      <p:sp>
        <p:nvSpPr>
          <p:cNvPr id="6" name="TextBox 5">
            <a:extLst>
              <a:ext uri="{FF2B5EF4-FFF2-40B4-BE49-F238E27FC236}">
                <a16:creationId xmlns:a16="http://schemas.microsoft.com/office/drawing/2014/main" id="{B0A9DE85-CD19-2E85-6827-124A424B3037}"/>
              </a:ext>
            </a:extLst>
          </p:cNvPr>
          <p:cNvSpPr txBox="1"/>
          <p:nvPr/>
        </p:nvSpPr>
        <p:spPr>
          <a:xfrm>
            <a:off x="974989" y="5075899"/>
            <a:ext cx="8773110" cy="923330"/>
          </a:xfrm>
          <a:prstGeom prst="rect">
            <a:avLst/>
          </a:prstGeom>
          <a:noFill/>
        </p:spPr>
        <p:txBody>
          <a:bodyPr wrap="square">
            <a:spAutoFit/>
          </a:bodyPr>
          <a:lstStyle/>
          <a:p>
            <a:r>
              <a:rPr lang="en-US" i="0" dirty="0">
                <a:effectLst/>
                <a:latin typeface="arial" panose="020B0604020202020204" pitchFamily="34" charset="0"/>
              </a:rPr>
              <a:t> Holt-Winters is a model of time series behavior. Holt-Winters is a </a:t>
            </a:r>
            <a:r>
              <a:rPr lang="en-US" dirty="0">
                <a:latin typeface="arial" panose="020B0604020202020204" pitchFamily="34" charset="0"/>
              </a:rPr>
              <a:t>method </a:t>
            </a:r>
            <a:r>
              <a:rPr lang="en-US" i="0" dirty="0">
                <a:effectLst/>
                <a:latin typeface="arial" panose="020B0604020202020204" pitchFamily="34" charset="0"/>
              </a:rPr>
              <a:t> to model three aspects of the time series: a typical value (average), a slope (trend) over time, and a cyclical repeating pattern (seasonality).</a:t>
            </a:r>
            <a:endParaRPr lang="en-IN" dirty="0"/>
          </a:p>
        </p:txBody>
      </p:sp>
      <p:sp>
        <p:nvSpPr>
          <p:cNvPr id="7" name="TextBox 6">
            <a:extLst>
              <a:ext uri="{FF2B5EF4-FFF2-40B4-BE49-F238E27FC236}">
                <a16:creationId xmlns:a16="http://schemas.microsoft.com/office/drawing/2014/main" id="{4460744A-BFE7-ED62-75C7-84AA8DA63CDF}"/>
              </a:ext>
            </a:extLst>
          </p:cNvPr>
          <p:cNvSpPr txBox="1"/>
          <p:nvPr/>
        </p:nvSpPr>
        <p:spPr>
          <a:xfrm>
            <a:off x="1014698" y="2488847"/>
            <a:ext cx="2754862" cy="523220"/>
          </a:xfrm>
          <a:prstGeom prst="rect">
            <a:avLst/>
          </a:prstGeom>
          <a:noFill/>
        </p:spPr>
        <p:txBody>
          <a:bodyPr wrap="square">
            <a:spAutoFit/>
          </a:bodyPr>
          <a:lstStyle/>
          <a:p>
            <a:r>
              <a:rPr lang="en-IN" sz="2800" b="1" dirty="0"/>
              <a:t>SARIMA Model</a:t>
            </a:r>
            <a:endParaRPr lang="en-IN" sz="2800" dirty="0"/>
          </a:p>
        </p:txBody>
      </p:sp>
      <p:sp>
        <p:nvSpPr>
          <p:cNvPr id="9" name="TextBox 8">
            <a:extLst>
              <a:ext uri="{FF2B5EF4-FFF2-40B4-BE49-F238E27FC236}">
                <a16:creationId xmlns:a16="http://schemas.microsoft.com/office/drawing/2014/main" id="{41A4E338-7353-D14D-A69C-C6DD4DDBBE09}"/>
              </a:ext>
            </a:extLst>
          </p:cNvPr>
          <p:cNvSpPr txBox="1"/>
          <p:nvPr/>
        </p:nvSpPr>
        <p:spPr>
          <a:xfrm>
            <a:off x="974989" y="3019365"/>
            <a:ext cx="10032740" cy="147732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SARIMA Model are nothing but ARIMA Model with seasonality. SARIMA uses seasonal differencing instead of regular differencing. </a:t>
            </a:r>
            <a:r>
              <a:rPr lang="en-US" dirty="0">
                <a:latin typeface="Arial" panose="020B0604020202020204" pitchFamily="34" charset="0"/>
                <a:cs typeface="Arial" panose="020B0604020202020204" pitchFamily="34" charset="0"/>
              </a:rPr>
              <a:t>M</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odel will be represented as SARIMA (</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p,d,q</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)x(P,D,Q,X), where, P, D and Q are SAR, order of seasonal differencing and SMA terms respectively and ’X' is the frequency of the time series. </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8929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4EE6-F6B4-176D-8533-0B1EDA7612D3}"/>
              </a:ext>
            </a:extLst>
          </p:cNvPr>
          <p:cNvSpPr>
            <a:spLocks noGrp="1"/>
          </p:cNvSpPr>
          <p:nvPr>
            <p:ph type="title"/>
          </p:nvPr>
        </p:nvSpPr>
        <p:spPr>
          <a:xfrm>
            <a:off x="646111" y="452718"/>
            <a:ext cx="6939677" cy="732270"/>
          </a:xfrm>
        </p:spPr>
        <p:txBody>
          <a:bodyPr/>
          <a:lstStyle/>
          <a:p>
            <a:r>
              <a:rPr lang="en-US" sz="3600" b="1" i="0" dirty="0">
                <a:effectLst/>
                <a:latin typeface="sohne"/>
              </a:rPr>
              <a:t>Augmented Dickey–Fuller Test</a:t>
            </a:r>
            <a:br>
              <a:rPr lang="en-US" sz="3600" b="1" i="0" dirty="0">
                <a:effectLst/>
                <a:latin typeface="sohne"/>
              </a:rPr>
            </a:br>
            <a:endParaRPr lang="en-IN" sz="3600" dirty="0"/>
          </a:p>
        </p:txBody>
      </p:sp>
      <p:sp>
        <p:nvSpPr>
          <p:cNvPr id="4" name="TextBox 3">
            <a:extLst>
              <a:ext uri="{FF2B5EF4-FFF2-40B4-BE49-F238E27FC236}">
                <a16:creationId xmlns:a16="http://schemas.microsoft.com/office/drawing/2014/main" id="{2A9C9A3F-AD9E-9FD6-F7D3-F808DC26AB3A}"/>
              </a:ext>
            </a:extLst>
          </p:cNvPr>
          <p:cNvSpPr txBox="1"/>
          <p:nvPr/>
        </p:nvSpPr>
        <p:spPr>
          <a:xfrm>
            <a:off x="646111" y="1397675"/>
            <a:ext cx="8903737" cy="2031325"/>
          </a:xfrm>
          <a:prstGeom prst="rect">
            <a:avLst/>
          </a:prstGeom>
          <a:noFill/>
        </p:spPr>
        <p:txBody>
          <a:bodyPr wrap="square">
            <a:spAutoFit/>
          </a:bodyPr>
          <a:lstStyle/>
          <a:p>
            <a:pPr algn="l"/>
            <a:r>
              <a:rPr lang="en-US" b="0" i="0" dirty="0">
                <a:effectLst/>
                <a:latin typeface="source-serif-pro"/>
              </a:rPr>
              <a:t>The Augmented Dickey-Fuller Test is used to determine if time-series data is stationary or not. Similar to a t-test, we set a significance level before the test and make conclusions on the hypothesis based on the resulting p-value.</a:t>
            </a:r>
          </a:p>
          <a:p>
            <a:pPr algn="l"/>
            <a:endParaRPr lang="en-US" b="0" i="0" dirty="0">
              <a:effectLst/>
              <a:latin typeface="source-serif-pro"/>
            </a:endParaRPr>
          </a:p>
          <a:p>
            <a:pPr algn="l"/>
            <a:r>
              <a:rPr lang="en-US" b="1" i="0" dirty="0">
                <a:effectLst/>
                <a:latin typeface="source-serif-pro"/>
              </a:rPr>
              <a:t>Null Hypothesis:</a:t>
            </a:r>
            <a:r>
              <a:rPr lang="en-US" b="0" i="0" dirty="0">
                <a:effectLst/>
                <a:latin typeface="source-serif-pro"/>
              </a:rPr>
              <a:t> The data is not stationary.</a:t>
            </a:r>
          </a:p>
          <a:p>
            <a:pPr algn="l"/>
            <a:endParaRPr lang="en-US" b="0" i="0" dirty="0">
              <a:effectLst/>
              <a:latin typeface="source-serif-pro"/>
            </a:endParaRPr>
          </a:p>
          <a:p>
            <a:pPr algn="l"/>
            <a:r>
              <a:rPr lang="en-US" b="1" i="0" dirty="0">
                <a:effectLst/>
                <a:latin typeface="source-serif-pro"/>
              </a:rPr>
              <a:t>Alternative Hypothesis:</a:t>
            </a:r>
            <a:r>
              <a:rPr lang="en-US" b="0" i="0" dirty="0">
                <a:effectLst/>
                <a:latin typeface="source-serif-pro"/>
              </a:rPr>
              <a:t> The data is stationary.</a:t>
            </a:r>
          </a:p>
        </p:txBody>
      </p:sp>
      <p:sp>
        <p:nvSpPr>
          <p:cNvPr id="6" name="Rectangle 2">
            <a:extLst>
              <a:ext uri="{FF2B5EF4-FFF2-40B4-BE49-F238E27FC236}">
                <a16:creationId xmlns:a16="http://schemas.microsoft.com/office/drawing/2014/main" id="{6A9D6C54-26B9-E764-F5DA-E570A54DB162}"/>
              </a:ext>
            </a:extLst>
          </p:cNvPr>
          <p:cNvSpPr>
            <a:spLocks noChangeArrowheads="1"/>
          </p:cNvSpPr>
          <p:nvPr/>
        </p:nvSpPr>
        <p:spPr bwMode="auto">
          <a:xfrm>
            <a:off x="646111" y="3641687"/>
            <a:ext cx="8504251" cy="159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Helvetica Neu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Helvetica Neue"/>
              </a:rPr>
              <a:t>Here we fail to reject </a:t>
            </a:r>
            <a:r>
              <a:rPr lang="en-IN" sz="2000" b="0" i="0" dirty="0">
                <a:effectLst/>
                <a:latin typeface="arial" panose="020B0604020202020204" pitchFamily="34" charset="0"/>
              </a:rPr>
              <a:t>H</a:t>
            </a:r>
            <a:r>
              <a:rPr lang="en-IN" sz="2000" b="0" i="0" baseline="-25000" dirty="0">
                <a:effectLst/>
                <a:latin typeface="arial" panose="020B0604020202020204" pitchFamily="34" charset="0"/>
              </a:rPr>
              <a:t>0</a:t>
            </a:r>
            <a:r>
              <a:rPr lang="en-US" altLang="en-US" sz="2000" dirty="0">
                <a:latin typeface="Helvetica Neue"/>
              </a:rPr>
              <a:t> </a:t>
            </a:r>
            <a:r>
              <a:rPr kumimoji="0" lang="en-US" altLang="en-US" sz="2000" b="0" i="0" u="none" strike="noStrike" cap="none" normalizeH="0" baseline="0" dirty="0">
                <a:ln>
                  <a:noFill/>
                </a:ln>
                <a:effectLst/>
                <a:latin typeface="Helvetica Neue"/>
              </a:rPr>
              <a:t>since the p value is greater than significant value.</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latin typeface="Helvetica Neue"/>
              </a:rPr>
              <a:t>Therefore</a:t>
            </a:r>
            <a:r>
              <a:rPr kumimoji="0" lang="en-US" altLang="en-US" sz="2000" b="0" i="0" u="none" strike="noStrike" cap="none" normalizeH="0" baseline="0" dirty="0">
                <a:ln>
                  <a:noFill/>
                </a:ln>
                <a:effectLst/>
                <a:latin typeface="Helvetica Neue"/>
              </a:rPr>
              <a:t> Time series is non-stationary.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Helvetica Neue"/>
              </a:rPr>
              <a:t>So we</a:t>
            </a:r>
            <a:r>
              <a:rPr kumimoji="0" lang="en-US" altLang="en-US" sz="2000" b="0" i="0" u="none" strike="noStrike" cap="none" normalizeH="0" dirty="0">
                <a:ln>
                  <a:noFill/>
                </a:ln>
                <a:effectLst/>
                <a:latin typeface="Helvetica Neue"/>
              </a:rPr>
              <a:t> </a:t>
            </a:r>
            <a:r>
              <a:rPr kumimoji="0" lang="en-US" altLang="en-US" sz="2000" b="0" i="0" u="none" strike="noStrike" cap="none" normalizeH="0" baseline="0" dirty="0">
                <a:ln>
                  <a:noFill/>
                </a:ln>
                <a:effectLst/>
                <a:latin typeface="Helvetica Neue"/>
              </a:rPr>
              <a:t>difference</a:t>
            </a:r>
            <a:r>
              <a:rPr kumimoji="0" lang="en-US" altLang="en-US" sz="2000" b="0" i="0" u="none" strike="noStrike" cap="none" normalizeH="0" dirty="0">
                <a:ln>
                  <a:noFill/>
                </a:ln>
                <a:effectLst/>
                <a:latin typeface="Helvetica Neue"/>
              </a:rPr>
              <a:t> </a:t>
            </a:r>
            <a:r>
              <a:rPr kumimoji="0" lang="en-US" altLang="en-US" sz="2000" b="0" i="0" u="none" strike="noStrike" cap="none" normalizeH="0" baseline="0" dirty="0">
                <a:ln>
                  <a:noFill/>
                </a:ln>
                <a:effectLst/>
                <a:latin typeface="Helvetica Neue"/>
              </a:rPr>
              <a:t>series to make it stationary.</a:t>
            </a: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998230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C341-1B11-F732-009B-6BDDD5E94AE9}"/>
              </a:ext>
            </a:extLst>
          </p:cNvPr>
          <p:cNvSpPr>
            <a:spLocks noGrp="1"/>
          </p:cNvSpPr>
          <p:nvPr>
            <p:ph type="title"/>
          </p:nvPr>
        </p:nvSpPr>
        <p:spPr>
          <a:xfrm>
            <a:off x="2307688" y="141219"/>
            <a:ext cx="6361178" cy="722939"/>
          </a:xfrm>
        </p:spPr>
        <p:txBody>
          <a:bodyPr/>
          <a:lstStyle/>
          <a:p>
            <a:r>
              <a:rPr lang="en-IN" sz="3000" b="1" dirty="0"/>
              <a:t>Plot after first order differencing</a:t>
            </a:r>
          </a:p>
        </p:txBody>
      </p:sp>
      <p:pic>
        <p:nvPicPr>
          <p:cNvPr id="4" name="Picture 3">
            <a:extLst>
              <a:ext uri="{FF2B5EF4-FFF2-40B4-BE49-F238E27FC236}">
                <a16:creationId xmlns:a16="http://schemas.microsoft.com/office/drawing/2014/main" id="{BD91EE4B-1FAA-4EFB-0C80-BEE5B9D8CD4C}"/>
              </a:ext>
            </a:extLst>
          </p:cNvPr>
          <p:cNvPicPr>
            <a:picLocks noChangeAspect="1"/>
          </p:cNvPicPr>
          <p:nvPr/>
        </p:nvPicPr>
        <p:blipFill>
          <a:blip r:embed="rId2"/>
          <a:stretch>
            <a:fillRect/>
          </a:stretch>
        </p:blipFill>
        <p:spPr>
          <a:xfrm>
            <a:off x="2028497" y="739543"/>
            <a:ext cx="6919560" cy="4456925"/>
          </a:xfrm>
          <a:prstGeom prst="rect">
            <a:avLst/>
          </a:prstGeom>
        </p:spPr>
      </p:pic>
      <p:sp>
        <p:nvSpPr>
          <p:cNvPr id="6" name="TextBox 5">
            <a:extLst>
              <a:ext uri="{FF2B5EF4-FFF2-40B4-BE49-F238E27FC236}">
                <a16:creationId xmlns:a16="http://schemas.microsoft.com/office/drawing/2014/main" id="{FE0DEFBD-3FF3-E657-8929-16D02A724C86}"/>
              </a:ext>
            </a:extLst>
          </p:cNvPr>
          <p:cNvSpPr txBox="1"/>
          <p:nvPr/>
        </p:nvSpPr>
        <p:spPr>
          <a:xfrm>
            <a:off x="1449864" y="5430876"/>
            <a:ext cx="8076827" cy="1200329"/>
          </a:xfrm>
          <a:prstGeom prst="rect">
            <a:avLst/>
          </a:prstGeom>
          <a:noFill/>
        </p:spPr>
        <p:txBody>
          <a:bodyPr wrap="square">
            <a:spAutoFit/>
          </a:bodyPr>
          <a:lstStyle/>
          <a:p>
            <a:pPr marL="285750" indent="-285750" algn="l" rtl="0">
              <a:buFont typeface="Arial" panose="020B0604020202020204" pitchFamily="34" charset="0"/>
              <a:buChar char="•"/>
            </a:pPr>
            <a:r>
              <a:rPr lang="en-US" b="0" i="0" dirty="0">
                <a:effectLst/>
                <a:latin typeface="Helvetica Neue"/>
              </a:rPr>
              <a:t>After first order differencing p-value for Augmented Dickey-Fuller Test is less than significant value. Therefore series </a:t>
            </a:r>
            <a:r>
              <a:rPr lang="en-US" dirty="0">
                <a:latin typeface="Helvetica Neue"/>
              </a:rPr>
              <a:t>became </a:t>
            </a:r>
            <a:r>
              <a:rPr lang="en-US" b="0" i="0" dirty="0">
                <a:effectLst/>
                <a:latin typeface="Helvetica Neue"/>
              </a:rPr>
              <a:t>stationary.</a:t>
            </a:r>
          </a:p>
          <a:p>
            <a:pPr marL="285750" indent="-285750" algn="l" rtl="0">
              <a:buFont typeface="Arial" panose="020B0604020202020204" pitchFamily="34" charset="0"/>
              <a:buChar char="•"/>
            </a:pPr>
            <a:endParaRPr lang="en-US" b="0" i="0" dirty="0">
              <a:effectLst/>
              <a:latin typeface="Helvetica Neue"/>
            </a:endParaRPr>
          </a:p>
          <a:p>
            <a:pPr marL="285750" indent="-285750" algn="l" rtl="0">
              <a:buFont typeface="Arial" panose="020B0604020202020204" pitchFamily="34" charset="0"/>
              <a:buChar char="•"/>
            </a:pPr>
            <a:r>
              <a:rPr lang="en-US" b="0" i="0" dirty="0">
                <a:effectLst/>
                <a:latin typeface="Helvetica Neue"/>
              </a:rPr>
              <a:t>Order of differencing is 1.</a:t>
            </a:r>
          </a:p>
        </p:txBody>
      </p:sp>
    </p:spTree>
    <p:extLst>
      <p:ext uri="{BB962C8B-B14F-4D97-AF65-F5344CB8AC3E}">
        <p14:creationId xmlns:p14="http://schemas.microsoft.com/office/powerpoint/2010/main" val="51421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23;p31">
            <a:extLst>
              <a:ext uri="{FF2B5EF4-FFF2-40B4-BE49-F238E27FC236}">
                <a16:creationId xmlns:a16="http://schemas.microsoft.com/office/drawing/2014/main" id="{2A406C87-D7D5-445E-C944-19868D0E7A62}"/>
              </a:ext>
            </a:extLst>
          </p:cNvPr>
          <p:cNvSpPr txBox="1">
            <a:spLocks noGrp="1"/>
          </p:cNvSpPr>
          <p:nvPr/>
        </p:nvSpPr>
        <p:spPr>
          <a:xfrm>
            <a:off x="966000" y="752566"/>
            <a:ext cx="10260000" cy="455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FFF6E9"/>
              </a:buClr>
              <a:buSzPts val="1200"/>
              <a:buFont typeface="Roboto"/>
              <a:buChar char="●"/>
              <a:defRPr sz="1600" b="0" i="0" u="none" strike="noStrike" cap="none">
                <a:solidFill>
                  <a:schemeClr val="dk1"/>
                </a:solidFill>
                <a:latin typeface="Roboto"/>
                <a:ea typeface="Roboto"/>
                <a:cs typeface="Roboto"/>
                <a:sym typeface="Roboto"/>
              </a:defRPr>
            </a:lvl1pPr>
            <a:lvl2pPr marL="1219170" marR="0" lvl="1" indent="-406390" algn="l" rtl="0">
              <a:lnSpc>
                <a:spcPct val="100000"/>
              </a:lnSpc>
              <a:spcBef>
                <a:spcPts val="0"/>
              </a:spcBef>
              <a:spcAft>
                <a:spcPts val="0"/>
              </a:spcAft>
              <a:buClr>
                <a:srgbClr val="FFF6E9"/>
              </a:buClr>
              <a:buSzPts val="1200"/>
              <a:buFont typeface="Muli"/>
              <a:buChar char="○"/>
              <a:defRPr sz="1600" b="0" i="0" u="none" strike="noStrike" cap="none">
                <a:solidFill>
                  <a:schemeClr val="dk1"/>
                </a:solidFill>
                <a:latin typeface="Roboto"/>
                <a:ea typeface="Roboto"/>
                <a:cs typeface="Roboto"/>
                <a:sym typeface="Roboto"/>
              </a:defRPr>
            </a:lvl2pPr>
            <a:lvl3pPr marL="1828754" marR="0" lvl="2" indent="-406390" algn="l" rtl="0">
              <a:lnSpc>
                <a:spcPct val="115000"/>
              </a:lnSpc>
              <a:spcBef>
                <a:spcPts val="0"/>
              </a:spcBef>
              <a:spcAft>
                <a:spcPts val="0"/>
              </a:spcAft>
              <a:buClr>
                <a:srgbClr val="FFF6E9"/>
              </a:buClr>
              <a:buSzPts val="1200"/>
              <a:buFont typeface="Muli"/>
              <a:buChar char="■"/>
              <a:defRPr sz="1867" b="0" i="0" u="none" strike="noStrike" cap="none">
                <a:solidFill>
                  <a:schemeClr val="dk1"/>
                </a:solidFill>
                <a:latin typeface="Lato"/>
                <a:ea typeface="Lato"/>
                <a:cs typeface="Lato"/>
                <a:sym typeface="Lato"/>
              </a:defRPr>
            </a:lvl3pPr>
            <a:lvl4pPr marL="2438339" marR="0" lvl="3" indent="-406390" algn="l" rtl="0">
              <a:lnSpc>
                <a:spcPct val="115000"/>
              </a:lnSpc>
              <a:spcBef>
                <a:spcPts val="2133"/>
              </a:spcBef>
              <a:spcAft>
                <a:spcPts val="0"/>
              </a:spcAft>
              <a:buClr>
                <a:srgbClr val="FFF6E9"/>
              </a:buClr>
              <a:buSzPts val="1200"/>
              <a:buFont typeface="Muli"/>
              <a:buChar char="●"/>
              <a:defRPr sz="1867" b="0" i="0" u="none" strike="noStrike" cap="none">
                <a:solidFill>
                  <a:schemeClr val="dk1"/>
                </a:solidFill>
                <a:latin typeface="Lato"/>
                <a:ea typeface="Lato"/>
                <a:cs typeface="Lato"/>
                <a:sym typeface="Lato"/>
              </a:defRPr>
            </a:lvl4pPr>
            <a:lvl5pPr marL="3047924" marR="0" lvl="4" indent="-406390" algn="l" rtl="0">
              <a:lnSpc>
                <a:spcPct val="115000"/>
              </a:lnSpc>
              <a:spcBef>
                <a:spcPts val="2133"/>
              </a:spcBef>
              <a:spcAft>
                <a:spcPts val="0"/>
              </a:spcAft>
              <a:buClr>
                <a:srgbClr val="FFF6E9"/>
              </a:buClr>
              <a:buSzPts val="1200"/>
              <a:buFont typeface="Muli"/>
              <a:buChar char="○"/>
              <a:defRPr sz="1867" b="0" i="0" u="none" strike="noStrike" cap="none">
                <a:solidFill>
                  <a:schemeClr val="dk1"/>
                </a:solidFill>
                <a:latin typeface="Lato"/>
                <a:ea typeface="Lato"/>
                <a:cs typeface="Lato"/>
                <a:sym typeface="Lato"/>
              </a:defRPr>
            </a:lvl5pPr>
            <a:lvl6pPr marL="3657509" marR="0" lvl="5" indent="-406390" algn="l" rtl="0">
              <a:lnSpc>
                <a:spcPct val="115000"/>
              </a:lnSpc>
              <a:spcBef>
                <a:spcPts val="2133"/>
              </a:spcBef>
              <a:spcAft>
                <a:spcPts val="0"/>
              </a:spcAft>
              <a:buClr>
                <a:srgbClr val="FFF6E9"/>
              </a:buClr>
              <a:buSzPts val="1200"/>
              <a:buFont typeface="Muli"/>
              <a:buChar char="■"/>
              <a:defRPr sz="1867" b="0" i="0" u="none" strike="noStrike" cap="none">
                <a:solidFill>
                  <a:schemeClr val="dk1"/>
                </a:solidFill>
                <a:latin typeface="Lato"/>
                <a:ea typeface="Lato"/>
                <a:cs typeface="Lato"/>
                <a:sym typeface="Lato"/>
              </a:defRPr>
            </a:lvl6pPr>
            <a:lvl7pPr marL="4267093" marR="0" lvl="6" indent="-406390" algn="l" rtl="0">
              <a:lnSpc>
                <a:spcPct val="115000"/>
              </a:lnSpc>
              <a:spcBef>
                <a:spcPts val="2133"/>
              </a:spcBef>
              <a:spcAft>
                <a:spcPts val="0"/>
              </a:spcAft>
              <a:buClr>
                <a:srgbClr val="FFF6E9"/>
              </a:buClr>
              <a:buSzPts val="1200"/>
              <a:buFont typeface="Muli"/>
              <a:buChar char="●"/>
              <a:defRPr sz="1867" b="0" i="0" u="none" strike="noStrike" cap="none">
                <a:solidFill>
                  <a:schemeClr val="dk1"/>
                </a:solidFill>
                <a:latin typeface="Lato"/>
                <a:ea typeface="Lato"/>
                <a:cs typeface="Lato"/>
                <a:sym typeface="Lato"/>
              </a:defRPr>
            </a:lvl7pPr>
            <a:lvl8pPr marL="4876678" marR="0" lvl="7" indent="-406390" algn="l" rtl="0">
              <a:lnSpc>
                <a:spcPct val="115000"/>
              </a:lnSpc>
              <a:spcBef>
                <a:spcPts val="2133"/>
              </a:spcBef>
              <a:spcAft>
                <a:spcPts val="0"/>
              </a:spcAft>
              <a:buClr>
                <a:srgbClr val="FFF6E9"/>
              </a:buClr>
              <a:buSzPts val="1200"/>
              <a:buFont typeface="Muli"/>
              <a:buChar char="○"/>
              <a:defRPr sz="1867" b="0" i="0" u="none" strike="noStrike" cap="none">
                <a:solidFill>
                  <a:schemeClr val="dk1"/>
                </a:solidFill>
                <a:latin typeface="Lato"/>
                <a:ea typeface="Lato"/>
                <a:cs typeface="Lato"/>
                <a:sym typeface="Lato"/>
              </a:defRPr>
            </a:lvl8pPr>
            <a:lvl9pPr marL="5486263" marR="0" lvl="8" indent="-406390" algn="l" rtl="0">
              <a:lnSpc>
                <a:spcPct val="115000"/>
              </a:lnSpc>
              <a:spcBef>
                <a:spcPts val="2133"/>
              </a:spcBef>
              <a:spcAft>
                <a:spcPts val="2133"/>
              </a:spcAft>
              <a:buClr>
                <a:srgbClr val="FFF6E9"/>
              </a:buClr>
              <a:buSzPts val="1200"/>
              <a:buFont typeface="Muli"/>
              <a:buChar char="■"/>
              <a:defRPr sz="1867" b="0" i="0" u="none" strike="noStrike" cap="none">
                <a:solidFill>
                  <a:schemeClr val="dk1"/>
                </a:solidFill>
                <a:latin typeface="Lato"/>
                <a:ea typeface="Lato"/>
                <a:cs typeface="Lato"/>
                <a:sym typeface="Lato"/>
              </a:defRPr>
            </a:lvl9pPr>
          </a:lstStyle>
          <a:p>
            <a:pPr marL="0" marR="0" lvl="0" indent="0" algn="l" rtl="0">
              <a:lnSpc>
                <a:spcPct val="100000"/>
              </a:lnSpc>
              <a:spcBef>
                <a:spcPts val="0"/>
              </a:spcBef>
              <a:spcAft>
                <a:spcPts val="0"/>
              </a:spcAft>
              <a:buClr>
                <a:srgbClr val="002776"/>
              </a:buClr>
              <a:buSzPts val="3600"/>
              <a:buFont typeface="Verdana"/>
              <a:buNone/>
            </a:pPr>
            <a:r>
              <a:rPr lang="en-US" sz="2800" b="1" i="0" u="none" strike="noStrike" cap="none" dirty="0">
                <a:solidFill>
                  <a:schemeClr val="tx1"/>
                </a:solidFill>
                <a:latin typeface="Calibri"/>
                <a:ea typeface="Calibri"/>
                <a:cs typeface="Calibri"/>
                <a:sym typeface="Calibri"/>
              </a:rPr>
              <a:t>Table of Contents</a:t>
            </a:r>
            <a:endParaRPr lang="en-US" dirty="0">
              <a:solidFill>
                <a:schemeClr val="tx1"/>
              </a:solidFill>
            </a:endParaRPr>
          </a:p>
          <a:p>
            <a:pPr marL="0" marR="0" lvl="0" indent="0" algn="l" rtl="0">
              <a:lnSpc>
                <a:spcPct val="100000"/>
              </a:lnSpc>
              <a:spcBef>
                <a:spcPts val="0"/>
              </a:spcBef>
              <a:spcAft>
                <a:spcPts val="0"/>
              </a:spcAft>
              <a:buClr>
                <a:srgbClr val="002776"/>
              </a:buClr>
              <a:buSzPts val="3600"/>
              <a:buFont typeface="Verdana"/>
              <a:buNone/>
            </a:pPr>
            <a:r>
              <a:rPr lang="en-US" sz="4000" b="1" i="0" u="none" strike="noStrike" cap="none" dirty="0">
                <a:solidFill>
                  <a:schemeClr val="tx1"/>
                </a:solidFill>
                <a:latin typeface="Verdana"/>
                <a:ea typeface="Verdana"/>
                <a:cs typeface="Verdana"/>
                <a:sym typeface="Verdana"/>
              </a:rPr>
              <a:t> </a:t>
            </a:r>
            <a:endParaRPr lang="en-US" dirty="0">
              <a:solidFill>
                <a:schemeClr val="tx1"/>
              </a:solidFill>
            </a:endParaRPr>
          </a:p>
          <a:p>
            <a:pPr marL="342900" marR="0" lvl="0" indent="-342900" algn="l" rtl="0">
              <a:lnSpc>
                <a:spcPct val="200000"/>
              </a:lnSpc>
              <a:spcBef>
                <a:spcPts val="0"/>
              </a:spcBef>
              <a:spcAft>
                <a:spcPts val="0"/>
              </a:spcAft>
              <a:buClr>
                <a:schemeClr val="tx1"/>
              </a:buClr>
              <a:buSzPts val="1920"/>
              <a:buFont typeface="Wingdings" panose="05000000000000000000" pitchFamily="2" charset="2"/>
              <a:buChar char="Ø"/>
            </a:pPr>
            <a:r>
              <a:rPr lang="en-US" sz="1600" b="0" i="1" u="none" strike="noStrike" cap="none" dirty="0">
                <a:solidFill>
                  <a:schemeClr val="tx1"/>
                </a:solidFill>
                <a:latin typeface="Arial"/>
                <a:ea typeface="Arial"/>
                <a:cs typeface="Arial"/>
                <a:sym typeface="Arial"/>
              </a:rPr>
              <a:t>Defining Business Problem ,Scope and Objective</a:t>
            </a:r>
            <a:endParaRPr lang="en-US" dirty="0">
              <a:solidFill>
                <a:schemeClr val="tx1"/>
              </a:solidFill>
            </a:endParaRPr>
          </a:p>
          <a:p>
            <a:pPr marL="342900" marR="0" lvl="0" indent="-342900" algn="l" rtl="0">
              <a:lnSpc>
                <a:spcPct val="200000"/>
              </a:lnSpc>
              <a:spcBef>
                <a:spcPts val="0"/>
              </a:spcBef>
              <a:spcAft>
                <a:spcPts val="0"/>
              </a:spcAft>
              <a:buClr>
                <a:schemeClr val="tx1"/>
              </a:buClr>
              <a:buSzPts val="1920"/>
              <a:buFont typeface="Noto Sans Symbols"/>
              <a:buChar char="⮚"/>
            </a:pPr>
            <a:r>
              <a:rPr lang="en-US" sz="1600" b="0" i="1" u="none" strike="noStrike" cap="none" dirty="0">
                <a:solidFill>
                  <a:schemeClr val="tx1"/>
                </a:solidFill>
                <a:latin typeface="Arial"/>
                <a:ea typeface="Arial"/>
                <a:cs typeface="Arial"/>
                <a:sym typeface="Arial"/>
              </a:rPr>
              <a:t>Dataset Details</a:t>
            </a:r>
            <a:endParaRPr lang="en-US" dirty="0">
              <a:solidFill>
                <a:schemeClr val="tx1"/>
              </a:solidFill>
            </a:endParaRPr>
          </a:p>
          <a:p>
            <a:pPr marL="342900" marR="0" lvl="0" indent="-342900" algn="l" rtl="0">
              <a:lnSpc>
                <a:spcPct val="200000"/>
              </a:lnSpc>
              <a:spcBef>
                <a:spcPts val="0"/>
              </a:spcBef>
              <a:spcAft>
                <a:spcPts val="0"/>
              </a:spcAft>
              <a:buClr>
                <a:schemeClr val="tx1"/>
              </a:buClr>
              <a:buSzPts val="1920"/>
              <a:buFont typeface="Wingdings" panose="05000000000000000000" pitchFamily="2" charset="2"/>
              <a:buChar char="Ø"/>
            </a:pPr>
            <a:r>
              <a:rPr lang="en-US" i="1" dirty="0">
                <a:solidFill>
                  <a:schemeClr val="tx1"/>
                </a:solidFill>
                <a:latin typeface="Arial"/>
                <a:ea typeface="Arial"/>
                <a:cs typeface="Arial"/>
                <a:sym typeface="Arial"/>
              </a:rPr>
              <a:t>Data pre-processing</a:t>
            </a:r>
          </a:p>
          <a:p>
            <a:pPr marL="342900" marR="0" lvl="0" indent="-342900" algn="l" rtl="0">
              <a:lnSpc>
                <a:spcPct val="200000"/>
              </a:lnSpc>
              <a:spcBef>
                <a:spcPts val="0"/>
              </a:spcBef>
              <a:spcAft>
                <a:spcPts val="0"/>
              </a:spcAft>
              <a:buClr>
                <a:schemeClr val="tx1"/>
              </a:buClr>
              <a:buSzPts val="1920"/>
              <a:buFont typeface="Wingdings" panose="05000000000000000000" pitchFamily="2" charset="2"/>
              <a:buChar char="Ø"/>
            </a:pPr>
            <a:r>
              <a:rPr lang="en-US" sz="1600" b="0" i="1" u="none" strike="noStrike" cap="none" dirty="0">
                <a:solidFill>
                  <a:schemeClr val="tx1"/>
                </a:solidFill>
                <a:latin typeface="Arial"/>
                <a:ea typeface="Arial"/>
                <a:cs typeface="Arial"/>
                <a:sym typeface="Arial"/>
              </a:rPr>
              <a:t>E</a:t>
            </a:r>
            <a:r>
              <a:rPr lang="en-US" i="1" dirty="0">
                <a:solidFill>
                  <a:schemeClr val="tx1"/>
                </a:solidFill>
                <a:latin typeface="Arial"/>
                <a:ea typeface="Arial"/>
                <a:cs typeface="Arial"/>
                <a:sym typeface="Arial"/>
              </a:rPr>
              <a:t>DA/Data visualization</a:t>
            </a:r>
            <a:endParaRPr lang="en-US" sz="1600" b="0" i="1" u="none" strike="noStrike" cap="none" dirty="0">
              <a:solidFill>
                <a:schemeClr val="tx1"/>
              </a:solidFill>
              <a:latin typeface="Arial"/>
              <a:ea typeface="Arial"/>
              <a:cs typeface="Arial"/>
              <a:sym typeface="Arial"/>
            </a:endParaRPr>
          </a:p>
          <a:p>
            <a:pPr marL="342900" marR="0" lvl="0" indent="-342900" algn="l" rtl="0">
              <a:lnSpc>
                <a:spcPct val="200000"/>
              </a:lnSpc>
              <a:spcBef>
                <a:spcPts val="0"/>
              </a:spcBef>
              <a:spcAft>
                <a:spcPts val="0"/>
              </a:spcAft>
              <a:buClr>
                <a:schemeClr val="tx1"/>
              </a:buClr>
              <a:buSzPts val="1920"/>
              <a:buFont typeface="Wingdings" panose="05000000000000000000" pitchFamily="2" charset="2"/>
              <a:buChar char="Ø"/>
            </a:pPr>
            <a:r>
              <a:rPr lang="en-US" sz="1600" b="0" i="1" u="none" strike="noStrike" cap="none" dirty="0">
                <a:solidFill>
                  <a:schemeClr val="tx1"/>
                </a:solidFill>
                <a:latin typeface="Arial"/>
                <a:ea typeface="Arial"/>
                <a:cs typeface="Arial"/>
                <a:sym typeface="Arial"/>
              </a:rPr>
              <a:t>Model building</a:t>
            </a:r>
          </a:p>
          <a:p>
            <a:pPr marL="342900" marR="0" lvl="0" indent="-342900" algn="l" rtl="0">
              <a:lnSpc>
                <a:spcPct val="200000"/>
              </a:lnSpc>
              <a:spcBef>
                <a:spcPts val="0"/>
              </a:spcBef>
              <a:spcAft>
                <a:spcPts val="0"/>
              </a:spcAft>
              <a:buClr>
                <a:schemeClr val="tx1"/>
              </a:buClr>
              <a:buSzPts val="1920"/>
              <a:buFont typeface="Wingdings" panose="05000000000000000000" pitchFamily="2" charset="2"/>
              <a:buChar char="Ø"/>
            </a:pPr>
            <a:r>
              <a:rPr lang="en-US" i="1" dirty="0">
                <a:solidFill>
                  <a:schemeClr val="tx1"/>
                </a:solidFill>
                <a:latin typeface="Arial"/>
                <a:cs typeface="Arial"/>
                <a:sym typeface="Arial"/>
              </a:rPr>
              <a:t>Project Summary</a:t>
            </a:r>
            <a:endParaRPr lang="en-US" dirty="0">
              <a:solidFill>
                <a:schemeClr val="tx1"/>
              </a:solidFill>
              <a:cs typeface="Arial"/>
            </a:endParaRPr>
          </a:p>
          <a:p>
            <a:pPr marL="342900" marR="0" lvl="0" indent="-342900" algn="l" rtl="0">
              <a:lnSpc>
                <a:spcPct val="200000"/>
              </a:lnSpc>
              <a:spcBef>
                <a:spcPts val="0"/>
              </a:spcBef>
              <a:spcAft>
                <a:spcPts val="0"/>
              </a:spcAft>
              <a:buClr>
                <a:schemeClr val="tx1"/>
              </a:buClr>
              <a:buSzPts val="1920"/>
              <a:buFont typeface="Wingdings" panose="05000000000000000000" pitchFamily="2" charset="2"/>
              <a:buChar char="Ø"/>
            </a:pPr>
            <a:r>
              <a:rPr lang="en-US" sz="1600" b="0" i="1" u="none" strike="noStrike" cap="none" dirty="0">
                <a:solidFill>
                  <a:schemeClr val="tx1"/>
                </a:solidFill>
                <a:latin typeface="Arial"/>
                <a:ea typeface="Arial"/>
                <a:cs typeface="Arial"/>
                <a:sym typeface="Arial"/>
              </a:rPr>
              <a:t>Model deployment</a:t>
            </a:r>
            <a:endParaRPr lang="en-US" dirty="0">
              <a:solidFill>
                <a:schemeClr val="tx1"/>
              </a:solidFill>
            </a:endParaRPr>
          </a:p>
          <a:p>
            <a:pPr marL="0" indent="0">
              <a:buNone/>
            </a:pPr>
            <a:endParaRPr dirty="0">
              <a:solidFill>
                <a:schemeClr val="tx1"/>
              </a:solidFill>
              <a:latin typeface="Lato"/>
              <a:ea typeface="Lato"/>
              <a:cs typeface="Lato"/>
              <a:sym typeface="Lato"/>
            </a:endParaRPr>
          </a:p>
        </p:txBody>
      </p:sp>
    </p:spTree>
    <p:extLst>
      <p:ext uri="{BB962C8B-B14F-4D97-AF65-F5344CB8AC3E}">
        <p14:creationId xmlns:p14="http://schemas.microsoft.com/office/powerpoint/2010/main" val="2995732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AE2A-6C83-2D83-433A-1F77C07D36F1}"/>
              </a:ext>
            </a:extLst>
          </p:cNvPr>
          <p:cNvSpPr>
            <a:spLocks noGrp="1"/>
          </p:cNvSpPr>
          <p:nvPr>
            <p:ph type="title"/>
          </p:nvPr>
        </p:nvSpPr>
        <p:spPr>
          <a:xfrm>
            <a:off x="2222231" y="844609"/>
            <a:ext cx="7658139" cy="732270"/>
          </a:xfrm>
        </p:spPr>
        <p:txBody>
          <a:bodyPr/>
          <a:lstStyle/>
          <a:p>
            <a:r>
              <a:rPr lang="en-IN" sz="3600" b="1" dirty="0"/>
              <a:t>Order of AR(p) and MA(q) term</a:t>
            </a:r>
          </a:p>
        </p:txBody>
      </p:sp>
      <p:pic>
        <p:nvPicPr>
          <p:cNvPr id="4" name="Picture 3">
            <a:extLst>
              <a:ext uri="{FF2B5EF4-FFF2-40B4-BE49-F238E27FC236}">
                <a16:creationId xmlns:a16="http://schemas.microsoft.com/office/drawing/2014/main" id="{58FFAF6D-4455-CA1C-3556-35E3C3AD35C2}"/>
              </a:ext>
            </a:extLst>
          </p:cNvPr>
          <p:cNvPicPr>
            <a:picLocks noChangeAspect="1"/>
          </p:cNvPicPr>
          <p:nvPr/>
        </p:nvPicPr>
        <p:blipFill>
          <a:blip r:embed="rId2"/>
          <a:stretch>
            <a:fillRect/>
          </a:stretch>
        </p:blipFill>
        <p:spPr>
          <a:xfrm>
            <a:off x="1989078" y="1780448"/>
            <a:ext cx="4062223" cy="2713287"/>
          </a:xfrm>
          <a:prstGeom prst="rect">
            <a:avLst/>
          </a:prstGeom>
        </p:spPr>
      </p:pic>
      <p:pic>
        <p:nvPicPr>
          <p:cNvPr id="6" name="Picture 5">
            <a:extLst>
              <a:ext uri="{FF2B5EF4-FFF2-40B4-BE49-F238E27FC236}">
                <a16:creationId xmlns:a16="http://schemas.microsoft.com/office/drawing/2014/main" id="{53025FB5-42C8-17E9-4D2D-28A16E621FFE}"/>
              </a:ext>
            </a:extLst>
          </p:cNvPr>
          <p:cNvPicPr>
            <a:picLocks noChangeAspect="1"/>
          </p:cNvPicPr>
          <p:nvPr/>
        </p:nvPicPr>
        <p:blipFill>
          <a:blip r:embed="rId3"/>
          <a:stretch>
            <a:fillRect/>
          </a:stretch>
        </p:blipFill>
        <p:spPr>
          <a:xfrm>
            <a:off x="6167535" y="1780448"/>
            <a:ext cx="4139305" cy="2713287"/>
          </a:xfrm>
          <a:prstGeom prst="rect">
            <a:avLst/>
          </a:prstGeom>
        </p:spPr>
      </p:pic>
    </p:spTree>
    <p:extLst>
      <p:ext uri="{BB962C8B-B14F-4D97-AF65-F5344CB8AC3E}">
        <p14:creationId xmlns:p14="http://schemas.microsoft.com/office/powerpoint/2010/main" val="2449586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08F4-B0A8-9115-67CA-00112C11C5E0}"/>
              </a:ext>
            </a:extLst>
          </p:cNvPr>
          <p:cNvSpPr>
            <a:spLocks noGrp="1"/>
          </p:cNvSpPr>
          <p:nvPr>
            <p:ph type="title"/>
          </p:nvPr>
        </p:nvSpPr>
        <p:spPr>
          <a:xfrm>
            <a:off x="1954744" y="273494"/>
            <a:ext cx="7667465" cy="564319"/>
          </a:xfrm>
        </p:spPr>
        <p:txBody>
          <a:bodyPr/>
          <a:lstStyle/>
          <a:p>
            <a:r>
              <a:rPr lang="en-IN" sz="3200" b="1" dirty="0"/>
              <a:t>Prediction Based on ARIMA(2,1,0)</a:t>
            </a:r>
          </a:p>
        </p:txBody>
      </p:sp>
      <p:pic>
        <p:nvPicPr>
          <p:cNvPr id="4" name="Picture 3">
            <a:extLst>
              <a:ext uri="{FF2B5EF4-FFF2-40B4-BE49-F238E27FC236}">
                <a16:creationId xmlns:a16="http://schemas.microsoft.com/office/drawing/2014/main" id="{853AEE23-B560-D6C2-E136-F64AE9D30EFF}"/>
              </a:ext>
            </a:extLst>
          </p:cNvPr>
          <p:cNvPicPr>
            <a:picLocks noChangeAspect="1"/>
          </p:cNvPicPr>
          <p:nvPr/>
        </p:nvPicPr>
        <p:blipFill>
          <a:blip r:embed="rId2"/>
          <a:stretch>
            <a:fillRect/>
          </a:stretch>
        </p:blipFill>
        <p:spPr>
          <a:xfrm>
            <a:off x="1954744" y="992101"/>
            <a:ext cx="7940728" cy="4648603"/>
          </a:xfrm>
          <a:prstGeom prst="rect">
            <a:avLst/>
          </a:prstGeom>
        </p:spPr>
      </p:pic>
      <p:sp>
        <p:nvSpPr>
          <p:cNvPr id="6" name="TextBox 5">
            <a:extLst>
              <a:ext uri="{FF2B5EF4-FFF2-40B4-BE49-F238E27FC236}">
                <a16:creationId xmlns:a16="http://schemas.microsoft.com/office/drawing/2014/main" id="{23090445-AC6D-018B-878B-8EFB31818BB1}"/>
              </a:ext>
            </a:extLst>
          </p:cNvPr>
          <p:cNvSpPr txBox="1"/>
          <p:nvPr/>
        </p:nvSpPr>
        <p:spPr>
          <a:xfrm>
            <a:off x="1621193" y="5933014"/>
            <a:ext cx="8726456"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From the above plot it is clear that ARIMA model is not performing well.</a:t>
            </a:r>
          </a:p>
        </p:txBody>
      </p:sp>
    </p:spTree>
    <p:extLst>
      <p:ext uri="{BB962C8B-B14F-4D97-AF65-F5344CB8AC3E}">
        <p14:creationId xmlns:p14="http://schemas.microsoft.com/office/powerpoint/2010/main" val="2156355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F0BA-50F5-96C5-734B-54A7DF2F330C}"/>
              </a:ext>
            </a:extLst>
          </p:cNvPr>
          <p:cNvSpPr>
            <a:spLocks noGrp="1"/>
          </p:cNvSpPr>
          <p:nvPr>
            <p:ph type="title"/>
          </p:nvPr>
        </p:nvSpPr>
        <p:spPr>
          <a:xfrm>
            <a:off x="1014809" y="573845"/>
            <a:ext cx="8831718" cy="671462"/>
          </a:xfrm>
        </p:spPr>
        <p:txBody>
          <a:bodyPr/>
          <a:lstStyle/>
          <a:p>
            <a:r>
              <a:rPr lang="en-IN" sz="3000" b="1" dirty="0"/>
              <a:t>Prediction based on SARIMA(2,1,0)x(1,1,0,63)</a:t>
            </a:r>
          </a:p>
        </p:txBody>
      </p:sp>
      <p:pic>
        <p:nvPicPr>
          <p:cNvPr id="4" name="Picture 3">
            <a:extLst>
              <a:ext uri="{FF2B5EF4-FFF2-40B4-BE49-F238E27FC236}">
                <a16:creationId xmlns:a16="http://schemas.microsoft.com/office/drawing/2014/main" id="{91920258-1D54-063A-DC43-FD45727B07C5}"/>
              </a:ext>
            </a:extLst>
          </p:cNvPr>
          <p:cNvPicPr>
            <a:picLocks noChangeAspect="1"/>
          </p:cNvPicPr>
          <p:nvPr/>
        </p:nvPicPr>
        <p:blipFill>
          <a:blip r:embed="rId2"/>
          <a:stretch>
            <a:fillRect/>
          </a:stretch>
        </p:blipFill>
        <p:spPr>
          <a:xfrm>
            <a:off x="1254546" y="1522513"/>
            <a:ext cx="8352244" cy="3657917"/>
          </a:xfrm>
          <a:prstGeom prst="rect">
            <a:avLst/>
          </a:prstGeom>
        </p:spPr>
      </p:pic>
      <p:sp>
        <p:nvSpPr>
          <p:cNvPr id="6" name="TextBox 5">
            <a:extLst>
              <a:ext uri="{FF2B5EF4-FFF2-40B4-BE49-F238E27FC236}">
                <a16:creationId xmlns:a16="http://schemas.microsoft.com/office/drawing/2014/main" id="{1A565441-CCEA-EE89-1F58-2982BF638848}"/>
              </a:ext>
            </a:extLst>
          </p:cNvPr>
          <p:cNvSpPr txBox="1"/>
          <p:nvPr/>
        </p:nvSpPr>
        <p:spPr>
          <a:xfrm>
            <a:off x="1014809" y="5457637"/>
            <a:ext cx="9631420" cy="646331"/>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Helvetica Neue"/>
              </a:rPr>
              <a:t>SARIMA model is capturing trend and seasonality better than ARIMA and is performing well.</a:t>
            </a:r>
          </a:p>
        </p:txBody>
      </p:sp>
    </p:spTree>
    <p:extLst>
      <p:ext uri="{BB962C8B-B14F-4D97-AF65-F5344CB8AC3E}">
        <p14:creationId xmlns:p14="http://schemas.microsoft.com/office/powerpoint/2010/main" val="3028885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4B9B-223A-95EE-2F38-3E82F35603CC}"/>
              </a:ext>
            </a:extLst>
          </p:cNvPr>
          <p:cNvSpPr>
            <a:spLocks noGrp="1"/>
          </p:cNvSpPr>
          <p:nvPr>
            <p:ph type="title"/>
          </p:nvPr>
        </p:nvSpPr>
        <p:spPr>
          <a:xfrm>
            <a:off x="646111" y="452718"/>
            <a:ext cx="9404723" cy="713609"/>
          </a:xfrm>
        </p:spPr>
        <p:txBody>
          <a:bodyPr/>
          <a:lstStyle/>
          <a:p>
            <a:r>
              <a:rPr lang="en-IN" b="1" dirty="0"/>
              <a:t>Residual Plot</a:t>
            </a:r>
            <a:br>
              <a:rPr lang="en-IN" b="1" dirty="0"/>
            </a:br>
            <a:endParaRPr lang="en-IN" b="1" dirty="0"/>
          </a:p>
        </p:txBody>
      </p:sp>
      <p:pic>
        <p:nvPicPr>
          <p:cNvPr id="4" name="Picture 3">
            <a:extLst>
              <a:ext uri="{FF2B5EF4-FFF2-40B4-BE49-F238E27FC236}">
                <a16:creationId xmlns:a16="http://schemas.microsoft.com/office/drawing/2014/main" id="{5F01EB89-39A5-9C5C-8A35-5FED79FC1B6C}"/>
              </a:ext>
            </a:extLst>
          </p:cNvPr>
          <p:cNvPicPr>
            <a:picLocks noChangeAspect="1"/>
          </p:cNvPicPr>
          <p:nvPr/>
        </p:nvPicPr>
        <p:blipFill>
          <a:blip r:embed="rId2"/>
          <a:stretch>
            <a:fillRect/>
          </a:stretch>
        </p:blipFill>
        <p:spPr>
          <a:xfrm>
            <a:off x="2544772" y="1447628"/>
            <a:ext cx="7102455" cy="3962743"/>
          </a:xfrm>
          <a:prstGeom prst="rect">
            <a:avLst/>
          </a:prstGeom>
        </p:spPr>
      </p:pic>
      <p:sp>
        <p:nvSpPr>
          <p:cNvPr id="6" name="TextBox 5">
            <a:extLst>
              <a:ext uri="{FF2B5EF4-FFF2-40B4-BE49-F238E27FC236}">
                <a16:creationId xmlns:a16="http://schemas.microsoft.com/office/drawing/2014/main" id="{F285AF18-CDA2-354F-1497-D10DF5BF5A58}"/>
              </a:ext>
            </a:extLst>
          </p:cNvPr>
          <p:cNvSpPr txBox="1"/>
          <p:nvPr/>
        </p:nvSpPr>
        <p:spPr>
          <a:xfrm>
            <a:off x="1257299" y="5691672"/>
            <a:ext cx="7998667" cy="369332"/>
          </a:xfrm>
          <a:prstGeom prst="rect">
            <a:avLst/>
          </a:prstGeom>
          <a:noFill/>
        </p:spPr>
        <p:txBody>
          <a:bodyPr wrap="square">
            <a:spAutoFit/>
          </a:bodyPr>
          <a:lstStyle/>
          <a:p>
            <a:pPr algn="l">
              <a:buFont typeface="Arial" panose="020B0604020202020204" pitchFamily="34" charset="0"/>
              <a:buChar char="•"/>
            </a:pPr>
            <a:r>
              <a:rPr lang="en-US" b="0" i="0" dirty="0">
                <a:effectLst/>
                <a:latin typeface="Helvetica Neue"/>
              </a:rPr>
              <a:t>The residuals are normally distributed with mean 0 and constant variance</a:t>
            </a:r>
          </a:p>
        </p:txBody>
      </p:sp>
    </p:spTree>
    <p:extLst>
      <p:ext uri="{BB962C8B-B14F-4D97-AF65-F5344CB8AC3E}">
        <p14:creationId xmlns:p14="http://schemas.microsoft.com/office/powerpoint/2010/main" val="3257164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1F1C-77A0-A0D3-4D13-E3706E64E67F}"/>
              </a:ext>
            </a:extLst>
          </p:cNvPr>
          <p:cNvSpPr>
            <a:spLocks noGrp="1"/>
          </p:cNvSpPr>
          <p:nvPr>
            <p:ph type="title"/>
          </p:nvPr>
        </p:nvSpPr>
        <p:spPr>
          <a:xfrm>
            <a:off x="1609125" y="523913"/>
            <a:ext cx="9519792" cy="564319"/>
          </a:xfrm>
        </p:spPr>
        <p:txBody>
          <a:bodyPr/>
          <a:lstStyle/>
          <a:p>
            <a:r>
              <a:rPr lang="en-IN" sz="3000" b="1" dirty="0"/>
              <a:t>Forecasting based on SARIMA (2,1,0)x(1,1,0,63)</a:t>
            </a:r>
          </a:p>
        </p:txBody>
      </p:sp>
      <p:pic>
        <p:nvPicPr>
          <p:cNvPr id="6" name="Picture 5">
            <a:extLst>
              <a:ext uri="{FF2B5EF4-FFF2-40B4-BE49-F238E27FC236}">
                <a16:creationId xmlns:a16="http://schemas.microsoft.com/office/drawing/2014/main" id="{C19F3ADA-EF42-7DFF-DEB2-75EF4E8F65BD}"/>
              </a:ext>
            </a:extLst>
          </p:cNvPr>
          <p:cNvPicPr>
            <a:picLocks noChangeAspect="1"/>
          </p:cNvPicPr>
          <p:nvPr/>
        </p:nvPicPr>
        <p:blipFill>
          <a:blip r:embed="rId2"/>
          <a:stretch>
            <a:fillRect/>
          </a:stretch>
        </p:blipFill>
        <p:spPr>
          <a:xfrm>
            <a:off x="1931309" y="1302836"/>
            <a:ext cx="8329382" cy="4252328"/>
          </a:xfrm>
          <a:prstGeom prst="rect">
            <a:avLst/>
          </a:prstGeom>
        </p:spPr>
      </p:pic>
    </p:spTree>
    <p:extLst>
      <p:ext uri="{BB962C8B-B14F-4D97-AF65-F5344CB8AC3E}">
        <p14:creationId xmlns:p14="http://schemas.microsoft.com/office/powerpoint/2010/main" val="585057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5E71-512B-B67F-A3F7-7ABD6511C208}"/>
              </a:ext>
            </a:extLst>
          </p:cNvPr>
          <p:cNvSpPr>
            <a:spLocks noGrp="1"/>
          </p:cNvSpPr>
          <p:nvPr>
            <p:ph type="title"/>
          </p:nvPr>
        </p:nvSpPr>
        <p:spPr>
          <a:xfrm>
            <a:off x="974643" y="648661"/>
            <a:ext cx="9832167" cy="601641"/>
          </a:xfrm>
        </p:spPr>
        <p:txBody>
          <a:bodyPr/>
          <a:lstStyle/>
          <a:p>
            <a:r>
              <a:rPr lang="en-IN" sz="3200" b="1" dirty="0"/>
              <a:t>Prediction based on Holt-Winters Method</a:t>
            </a:r>
          </a:p>
        </p:txBody>
      </p:sp>
      <p:pic>
        <p:nvPicPr>
          <p:cNvPr id="4" name="Picture 3">
            <a:extLst>
              <a:ext uri="{FF2B5EF4-FFF2-40B4-BE49-F238E27FC236}">
                <a16:creationId xmlns:a16="http://schemas.microsoft.com/office/drawing/2014/main" id="{1D04D838-8A6D-F447-A480-759D857A571D}"/>
              </a:ext>
            </a:extLst>
          </p:cNvPr>
          <p:cNvPicPr>
            <a:picLocks noChangeAspect="1"/>
          </p:cNvPicPr>
          <p:nvPr/>
        </p:nvPicPr>
        <p:blipFill>
          <a:blip r:embed="rId2"/>
          <a:stretch>
            <a:fillRect/>
          </a:stretch>
        </p:blipFill>
        <p:spPr>
          <a:xfrm>
            <a:off x="1737467" y="1486280"/>
            <a:ext cx="8306520" cy="4275190"/>
          </a:xfrm>
          <a:prstGeom prst="rect">
            <a:avLst/>
          </a:prstGeom>
        </p:spPr>
      </p:pic>
    </p:spTree>
    <p:extLst>
      <p:ext uri="{BB962C8B-B14F-4D97-AF65-F5344CB8AC3E}">
        <p14:creationId xmlns:p14="http://schemas.microsoft.com/office/powerpoint/2010/main" val="231997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D6EC-DFE2-0A2F-F7B2-13838FD925DE}"/>
              </a:ext>
            </a:extLst>
          </p:cNvPr>
          <p:cNvSpPr>
            <a:spLocks noGrp="1"/>
          </p:cNvSpPr>
          <p:nvPr>
            <p:ph type="title"/>
          </p:nvPr>
        </p:nvSpPr>
        <p:spPr>
          <a:xfrm>
            <a:off x="918660" y="444420"/>
            <a:ext cx="10035480" cy="657625"/>
          </a:xfrm>
        </p:spPr>
        <p:txBody>
          <a:bodyPr/>
          <a:lstStyle/>
          <a:p>
            <a:r>
              <a:rPr lang="en-IN" sz="3200" b="1" dirty="0"/>
              <a:t>Forecasting based on Holt-Winters method</a:t>
            </a:r>
          </a:p>
        </p:txBody>
      </p:sp>
      <p:pic>
        <p:nvPicPr>
          <p:cNvPr id="4" name="Picture 3">
            <a:extLst>
              <a:ext uri="{FF2B5EF4-FFF2-40B4-BE49-F238E27FC236}">
                <a16:creationId xmlns:a16="http://schemas.microsoft.com/office/drawing/2014/main" id="{CF5071A8-8D3A-E923-8437-1EAFB9ACEA80}"/>
              </a:ext>
            </a:extLst>
          </p:cNvPr>
          <p:cNvPicPr>
            <a:picLocks noChangeAspect="1"/>
          </p:cNvPicPr>
          <p:nvPr/>
        </p:nvPicPr>
        <p:blipFill>
          <a:blip r:embed="rId2"/>
          <a:stretch>
            <a:fillRect/>
          </a:stretch>
        </p:blipFill>
        <p:spPr>
          <a:xfrm>
            <a:off x="1715776" y="1302836"/>
            <a:ext cx="8237934" cy="4252328"/>
          </a:xfrm>
          <a:prstGeom prst="rect">
            <a:avLst/>
          </a:prstGeom>
        </p:spPr>
      </p:pic>
    </p:spTree>
    <p:extLst>
      <p:ext uri="{BB962C8B-B14F-4D97-AF65-F5344CB8AC3E}">
        <p14:creationId xmlns:p14="http://schemas.microsoft.com/office/powerpoint/2010/main" val="498566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4639-7EC7-0CB0-7675-7E864985DE50}"/>
              </a:ext>
            </a:extLst>
          </p:cNvPr>
          <p:cNvSpPr>
            <a:spLocks noGrp="1"/>
          </p:cNvSpPr>
          <p:nvPr>
            <p:ph type="title"/>
          </p:nvPr>
        </p:nvSpPr>
        <p:spPr>
          <a:xfrm>
            <a:off x="646111" y="452718"/>
            <a:ext cx="9404723" cy="718160"/>
          </a:xfrm>
        </p:spPr>
        <p:txBody>
          <a:bodyPr/>
          <a:lstStyle/>
          <a:p>
            <a:r>
              <a:rPr lang="en-US" sz="3200" b="1" dirty="0"/>
              <a:t>Accuracy Metrics </a:t>
            </a:r>
            <a:endParaRPr lang="en-IN" sz="3200" b="1" dirty="0"/>
          </a:p>
        </p:txBody>
      </p:sp>
      <p:sp>
        <p:nvSpPr>
          <p:cNvPr id="4" name="TextBox 3">
            <a:extLst>
              <a:ext uri="{FF2B5EF4-FFF2-40B4-BE49-F238E27FC236}">
                <a16:creationId xmlns:a16="http://schemas.microsoft.com/office/drawing/2014/main" id="{424A56E0-50FB-F2C6-91BA-B5A8AF392D43}"/>
              </a:ext>
            </a:extLst>
          </p:cNvPr>
          <p:cNvSpPr txBox="1"/>
          <p:nvPr/>
        </p:nvSpPr>
        <p:spPr>
          <a:xfrm>
            <a:off x="1909646" y="2441447"/>
            <a:ext cx="6094140" cy="1477328"/>
          </a:xfrm>
          <a:prstGeom prst="rect">
            <a:avLst/>
          </a:prstGeom>
          <a:noFill/>
        </p:spPr>
        <p:txBody>
          <a:bodyPr wrap="square">
            <a:spAutoFit/>
          </a:bodyPr>
          <a:lstStyle/>
          <a:p>
            <a:endParaRPr lang="en-IN" dirty="0">
              <a:latin typeface="Arial" panose="020B0604020202020204" pitchFamily="34" charset="0"/>
              <a:cs typeface="Arial" panose="020B0604020202020204" pitchFamily="34" charset="0"/>
            </a:endParaRPr>
          </a:p>
          <a:p>
            <a:endParaRPr lang="en-IN" b="1" dirty="0"/>
          </a:p>
          <a:p>
            <a:endParaRPr lang="en-IN" b="1" dirty="0"/>
          </a:p>
          <a:p>
            <a:endParaRPr lang="en-IN" b="1" dirty="0"/>
          </a:p>
          <a:p>
            <a:endParaRPr lang="en-IN" dirty="0"/>
          </a:p>
        </p:txBody>
      </p:sp>
      <p:graphicFrame>
        <p:nvGraphicFramePr>
          <p:cNvPr id="5" name="Table 5">
            <a:extLst>
              <a:ext uri="{FF2B5EF4-FFF2-40B4-BE49-F238E27FC236}">
                <a16:creationId xmlns:a16="http://schemas.microsoft.com/office/drawing/2014/main" id="{3C57A594-BC0D-3231-B4B0-2E00A7072D52}"/>
              </a:ext>
            </a:extLst>
          </p:cNvPr>
          <p:cNvGraphicFramePr>
            <a:graphicFrameLocks noGrp="1"/>
          </p:cNvGraphicFramePr>
          <p:nvPr>
            <p:extLst>
              <p:ext uri="{D42A27DB-BD31-4B8C-83A1-F6EECF244321}">
                <p14:modId xmlns:p14="http://schemas.microsoft.com/office/powerpoint/2010/main" val="2316914512"/>
              </p:ext>
            </p:extLst>
          </p:nvPr>
        </p:nvGraphicFramePr>
        <p:xfrm>
          <a:off x="880946" y="1589460"/>
          <a:ext cx="8531528" cy="2019735"/>
        </p:xfrm>
        <a:graphic>
          <a:graphicData uri="http://schemas.openxmlformats.org/drawingml/2006/table">
            <a:tbl>
              <a:tblPr firstRow="1" bandRow="1">
                <a:tableStyleId>{00A15C55-8517-42AA-B614-E9B94910E393}</a:tableStyleId>
              </a:tblPr>
              <a:tblGrid>
                <a:gridCol w="2132882">
                  <a:extLst>
                    <a:ext uri="{9D8B030D-6E8A-4147-A177-3AD203B41FA5}">
                      <a16:colId xmlns:a16="http://schemas.microsoft.com/office/drawing/2014/main" val="846007701"/>
                    </a:ext>
                  </a:extLst>
                </a:gridCol>
                <a:gridCol w="2132882">
                  <a:extLst>
                    <a:ext uri="{9D8B030D-6E8A-4147-A177-3AD203B41FA5}">
                      <a16:colId xmlns:a16="http://schemas.microsoft.com/office/drawing/2014/main" val="4011083093"/>
                    </a:ext>
                  </a:extLst>
                </a:gridCol>
                <a:gridCol w="2132882">
                  <a:extLst>
                    <a:ext uri="{9D8B030D-6E8A-4147-A177-3AD203B41FA5}">
                      <a16:colId xmlns:a16="http://schemas.microsoft.com/office/drawing/2014/main" val="3866488252"/>
                    </a:ext>
                  </a:extLst>
                </a:gridCol>
                <a:gridCol w="2132882">
                  <a:extLst>
                    <a:ext uri="{9D8B030D-6E8A-4147-A177-3AD203B41FA5}">
                      <a16:colId xmlns:a16="http://schemas.microsoft.com/office/drawing/2014/main" val="2885758922"/>
                    </a:ext>
                  </a:extLst>
                </a:gridCol>
              </a:tblGrid>
              <a:tr h="459885">
                <a:tc>
                  <a:txBody>
                    <a:bodyPr/>
                    <a:lstStyle/>
                    <a:p>
                      <a:r>
                        <a:rPr lang="en-US" dirty="0"/>
                        <a:t>Model</a:t>
                      </a:r>
                      <a:endParaRPr lang="en-IN" dirty="0"/>
                    </a:p>
                  </a:txBody>
                  <a:tcPr/>
                </a:tc>
                <a:tc>
                  <a:txBody>
                    <a:bodyPr/>
                    <a:lstStyle/>
                    <a:p>
                      <a:r>
                        <a:rPr lang="en-US" dirty="0"/>
                        <a:t>RMSE</a:t>
                      </a:r>
                      <a:endParaRPr lang="en-IN" dirty="0"/>
                    </a:p>
                  </a:txBody>
                  <a:tcPr/>
                </a:tc>
                <a:tc>
                  <a:txBody>
                    <a:bodyPr/>
                    <a:lstStyle/>
                    <a:p>
                      <a:r>
                        <a:rPr lang="en-US" dirty="0"/>
                        <a:t>MAPE</a:t>
                      </a:r>
                      <a:endParaRPr lang="en-IN" dirty="0"/>
                    </a:p>
                  </a:txBody>
                  <a:tcPr/>
                </a:tc>
                <a:tc>
                  <a:txBody>
                    <a:bodyPr/>
                    <a:lstStyle/>
                    <a:p>
                      <a:r>
                        <a:rPr lang="en-US" dirty="0"/>
                        <a:t>AIC</a:t>
                      </a:r>
                      <a:endParaRPr lang="en-IN" dirty="0"/>
                    </a:p>
                  </a:txBody>
                  <a:tcPr/>
                </a:tc>
                <a:extLst>
                  <a:ext uri="{0D108BD9-81ED-4DB2-BD59-A6C34878D82A}">
                    <a16:rowId xmlns:a16="http://schemas.microsoft.com/office/drawing/2014/main" val="3634570254"/>
                  </a:ext>
                </a:extLst>
              </a:tr>
              <a:tr h="459885">
                <a:tc>
                  <a:txBody>
                    <a:bodyPr/>
                    <a:lstStyle/>
                    <a:p>
                      <a:r>
                        <a:rPr lang="en-US" dirty="0"/>
                        <a:t>ARIMA</a:t>
                      </a:r>
                      <a:endParaRPr lang="en-IN" dirty="0"/>
                    </a:p>
                  </a:txBody>
                  <a:tcPr/>
                </a:tc>
                <a:tc>
                  <a:txBody>
                    <a:bodyPr/>
                    <a:lstStyle/>
                    <a:p>
                      <a:r>
                        <a:rPr lang="en-US" dirty="0"/>
                        <a:t>41.69</a:t>
                      </a:r>
                      <a:endParaRPr lang="en-IN" dirty="0"/>
                    </a:p>
                  </a:txBody>
                  <a:tcPr/>
                </a:tc>
                <a:tc>
                  <a:txBody>
                    <a:bodyPr/>
                    <a:lstStyle/>
                    <a:p>
                      <a:r>
                        <a:rPr lang="en-US" dirty="0"/>
                        <a:t>0.186</a:t>
                      </a:r>
                      <a:endParaRPr lang="en-IN" dirty="0"/>
                    </a:p>
                  </a:txBody>
                  <a:tcPr/>
                </a:tc>
                <a:tc>
                  <a:txBody>
                    <a:bodyPr/>
                    <a:lstStyle/>
                    <a:p>
                      <a:r>
                        <a:rPr lang="en-IN" sz="1800" b="0" i="0" kern="1200" dirty="0">
                          <a:solidFill>
                            <a:schemeClr val="dk1"/>
                          </a:solidFill>
                          <a:effectLst/>
                          <a:latin typeface="+mn-lt"/>
                          <a:ea typeface="+mn-ea"/>
                          <a:cs typeface="+mn-cs"/>
                        </a:rPr>
                        <a:t>5593.170</a:t>
                      </a:r>
                      <a:endParaRPr lang="en-IN" dirty="0"/>
                    </a:p>
                  </a:txBody>
                  <a:tcPr/>
                </a:tc>
                <a:extLst>
                  <a:ext uri="{0D108BD9-81ED-4DB2-BD59-A6C34878D82A}">
                    <a16:rowId xmlns:a16="http://schemas.microsoft.com/office/drawing/2014/main" val="1369855612"/>
                  </a:ext>
                </a:extLst>
              </a:tr>
              <a:tr h="459885">
                <a:tc>
                  <a:txBody>
                    <a:bodyPr/>
                    <a:lstStyle/>
                    <a:p>
                      <a:r>
                        <a:rPr lang="en-US" dirty="0"/>
                        <a:t>SARIMA</a:t>
                      </a:r>
                      <a:endParaRPr lang="en-IN" dirty="0"/>
                    </a:p>
                  </a:txBody>
                  <a:tcPr/>
                </a:tc>
                <a:tc>
                  <a:txBody>
                    <a:bodyPr/>
                    <a:lstStyle/>
                    <a:p>
                      <a:r>
                        <a:rPr lang="en-US" dirty="0"/>
                        <a:t>39.34</a:t>
                      </a:r>
                      <a:endParaRPr lang="en-IN" dirty="0"/>
                    </a:p>
                  </a:txBody>
                  <a:tcPr/>
                </a:tc>
                <a:tc>
                  <a:txBody>
                    <a:bodyPr/>
                    <a:lstStyle/>
                    <a:p>
                      <a:r>
                        <a:rPr lang="en-US" dirty="0"/>
                        <a:t>0.133</a:t>
                      </a:r>
                      <a:endParaRPr lang="en-IN" dirty="0"/>
                    </a:p>
                  </a:txBody>
                  <a:tcPr/>
                </a:tc>
                <a:tc>
                  <a:txBody>
                    <a:bodyPr/>
                    <a:lstStyle/>
                    <a:p>
                      <a:r>
                        <a:rPr lang="en-IN" dirty="0"/>
                        <a:t>5637.928</a:t>
                      </a:r>
                    </a:p>
                  </a:txBody>
                  <a:tcPr/>
                </a:tc>
                <a:extLst>
                  <a:ext uri="{0D108BD9-81ED-4DB2-BD59-A6C34878D82A}">
                    <a16:rowId xmlns:a16="http://schemas.microsoft.com/office/drawing/2014/main" val="1332344593"/>
                  </a:ext>
                </a:extLst>
              </a:tr>
              <a:tr h="459885">
                <a:tc>
                  <a:txBody>
                    <a:bodyPr/>
                    <a:lstStyle/>
                    <a:p>
                      <a:r>
                        <a:rPr lang="en-US" dirty="0"/>
                        <a:t>Holt-Winters method</a:t>
                      </a:r>
                      <a:endParaRPr lang="en-IN" dirty="0"/>
                    </a:p>
                  </a:txBody>
                  <a:tcPr/>
                </a:tc>
                <a:tc>
                  <a:txBody>
                    <a:bodyPr/>
                    <a:lstStyle/>
                    <a:p>
                      <a:r>
                        <a:rPr lang="en-US" dirty="0"/>
                        <a:t>23.51</a:t>
                      </a:r>
                      <a:endParaRPr lang="en-IN" dirty="0"/>
                    </a:p>
                  </a:txBody>
                  <a:tcPr/>
                </a:tc>
                <a:tc>
                  <a:txBody>
                    <a:bodyPr/>
                    <a:lstStyle/>
                    <a:p>
                      <a:r>
                        <a:rPr lang="en-US" dirty="0"/>
                        <a:t>0.1</a:t>
                      </a:r>
                      <a:endParaRPr lang="en-IN" dirty="0"/>
                    </a:p>
                  </a:txBody>
                  <a:tcPr/>
                </a:tc>
                <a:tc>
                  <a:txBody>
                    <a:bodyPr/>
                    <a:lstStyle/>
                    <a:p>
                      <a:r>
                        <a:rPr lang="en-US" dirty="0"/>
                        <a:t>3303.364</a:t>
                      </a:r>
                      <a:endParaRPr lang="en-IN" dirty="0"/>
                    </a:p>
                  </a:txBody>
                  <a:tcPr/>
                </a:tc>
                <a:extLst>
                  <a:ext uri="{0D108BD9-81ED-4DB2-BD59-A6C34878D82A}">
                    <a16:rowId xmlns:a16="http://schemas.microsoft.com/office/drawing/2014/main" val="2140035358"/>
                  </a:ext>
                </a:extLst>
              </a:tr>
            </a:tbl>
          </a:graphicData>
        </a:graphic>
      </p:graphicFrame>
    </p:spTree>
    <p:extLst>
      <p:ext uri="{BB962C8B-B14F-4D97-AF65-F5344CB8AC3E}">
        <p14:creationId xmlns:p14="http://schemas.microsoft.com/office/powerpoint/2010/main" val="1930025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2FB3-2A94-B72B-A139-76D16D34267B}"/>
              </a:ext>
            </a:extLst>
          </p:cNvPr>
          <p:cNvSpPr>
            <a:spLocks noGrp="1"/>
          </p:cNvSpPr>
          <p:nvPr>
            <p:ph type="title"/>
          </p:nvPr>
        </p:nvSpPr>
        <p:spPr>
          <a:xfrm>
            <a:off x="646111" y="575381"/>
            <a:ext cx="9404723" cy="695858"/>
          </a:xfrm>
        </p:spPr>
        <p:txBody>
          <a:bodyPr/>
          <a:lstStyle/>
          <a:p>
            <a:r>
              <a:rPr lang="en-US" sz="3200" b="1" dirty="0">
                <a:latin typeface="+mn-lt"/>
              </a:rPr>
              <a:t>Project Summary</a:t>
            </a:r>
            <a:endParaRPr lang="en-IN" sz="3200" b="1" dirty="0">
              <a:latin typeface="+mn-lt"/>
            </a:endParaRPr>
          </a:p>
        </p:txBody>
      </p:sp>
      <p:sp>
        <p:nvSpPr>
          <p:cNvPr id="4" name="TextBox 3">
            <a:extLst>
              <a:ext uri="{FF2B5EF4-FFF2-40B4-BE49-F238E27FC236}">
                <a16:creationId xmlns:a16="http://schemas.microsoft.com/office/drawing/2014/main" id="{EF3E0EBB-61D9-192A-1C0C-0FA0D62AD81A}"/>
              </a:ext>
            </a:extLst>
          </p:cNvPr>
          <p:cNvSpPr txBox="1"/>
          <p:nvPr/>
        </p:nvSpPr>
        <p:spPr>
          <a:xfrm>
            <a:off x="858642" y="1721492"/>
            <a:ext cx="9236795" cy="3139321"/>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We build model using ARIMA, SARIMA and Holt-Winters method.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We are not using ARIMA here, since it's not capturing seasonal part.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Accuracy metrics of Holt-Winters method is the better compared to others, but still SARIMA captures seasonal part better.</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SARIMA is better at prediction and it has more parameter, since Holt-winters has only 3.</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We deployed the model using SARIMA(2,1,0)x(1,1,0,63).</a:t>
            </a:r>
          </a:p>
        </p:txBody>
      </p:sp>
    </p:spTree>
    <p:extLst>
      <p:ext uri="{BB962C8B-B14F-4D97-AF65-F5344CB8AC3E}">
        <p14:creationId xmlns:p14="http://schemas.microsoft.com/office/powerpoint/2010/main" val="1566663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7862-B8BA-9966-2232-DDF6760E1CCB}"/>
              </a:ext>
            </a:extLst>
          </p:cNvPr>
          <p:cNvSpPr>
            <a:spLocks noGrp="1"/>
          </p:cNvSpPr>
          <p:nvPr>
            <p:ph type="title"/>
          </p:nvPr>
        </p:nvSpPr>
        <p:spPr>
          <a:xfrm>
            <a:off x="646111" y="452718"/>
            <a:ext cx="9289625" cy="769592"/>
          </a:xfrm>
        </p:spPr>
        <p:txBody>
          <a:bodyPr>
            <a:normAutofit/>
          </a:bodyPr>
          <a:lstStyle/>
          <a:p>
            <a:r>
              <a:rPr lang="en-IN" b="1" dirty="0"/>
              <a:t>Model Deployment using </a:t>
            </a:r>
            <a:r>
              <a:rPr lang="en-IN" b="1" dirty="0" err="1"/>
              <a:t>Streamlit</a:t>
            </a:r>
            <a:endParaRPr lang="en-IN" b="1" dirty="0"/>
          </a:p>
        </p:txBody>
      </p:sp>
      <p:pic>
        <p:nvPicPr>
          <p:cNvPr id="4" name="Picture 3">
            <a:extLst>
              <a:ext uri="{FF2B5EF4-FFF2-40B4-BE49-F238E27FC236}">
                <a16:creationId xmlns:a16="http://schemas.microsoft.com/office/drawing/2014/main" id="{4DC6B9E1-7DE0-5D31-B4EC-2A343A95FE77}"/>
              </a:ext>
            </a:extLst>
          </p:cNvPr>
          <p:cNvPicPr>
            <a:picLocks noChangeAspect="1"/>
          </p:cNvPicPr>
          <p:nvPr/>
        </p:nvPicPr>
        <p:blipFill>
          <a:blip r:embed="rId2"/>
          <a:stretch>
            <a:fillRect/>
          </a:stretch>
        </p:blipFill>
        <p:spPr>
          <a:xfrm>
            <a:off x="1269553" y="1567219"/>
            <a:ext cx="9198806" cy="4955769"/>
          </a:xfrm>
          <a:prstGeom prst="rect">
            <a:avLst/>
          </a:prstGeom>
        </p:spPr>
      </p:pic>
    </p:spTree>
    <p:extLst>
      <p:ext uri="{BB962C8B-B14F-4D97-AF65-F5344CB8AC3E}">
        <p14:creationId xmlns:p14="http://schemas.microsoft.com/office/powerpoint/2010/main" val="167486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1ED2-6EFC-6261-C543-07865E496606}"/>
              </a:ext>
            </a:extLst>
          </p:cNvPr>
          <p:cNvSpPr>
            <a:spLocks noGrp="1"/>
          </p:cNvSpPr>
          <p:nvPr/>
        </p:nvSpPr>
        <p:spPr>
          <a:xfrm>
            <a:off x="849269" y="518009"/>
            <a:ext cx="102600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layfair Display ExtraBold"/>
              <a:buNone/>
              <a:defRPr sz="3000" b="0" i="0" u="none" strike="noStrike" cap="none">
                <a:solidFill>
                  <a:schemeClr val="dk1"/>
                </a:solidFill>
                <a:latin typeface="Playfair Display ExtraBold"/>
                <a:ea typeface="Playfair Display ExtraBold"/>
                <a:cs typeface="Playfair Display ExtraBold"/>
                <a:sym typeface="Playfair Display ExtraBold"/>
              </a:defRPr>
            </a:lvl1pPr>
            <a:lvl2pPr marR="0" lvl="1" algn="l" rtl="0">
              <a:lnSpc>
                <a:spcPct val="100000"/>
              </a:lnSpc>
              <a:spcBef>
                <a:spcPts val="0"/>
              </a:spcBef>
              <a:spcAft>
                <a:spcPts val="0"/>
              </a:spcAft>
              <a:buClr>
                <a:schemeClr val="dk1"/>
              </a:buClr>
              <a:buSzPts val="3000"/>
              <a:buFont typeface="Playfair Display ExtraBold"/>
              <a:buNone/>
              <a:defRPr sz="3000" b="0" i="0" u="none" strike="noStrike" cap="none">
                <a:solidFill>
                  <a:schemeClr val="dk1"/>
                </a:solidFill>
                <a:latin typeface="Playfair Display ExtraBold"/>
                <a:ea typeface="Playfair Display ExtraBold"/>
                <a:cs typeface="Playfair Display ExtraBold"/>
                <a:sym typeface="Playfair Display ExtraBold"/>
              </a:defRPr>
            </a:lvl2pPr>
            <a:lvl3pPr marR="0" lvl="2" algn="l" rtl="0">
              <a:lnSpc>
                <a:spcPct val="100000"/>
              </a:lnSpc>
              <a:spcBef>
                <a:spcPts val="0"/>
              </a:spcBef>
              <a:spcAft>
                <a:spcPts val="0"/>
              </a:spcAft>
              <a:buClr>
                <a:schemeClr val="dk1"/>
              </a:buClr>
              <a:buSzPts val="3000"/>
              <a:buFont typeface="Playfair Display ExtraBold"/>
              <a:buNone/>
              <a:defRPr sz="3000" b="0" i="0" u="none" strike="noStrike" cap="none">
                <a:solidFill>
                  <a:schemeClr val="dk1"/>
                </a:solidFill>
                <a:latin typeface="Playfair Display ExtraBold"/>
                <a:ea typeface="Playfair Display ExtraBold"/>
                <a:cs typeface="Playfair Display ExtraBold"/>
                <a:sym typeface="Playfair Display ExtraBold"/>
              </a:defRPr>
            </a:lvl3pPr>
            <a:lvl4pPr marR="0" lvl="3" algn="l" rtl="0">
              <a:lnSpc>
                <a:spcPct val="100000"/>
              </a:lnSpc>
              <a:spcBef>
                <a:spcPts val="0"/>
              </a:spcBef>
              <a:spcAft>
                <a:spcPts val="0"/>
              </a:spcAft>
              <a:buClr>
                <a:schemeClr val="dk1"/>
              </a:buClr>
              <a:buSzPts val="3000"/>
              <a:buFont typeface="Playfair Display ExtraBold"/>
              <a:buNone/>
              <a:defRPr sz="3000" b="0" i="0" u="none" strike="noStrike" cap="none">
                <a:solidFill>
                  <a:schemeClr val="dk1"/>
                </a:solidFill>
                <a:latin typeface="Playfair Display ExtraBold"/>
                <a:ea typeface="Playfair Display ExtraBold"/>
                <a:cs typeface="Playfair Display ExtraBold"/>
                <a:sym typeface="Playfair Display ExtraBold"/>
              </a:defRPr>
            </a:lvl4pPr>
            <a:lvl5pPr marR="0" lvl="4" algn="l" rtl="0">
              <a:lnSpc>
                <a:spcPct val="100000"/>
              </a:lnSpc>
              <a:spcBef>
                <a:spcPts val="0"/>
              </a:spcBef>
              <a:spcAft>
                <a:spcPts val="0"/>
              </a:spcAft>
              <a:buClr>
                <a:schemeClr val="dk1"/>
              </a:buClr>
              <a:buSzPts val="3000"/>
              <a:buFont typeface="Playfair Display ExtraBold"/>
              <a:buNone/>
              <a:defRPr sz="3000" b="0" i="0" u="none" strike="noStrike" cap="none">
                <a:solidFill>
                  <a:schemeClr val="dk1"/>
                </a:solidFill>
                <a:latin typeface="Playfair Display ExtraBold"/>
                <a:ea typeface="Playfair Display ExtraBold"/>
                <a:cs typeface="Playfair Display ExtraBold"/>
                <a:sym typeface="Playfair Display ExtraBold"/>
              </a:defRPr>
            </a:lvl5pPr>
            <a:lvl6pPr marR="0" lvl="5" algn="l" rtl="0">
              <a:lnSpc>
                <a:spcPct val="100000"/>
              </a:lnSpc>
              <a:spcBef>
                <a:spcPts val="0"/>
              </a:spcBef>
              <a:spcAft>
                <a:spcPts val="0"/>
              </a:spcAft>
              <a:buClr>
                <a:schemeClr val="dk1"/>
              </a:buClr>
              <a:buSzPts val="3000"/>
              <a:buFont typeface="Playfair Display ExtraBold"/>
              <a:buNone/>
              <a:defRPr sz="3000" b="0" i="0" u="none" strike="noStrike" cap="none">
                <a:solidFill>
                  <a:schemeClr val="dk1"/>
                </a:solidFill>
                <a:latin typeface="Playfair Display ExtraBold"/>
                <a:ea typeface="Playfair Display ExtraBold"/>
                <a:cs typeface="Playfair Display ExtraBold"/>
                <a:sym typeface="Playfair Display ExtraBold"/>
              </a:defRPr>
            </a:lvl6pPr>
            <a:lvl7pPr marR="0" lvl="6" algn="l" rtl="0">
              <a:lnSpc>
                <a:spcPct val="100000"/>
              </a:lnSpc>
              <a:spcBef>
                <a:spcPts val="0"/>
              </a:spcBef>
              <a:spcAft>
                <a:spcPts val="0"/>
              </a:spcAft>
              <a:buClr>
                <a:schemeClr val="dk1"/>
              </a:buClr>
              <a:buSzPts val="3000"/>
              <a:buFont typeface="Playfair Display ExtraBold"/>
              <a:buNone/>
              <a:defRPr sz="3000" b="0" i="0" u="none" strike="noStrike" cap="none">
                <a:solidFill>
                  <a:schemeClr val="dk1"/>
                </a:solidFill>
                <a:latin typeface="Playfair Display ExtraBold"/>
                <a:ea typeface="Playfair Display ExtraBold"/>
                <a:cs typeface="Playfair Display ExtraBold"/>
                <a:sym typeface="Playfair Display ExtraBold"/>
              </a:defRPr>
            </a:lvl7pPr>
            <a:lvl8pPr marR="0" lvl="7" algn="l" rtl="0">
              <a:lnSpc>
                <a:spcPct val="100000"/>
              </a:lnSpc>
              <a:spcBef>
                <a:spcPts val="0"/>
              </a:spcBef>
              <a:spcAft>
                <a:spcPts val="0"/>
              </a:spcAft>
              <a:buClr>
                <a:schemeClr val="dk1"/>
              </a:buClr>
              <a:buSzPts val="3000"/>
              <a:buFont typeface="Playfair Display ExtraBold"/>
              <a:buNone/>
              <a:defRPr sz="3000" b="0" i="0" u="none" strike="noStrike" cap="none">
                <a:solidFill>
                  <a:schemeClr val="dk1"/>
                </a:solidFill>
                <a:latin typeface="Playfair Display ExtraBold"/>
                <a:ea typeface="Playfair Display ExtraBold"/>
                <a:cs typeface="Playfair Display ExtraBold"/>
                <a:sym typeface="Playfair Display ExtraBold"/>
              </a:defRPr>
            </a:lvl8pPr>
            <a:lvl9pPr marR="0" lvl="8" algn="l" rtl="0">
              <a:lnSpc>
                <a:spcPct val="100000"/>
              </a:lnSpc>
              <a:spcBef>
                <a:spcPts val="0"/>
              </a:spcBef>
              <a:spcAft>
                <a:spcPts val="0"/>
              </a:spcAft>
              <a:buClr>
                <a:schemeClr val="dk1"/>
              </a:buClr>
              <a:buSzPts val="3000"/>
              <a:buFont typeface="Playfair Display ExtraBold"/>
              <a:buNone/>
              <a:defRPr sz="3000" b="0" i="0" u="none" strike="noStrike" cap="none">
                <a:solidFill>
                  <a:schemeClr val="dk1"/>
                </a:solidFill>
                <a:latin typeface="Playfair Display ExtraBold"/>
                <a:ea typeface="Playfair Display ExtraBold"/>
                <a:cs typeface="Playfair Display ExtraBold"/>
                <a:sym typeface="Playfair Display ExtraBold"/>
              </a:defRPr>
            </a:lvl9pPr>
          </a:lstStyle>
          <a:p>
            <a:r>
              <a:rPr lang="en-US" sz="3200" b="1" dirty="0">
                <a:solidFill>
                  <a:schemeClr val="tx1"/>
                </a:solidFill>
                <a:latin typeface="Times New Roman"/>
                <a:ea typeface="Times New Roman"/>
                <a:cs typeface="Times New Roman"/>
                <a:sym typeface="Times New Roman"/>
              </a:rPr>
              <a:t>Business Objective:</a:t>
            </a:r>
            <a:endParaRPr lang="en-US" dirty="0">
              <a:solidFill>
                <a:schemeClr val="tx1"/>
              </a:solidFill>
            </a:endParaRPr>
          </a:p>
        </p:txBody>
      </p:sp>
      <p:sp>
        <p:nvSpPr>
          <p:cNvPr id="4" name="TextBox 3">
            <a:extLst>
              <a:ext uri="{FF2B5EF4-FFF2-40B4-BE49-F238E27FC236}">
                <a16:creationId xmlns:a16="http://schemas.microsoft.com/office/drawing/2014/main" id="{BEF16901-C544-BDD0-2316-5553B0173623}"/>
              </a:ext>
            </a:extLst>
          </p:cNvPr>
          <p:cNvSpPr txBox="1"/>
          <p:nvPr/>
        </p:nvSpPr>
        <p:spPr>
          <a:xfrm>
            <a:off x="849269" y="1838926"/>
            <a:ext cx="9286952" cy="1323439"/>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Generate, analyze and process the features from the dataset and use them to p</a:t>
            </a:r>
            <a:r>
              <a:rPr lang="en-US" sz="2000" i="0" u="none" strike="noStrike" dirty="0">
                <a:effectLst/>
                <a:latin typeface="Arial" panose="020B0604020202020204" pitchFamily="34" charset="0"/>
                <a:cs typeface="Arial" panose="020B0604020202020204" pitchFamily="34" charset="0"/>
              </a:rPr>
              <a:t>redict the apple stock market price for the next 30 days.</a:t>
            </a:r>
            <a:endParaRPr lang="en-US" sz="2000" dirty="0">
              <a:effectLst/>
              <a:latin typeface="Arial" panose="020B0604020202020204" pitchFamily="34" charset="0"/>
              <a:cs typeface="Arial" panose="020B0604020202020204" pitchFamily="34" charset="0"/>
            </a:endParaRPr>
          </a:p>
          <a:p>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0042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01528F-3153-DFE8-A6DF-4791A843308E}"/>
              </a:ext>
            </a:extLst>
          </p:cNvPr>
          <p:cNvPicPr>
            <a:picLocks noChangeAspect="1"/>
          </p:cNvPicPr>
          <p:nvPr/>
        </p:nvPicPr>
        <p:blipFill>
          <a:blip r:embed="rId2"/>
          <a:stretch>
            <a:fillRect/>
          </a:stretch>
        </p:blipFill>
        <p:spPr>
          <a:xfrm>
            <a:off x="1710310" y="1272353"/>
            <a:ext cx="8771380" cy="4313294"/>
          </a:xfrm>
          <a:prstGeom prst="rect">
            <a:avLst/>
          </a:prstGeom>
        </p:spPr>
      </p:pic>
    </p:spTree>
    <p:extLst>
      <p:ext uri="{BB962C8B-B14F-4D97-AF65-F5344CB8AC3E}">
        <p14:creationId xmlns:p14="http://schemas.microsoft.com/office/powerpoint/2010/main" val="2502835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4524-BA35-6F55-66AE-9D2B348BB135}"/>
              </a:ext>
            </a:extLst>
          </p:cNvPr>
          <p:cNvSpPr>
            <a:spLocks noGrp="1"/>
          </p:cNvSpPr>
          <p:nvPr>
            <p:ph type="title"/>
          </p:nvPr>
        </p:nvSpPr>
        <p:spPr>
          <a:xfrm>
            <a:off x="4192198" y="2638357"/>
            <a:ext cx="3290269" cy="1400530"/>
          </a:xfrm>
        </p:spPr>
        <p:txBody>
          <a:bodyPr/>
          <a:lstStyle/>
          <a:p>
            <a:r>
              <a:rPr lang="en-US" b="1" dirty="0"/>
              <a:t>THANK YOU</a:t>
            </a:r>
            <a:endParaRPr lang="en-IN" b="1" dirty="0"/>
          </a:p>
        </p:txBody>
      </p:sp>
    </p:spTree>
    <p:extLst>
      <p:ext uri="{BB962C8B-B14F-4D97-AF65-F5344CB8AC3E}">
        <p14:creationId xmlns:p14="http://schemas.microsoft.com/office/powerpoint/2010/main" val="97163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A2F9-A2D1-68F1-9B67-C152F4B08AA5}"/>
              </a:ext>
            </a:extLst>
          </p:cNvPr>
          <p:cNvSpPr>
            <a:spLocks noGrp="1"/>
          </p:cNvSpPr>
          <p:nvPr>
            <p:ph type="title"/>
          </p:nvPr>
        </p:nvSpPr>
        <p:spPr/>
        <p:txBody>
          <a:bodyPr/>
          <a:lstStyle/>
          <a:p>
            <a:r>
              <a:rPr lang="en-IN" sz="3200" b="1" dirty="0"/>
              <a:t>Importing Libraries &amp; Datasets :</a:t>
            </a:r>
          </a:p>
        </p:txBody>
      </p:sp>
      <p:pic>
        <p:nvPicPr>
          <p:cNvPr id="4" name="Picture 3">
            <a:extLst>
              <a:ext uri="{FF2B5EF4-FFF2-40B4-BE49-F238E27FC236}">
                <a16:creationId xmlns:a16="http://schemas.microsoft.com/office/drawing/2014/main" id="{32E9CAE0-454E-9A7A-B5CF-931861796078}"/>
              </a:ext>
            </a:extLst>
          </p:cNvPr>
          <p:cNvPicPr>
            <a:picLocks noChangeAspect="1"/>
          </p:cNvPicPr>
          <p:nvPr/>
        </p:nvPicPr>
        <p:blipFill>
          <a:blip r:embed="rId2"/>
          <a:stretch>
            <a:fillRect/>
          </a:stretch>
        </p:blipFill>
        <p:spPr>
          <a:xfrm>
            <a:off x="1669637" y="1853248"/>
            <a:ext cx="6676695" cy="3151505"/>
          </a:xfrm>
          <a:prstGeom prst="rect">
            <a:avLst/>
          </a:prstGeom>
        </p:spPr>
      </p:pic>
    </p:spTree>
    <p:extLst>
      <p:ext uri="{BB962C8B-B14F-4D97-AF65-F5344CB8AC3E}">
        <p14:creationId xmlns:p14="http://schemas.microsoft.com/office/powerpoint/2010/main" val="65922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DCE3-2C60-4053-0825-569F6612D121}"/>
              </a:ext>
            </a:extLst>
          </p:cNvPr>
          <p:cNvSpPr>
            <a:spLocks noGrp="1"/>
          </p:cNvSpPr>
          <p:nvPr>
            <p:ph type="title"/>
          </p:nvPr>
        </p:nvSpPr>
        <p:spPr/>
        <p:txBody>
          <a:bodyPr/>
          <a:lstStyle/>
          <a:p>
            <a:r>
              <a:rPr lang="en-IN" sz="3200" b="1" dirty="0"/>
              <a:t>Dataset details:</a:t>
            </a:r>
          </a:p>
        </p:txBody>
      </p:sp>
      <p:pic>
        <p:nvPicPr>
          <p:cNvPr id="4" name="Picture 3">
            <a:extLst>
              <a:ext uri="{FF2B5EF4-FFF2-40B4-BE49-F238E27FC236}">
                <a16:creationId xmlns:a16="http://schemas.microsoft.com/office/drawing/2014/main" id="{AC3CA9AD-83D2-A3A0-DBEE-CA87DB125F55}"/>
              </a:ext>
            </a:extLst>
          </p:cNvPr>
          <p:cNvPicPr>
            <a:picLocks noChangeAspect="1"/>
          </p:cNvPicPr>
          <p:nvPr/>
        </p:nvPicPr>
        <p:blipFill>
          <a:blip r:embed="rId2"/>
          <a:stretch>
            <a:fillRect/>
          </a:stretch>
        </p:blipFill>
        <p:spPr>
          <a:xfrm>
            <a:off x="2051824" y="1296940"/>
            <a:ext cx="6902605" cy="556308"/>
          </a:xfrm>
          <a:prstGeom prst="rect">
            <a:avLst/>
          </a:prstGeom>
        </p:spPr>
      </p:pic>
      <p:sp>
        <p:nvSpPr>
          <p:cNvPr id="6" name="TextBox 5">
            <a:extLst>
              <a:ext uri="{FF2B5EF4-FFF2-40B4-BE49-F238E27FC236}">
                <a16:creationId xmlns:a16="http://schemas.microsoft.com/office/drawing/2014/main" id="{41F91511-109F-AC6C-87C3-6723555076B3}"/>
              </a:ext>
            </a:extLst>
          </p:cNvPr>
          <p:cNvSpPr txBox="1"/>
          <p:nvPr/>
        </p:nvSpPr>
        <p:spPr>
          <a:xfrm>
            <a:off x="857984" y="2065369"/>
            <a:ext cx="6805276" cy="4524315"/>
          </a:xfrm>
          <a:prstGeom prst="rect">
            <a:avLst/>
          </a:prstGeom>
          <a:noFill/>
        </p:spPr>
        <p:txBody>
          <a:bodyPr wrap="square">
            <a:spAutoFit/>
          </a:bodyPr>
          <a:lstStyle/>
          <a:p>
            <a:pPr algn="l"/>
            <a:r>
              <a:rPr lang="en-US" b="1" i="0" dirty="0">
                <a:effectLst/>
                <a:latin typeface="-apple-system"/>
              </a:rPr>
              <a:t>There are Open, High, Low and Close price has been given for each day starting from 2012 to 2019 for Apple stock.</a:t>
            </a:r>
          </a:p>
          <a:p>
            <a:pPr algn="l"/>
            <a:endParaRPr lang="en-US" b="1" i="0" dirty="0">
              <a:effectLst/>
              <a:latin typeface="-apple-system"/>
            </a:endParaRPr>
          </a:p>
          <a:p>
            <a:pPr algn="l"/>
            <a:r>
              <a:rPr lang="en-US" b="1" i="0" dirty="0">
                <a:effectLst/>
                <a:latin typeface="-apple-system"/>
              </a:rPr>
              <a:t>Date</a:t>
            </a:r>
            <a:r>
              <a:rPr lang="en-US" b="0" i="0" dirty="0">
                <a:effectLst/>
                <a:latin typeface="-apple-system"/>
              </a:rPr>
              <a:t> : Date of trading</a:t>
            </a:r>
          </a:p>
          <a:p>
            <a:pPr algn="l"/>
            <a:endParaRPr lang="en-US" b="0" i="0" dirty="0">
              <a:effectLst/>
              <a:latin typeface="-apple-system"/>
            </a:endParaRPr>
          </a:p>
          <a:p>
            <a:pPr algn="l"/>
            <a:r>
              <a:rPr lang="en-US" b="1" i="0" dirty="0">
                <a:effectLst/>
                <a:latin typeface="-apple-system"/>
              </a:rPr>
              <a:t>Open</a:t>
            </a:r>
            <a:r>
              <a:rPr lang="en-US" b="0" i="0" dirty="0">
                <a:effectLst/>
                <a:latin typeface="-apple-system"/>
              </a:rPr>
              <a:t> : Price at which security first trades</a:t>
            </a:r>
          </a:p>
          <a:p>
            <a:pPr algn="l"/>
            <a:endParaRPr lang="en-US" b="0" i="0" dirty="0">
              <a:effectLst/>
              <a:latin typeface="-apple-system"/>
            </a:endParaRPr>
          </a:p>
          <a:p>
            <a:pPr algn="l"/>
            <a:r>
              <a:rPr lang="en-US" b="1" i="0" dirty="0">
                <a:effectLst/>
                <a:latin typeface="-apple-system"/>
              </a:rPr>
              <a:t>High</a:t>
            </a:r>
            <a:r>
              <a:rPr lang="en-US" b="0" i="0" dirty="0">
                <a:effectLst/>
                <a:latin typeface="-apple-system"/>
              </a:rPr>
              <a:t> : Highest Price of the trading day</a:t>
            </a:r>
          </a:p>
          <a:p>
            <a:pPr algn="l"/>
            <a:endParaRPr lang="en-US" b="0" i="0" dirty="0">
              <a:effectLst/>
              <a:latin typeface="-apple-system"/>
            </a:endParaRPr>
          </a:p>
          <a:p>
            <a:pPr algn="l"/>
            <a:r>
              <a:rPr lang="en-US" b="1" i="0" dirty="0">
                <a:effectLst/>
                <a:latin typeface="-apple-system"/>
              </a:rPr>
              <a:t>Low</a:t>
            </a:r>
            <a:r>
              <a:rPr lang="en-US" b="0" i="0" dirty="0">
                <a:effectLst/>
                <a:latin typeface="-apple-system"/>
              </a:rPr>
              <a:t> : Lowest Price of the trading day</a:t>
            </a:r>
          </a:p>
          <a:p>
            <a:pPr algn="l"/>
            <a:endParaRPr lang="en-US" b="0" i="0" dirty="0">
              <a:effectLst/>
              <a:latin typeface="-apple-system"/>
            </a:endParaRPr>
          </a:p>
          <a:p>
            <a:pPr algn="l"/>
            <a:r>
              <a:rPr lang="en-US" b="1" i="0" dirty="0">
                <a:effectLst/>
                <a:latin typeface="-apple-system"/>
              </a:rPr>
              <a:t>Close</a:t>
            </a:r>
            <a:r>
              <a:rPr lang="en-US" b="0" i="0" dirty="0">
                <a:effectLst/>
                <a:latin typeface="-apple-system"/>
              </a:rPr>
              <a:t> : Last Price the stock traded during the trading day</a:t>
            </a:r>
          </a:p>
          <a:p>
            <a:pPr algn="l"/>
            <a:endParaRPr lang="en-US" b="0" i="0" dirty="0">
              <a:effectLst/>
              <a:latin typeface="-apple-system"/>
            </a:endParaRPr>
          </a:p>
          <a:p>
            <a:r>
              <a:rPr lang="en-US" b="1" i="0" dirty="0">
                <a:effectLst/>
                <a:latin typeface="-apple-system"/>
              </a:rPr>
              <a:t>Adj Close</a:t>
            </a:r>
            <a:r>
              <a:rPr lang="en-US" b="0" i="0" dirty="0">
                <a:effectLst/>
                <a:latin typeface="-apple-system"/>
              </a:rPr>
              <a:t> : Price that is adjusts </a:t>
            </a:r>
            <a:r>
              <a:rPr lang="en-US" b="0" i="0" dirty="0" err="1">
                <a:effectLst/>
                <a:latin typeface="-apple-system"/>
              </a:rPr>
              <a:t>Coroporate</a:t>
            </a:r>
            <a:r>
              <a:rPr lang="en-US" b="0" i="0" dirty="0">
                <a:effectLst/>
                <a:latin typeface="-apple-system"/>
              </a:rPr>
              <a:t> Actions on Closing </a:t>
            </a:r>
            <a:r>
              <a:rPr lang="en-US" dirty="0">
                <a:latin typeface="-apple-system"/>
              </a:rPr>
              <a:t>price</a:t>
            </a:r>
          </a:p>
          <a:p>
            <a:endParaRPr lang="en-US" b="0" i="0" dirty="0">
              <a:effectLst/>
              <a:latin typeface="-apple-system"/>
            </a:endParaRPr>
          </a:p>
          <a:p>
            <a:pPr algn="l"/>
            <a:r>
              <a:rPr lang="en-US" b="1" i="0" dirty="0">
                <a:effectLst/>
                <a:latin typeface="-apple-system"/>
              </a:rPr>
              <a:t>Volume</a:t>
            </a:r>
            <a:r>
              <a:rPr lang="en-US" b="0" i="0" dirty="0">
                <a:effectLst/>
                <a:latin typeface="-apple-system"/>
              </a:rPr>
              <a:t> : Number of Shares that changed hands during the trading day</a:t>
            </a:r>
          </a:p>
        </p:txBody>
      </p:sp>
    </p:spTree>
    <p:extLst>
      <p:ext uri="{BB962C8B-B14F-4D97-AF65-F5344CB8AC3E}">
        <p14:creationId xmlns:p14="http://schemas.microsoft.com/office/powerpoint/2010/main" val="143162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4A9F-2EA9-7A38-AC8D-E9E75D5FF73C}"/>
              </a:ext>
            </a:extLst>
          </p:cNvPr>
          <p:cNvSpPr>
            <a:spLocks noGrp="1"/>
          </p:cNvSpPr>
          <p:nvPr>
            <p:ph type="title"/>
          </p:nvPr>
        </p:nvSpPr>
        <p:spPr/>
        <p:txBody>
          <a:bodyPr/>
          <a:lstStyle/>
          <a:p>
            <a:r>
              <a:rPr lang="en-IN" sz="3200" b="1" i="0" dirty="0">
                <a:solidFill>
                  <a:schemeClr val="tx1"/>
                </a:solidFill>
                <a:effectLst/>
                <a:latin typeface="+mj-lt"/>
              </a:rPr>
              <a:t>Data Cleaning and Pre-Processing</a:t>
            </a:r>
            <a:br>
              <a:rPr lang="en-IN" sz="3200" b="1" i="0" dirty="0">
                <a:solidFill>
                  <a:srgbClr val="C9D1D9"/>
                </a:solidFill>
                <a:effectLst/>
                <a:latin typeface="-apple-system"/>
              </a:rPr>
            </a:br>
            <a:endParaRPr lang="en-IN" sz="3200" dirty="0"/>
          </a:p>
        </p:txBody>
      </p:sp>
      <p:sp>
        <p:nvSpPr>
          <p:cNvPr id="4" name="TextBox 3">
            <a:extLst>
              <a:ext uri="{FF2B5EF4-FFF2-40B4-BE49-F238E27FC236}">
                <a16:creationId xmlns:a16="http://schemas.microsoft.com/office/drawing/2014/main" id="{471C0FE2-0FBA-4A4D-4C7D-B6729629B7EB}"/>
              </a:ext>
            </a:extLst>
          </p:cNvPr>
          <p:cNvSpPr txBox="1"/>
          <p:nvPr/>
        </p:nvSpPr>
        <p:spPr>
          <a:xfrm>
            <a:off x="646111" y="1716617"/>
            <a:ext cx="10460504" cy="2031325"/>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Dataset has no null values and no duplicated values.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Converted date column into datetime format and set date column as index.</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Multicollinearity between features identified.</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Selected Close price as target variable.</a:t>
            </a:r>
          </a:p>
        </p:txBody>
      </p:sp>
    </p:spTree>
    <p:extLst>
      <p:ext uri="{BB962C8B-B14F-4D97-AF65-F5344CB8AC3E}">
        <p14:creationId xmlns:p14="http://schemas.microsoft.com/office/powerpoint/2010/main" val="1627823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DAE5-2E9C-8AA7-D34C-FFE5CB312862}"/>
              </a:ext>
            </a:extLst>
          </p:cNvPr>
          <p:cNvSpPr>
            <a:spLocks noGrp="1"/>
          </p:cNvSpPr>
          <p:nvPr>
            <p:ph type="title"/>
          </p:nvPr>
        </p:nvSpPr>
        <p:spPr/>
        <p:txBody>
          <a:bodyPr/>
          <a:lstStyle/>
          <a:p>
            <a:r>
              <a:rPr lang="en-IN" sz="3200" b="1" dirty="0"/>
              <a:t>Exploratory Data Analysis</a:t>
            </a:r>
          </a:p>
        </p:txBody>
      </p:sp>
      <p:sp>
        <p:nvSpPr>
          <p:cNvPr id="5" name="TextBox 4">
            <a:extLst>
              <a:ext uri="{FF2B5EF4-FFF2-40B4-BE49-F238E27FC236}">
                <a16:creationId xmlns:a16="http://schemas.microsoft.com/office/drawing/2014/main" id="{E55CF60A-D23F-A05A-E01A-3EA2C8B7C98C}"/>
              </a:ext>
            </a:extLst>
          </p:cNvPr>
          <p:cNvSpPr txBox="1"/>
          <p:nvPr/>
        </p:nvSpPr>
        <p:spPr>
          <a:xfrm>
            <a:off x="646111" y="1625046"/>
            <a:ext cx="9404723" cy="923330"/>
          </a:xfrm>
          <a:prstGeom prst="rect">
            <a:avLst/>
          </a:prstGeom>
          <a:noFill/>
        </p:spPr>
        <p:txBody>
          <a:bodyPr wrap="square">
            <a:spAutoFit/>
          </a:bodyPr>
          <a:lstStyle/>
          <a:p>
            <a:pPr marL="285750" indent="-285750">
              <a:buFont typeface="Wingdings" panose="05000000000000000000" pitchFamily="2" charset="2"/>
              <a:buChar char="Ø"/>
            </a:pPr>
            <a:r>
              <a:rPr lang="en-US" b="1" dirty="0"/>
              <a:t>Exploratory Data Analysis</a:t>
            </a:r>
            <a:r>
              <a:rPr lang="en-US" dirty="0"/>
              <a:t> (EDA) is an approach to analyze the data using visual techniques. It is used to discover trends, patterns, or to check assumptions with the help of statistical summary and graphical representations.</a:t>
            </a:r>
            <a:endParaRPr lang="en-IN" dirty="0"/>
          </a:p>
        </p:txBody>
      </p:sp>
      <p:sp>
        <p:nvSpPr>
          <p:cNvPr id="7" name="TextBox 6">
            <a:extLst>
              <a:ext uri="{FF2B5EF4-FFF2-40B4-BE49-F238E27FC236}">
                <a16:creationId xmlns:a16="http://schemas.microsoft.com/office/drawing/2014/main" id="{93649D76-E456-D2D5-327D-643FFB2BF0A2}"/>
              </a:ext>
            </a:extLst>
          </p:cNvPr>
          <p:cNvSpPr txBox="1"/>
          <p:nvPr/>
        </p:nvSpPr>
        <p:spPr>
          <a:xfrm>
            <a:off x="556907" y="3497732"/>
            <a:ext cx="9978147" cy="1200329"/>
          </a:xfrm>
          <a:prstGeom prst="rect">
            <a:avLst/>
          </a:prstGeom>
          <a:noFill/>
        </p:spPr>
        <p:txBody>
          <a:bodyPr wrap="square">
            <a:spAutoFit/>
          </a:bodyPr>
          <a:lstStyle/>
          <a:p>
            <a:pPr marL="146050" indent="0" algn="just" fontAlgn="base">
              <a:buNone/>
            </a:pPr>
            <a:r>
              <a:rPr lang="en-US" sz="1800" b="1" dirty="0"/>
              <a:t>Data visualization </a:t>
            </a:r>
          </a:p>
          <a:p>
            <a:pPr marL="431800" indent="-285750" algn="just" fontAlgn="base">
              <a:buFont typeface="Wingdings" panose="05000000000000000000" pitchFamily="2" charset="2"/>
              <a:buChar char="Ø"/>
            </a:pPr>
            <a:r>
              <a:rPr lang="en-US" sz="1800" dirty="0"/>
              <a:t>Data Visualization is the process of analyzing data in the form of graphs or maps, making it a lot easier to understand the trends or patterns in the data. There are various types of visualizations </a:t>
            </a:r>
            <a:r>
              <a:rPr lang="en-US" sz="1600" dirty="0"/>
              <a:t>.</a:t>
            </a:r>
          </a:p>
        </p:txBody>
      </p:sp>
    </p:spTree>
    <p:extLst>
      <p:ext uri="{BB962C8B-B14F-4D97-AF65-F5344CB8AC3E}">
        <p14:creationId xmlns:p14="http://schemas.microsoft.com/office/powerpoint/2010/main" val="248634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3DF294-1B50-F268-9759-FF7CAEA34693}"/>
              </a:ext>
            </a:extLst>
          </p:cNvPr>
          <p:cNvPicPr>
            <a:picLocks noChangeAspect="1"/>
          </p:cNvPicPr>
          <p:nvPr/>
        </p:nvPicPr>
        <p:blipFill>
          <a:blip r:embed="rId2"/>
          <a:stretch>
            <a:fillRect/>
          </a:stretch>
        </p:blipFill>
        <p:spPr>
          <a:xfrm>
            <a:off x="955091" y="778575"/>
            <a:ext cx="4618861" cy="2922386"/>
          </a:xfrm>
          <a:prstGeom prst="rect">
            <a:avLst/>
          </a:prstGeom>
        </p:spPr>
      </p:pic>
      <p:pic>
        <p:nvPicPr>
          <p:cNvPr id="6" name="Picture 5">
            <a:extLst>
              <a:ext uri="{FF2B5EF4-FFF2-40B4-BE49-F238E27FC236}">
                <a16:creationId xmlns:a16="http://schemas.microsoft.com/office/drawing/2014/main" id="{AAE0A678-C23F-1638-BFE6-BA335A64E320}"/>
              </a:ext>
            </a:extLst>
          </p:cNvPr>
          <p:cNvPicPr>
            <a:picLocks noChangeAspect="1"/>
          </p:cNvPicPr>
          <p:nvPr/>
        </p:nvPicPr>
        <p:blipFill>
          <a:blip r:embed="rId3"/>
          <a:stretch>
            <a:fillRect/>
          </a:stretch>
        </p:blipFill>
        <p:spPr>
          <a:xfrm>
            <a:off x="5771749" y="778575"/>
            <a:ext cx="4618861" cy="2922386"/>
          </a:xfrm>
          <a:prstGeom prst="rect">
            <a:avLst/>
          </a:prstGeom>
        </p:spPr>
      </p:pic>
      <p:pic>
        <p:nvPicPr>
          <p:cNvPr id="7" name="Picture 6">
            <a:extLst>
              <a:ext uri="{FF2B5EF4-FFF2-40B4-BE49-F238E27FC236}">
                <a16:creationId xmlns:a16="http://schemas.microsoft.com/office/drawing/2014/main" id="{7BDC860C-61F7-79CD-77EE-E6CC5A67EF86}"/>
              </a:ext>
            </a:extLst>
          </p:cNvPr>
          <p:cNvPicPr>
            <a:picLocks noChangeAspect="1"/>
          </p:cNvPicPr>
          <p:nvPr/>
        </p:nvPicPr>
        <p:blipFill>
          <a:blip r:embed="rId4"/>
          <a:stretch>
            <a:fillRect/>
          </a:stretch>
        </p:blipFill>
        <p:spPr>
          <a:xfrm>
            <a:off x="955091" y="3894761"/>
            <a:ext cx="4618861" cy="2690093"/>
          </a:xfrm>
          <a:prstGeom prst="rect">
            <a:avLst/>
          </a:prstGeom>
        </p:spPr>
      </p:pic>
      <p:pic>
        <p:nvPicPr>
          <p:cNvPr id="8" name="Picture 7">
            <a:extLst>
              <a:ext uri="{FF2B5EF4-FFF2-40B4-BE49-F238E27FC236}">
                <a16:creationId xmlns:a16="http://schemas.microsoft.com/office/drawing/2014/main" id="{326EF789-99E2-DC70-00F0-184F0EDFA8B1}"/>
              </a:ext>
            </a:extLst>
          </p:cNvPr>
          <p:cNvPicPr>
            <a:picLocks noChangeAspect="1"/>
          </p:cNvPicPr>
          <p:nvPr/>
        </p:nvPicPr>
        <p:blipFill>
          <a:blip r:embed="rId5"/>
          <a:stretch>
            <a:fillRect/>
          </a:stretch>
        </p:blipFill>
        <p:spPr>
          <a:xfrm>
            <a:off x="5771750" y="3894761"/>
            <a:ext cx="4618861" cy="2690093"/>
          </a:xfrm>
          <a:prstGeom prst="rect">
            <a:avLst/>
          </a:prstGeom>
        </p:spPr>
      </p:pic>
      <p:sp>
        <p:nvSpPr>
          <p:cNvPr id="10" name="TextBox 9">
            <a:extLst>
              <a:ext uri="{FF2B5EF4-FFF2-40B4-BE49-F238E27FC236}">
                <a16:creationId xmlns:a16="http://schemas.microsoft.com/office/drawing/2014/main" id="{3307DF1C-C90A-A48E-608E-38AFB8C6A701}"/>
              </a:ext>
            </a:extLst>
          </p:cNvPr>
          <p:cNvSpPr txBox="1"/>
          <p:nvPr/>
        </p:nvSpPr>
        <p:spPr>
          <a:xfrm>
            <a:off x="3698944" y="0"/>
            <a:ext cx="4040001" cy="584775"/>
          </a:xfrm>
          <a:prstGeom prst="rect">
            <a:avLst/>
          </a:prstGeom>
          <a:noFill/>
        </p:spPr>
        <p:txBody>
          <a:bodyPr wrap="square">
            <a:spAutoFit/>
          </a:bodyPr>
          <a:lstStyle/>
          <a:p>
            <a:r>
              <a:rPr lang="en-IN" sz="3200" b="1" dirty="0"/>
              <a:t>Data Visualization</a:t>
            </a:r>
            <a:endParaRPr lang="en-IN" sz="3200" dirty="0"/>
          </a:p>
        </p:txBody>
      </p:sp>
    </p:spTree>
    <p:extLst>
      <p:ext uri="{BB962C8B-B14F-4D97-AF65-F5344CB8AC3E}">
        <p14:creationId xmlns:p14="http://schemas.microsoft.com/office/powerpoint/2010/main" val="1883036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4162</TotalTime>
  <Words>1338</Words>
  <Application>Microsoft Office PowerPoint</Application>
  <PresentationFormat>Widescreen</PresentationFormat>
  <Paragraphs>167</Paragraphs>
  <Slides>41</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41</vt:i4>
      </vt:variant>
    </vt:vector>
  </HeadingPairs>
  <TitlesOfParts>
    <vt:vector size="58" baseType="lpstr">
      <vt:lpstr>-apple-system</vt:lpstr>
      <vt:lpstr>Arial</vt:lpstr>
      <vt:lpstr>Arial</vt:lpstr>
      <vt:lpstr>Calibri</vt:lpstr>
      <vt:lpstr>Century Gothic</vt:lpstr>
      <vt:lpstr>Helvetica Neue</vt:lpstr>
      <vt:lpstr>Lato</vt:lpstr>
      <vt:lpstr>Noto Sans Symbols</vt:lpstr>
      <vt:lpstr>Playfair Display ExtraBold</vt:lpstr>
      <vt:lpstr>Roboto</vt:lpstr>
      <vt:lpstr>sohne</vt:lpstr>
      <vt:lpstr>source-serif-pro</vt:lpstr>
      <vt:lpstr>Times New Roman</vt:lpstr>
      <vt:lpstr>Verdana</vt:lpstr>
      <vt:lpstr>Wingdings</vt:lpstr>
      <vt:lpstr>Wingdings 3</vt:lpstr>
      <vt:lpstr>Ion</vt:lpstr>
      <vt:lpstr>APPLE STOCK FORECAST</vt:lpstr>
      <vt:lpstr>Mentor : Ms. Neha Gupta </vt:lpstr>
      <vt:lpstr>PowerPoint Presentation</vt:lpstr>
      <vt:lpstr>PowerPoint Presentation</vt:lpstr>
      <vt:lpstr>Importing Libraries &amp; Datasets :</vt:lpstr>
      <vt:lpstr>Dataset details:</vt:lpstr>
      <vt:lpstr>Data Cleaning and Pre-Processing </vt:lpstr>
      <vt:lpstr>Exploratory Data Analysis</vt:lpstr>
      <vt:lpstr>PowerPoint Presentation</vt:lpstr>
      <vt:lpstr>PowerPoint Presentation</vt:lpstr>
      <vt:lpstr>Heat Map </vt:lpstr>
      <vt:lpstr>Year-wise Apple stock price</vt:lpstr>
      <vt:lpstr>Year-wise Boxplot for Apple Stock Price </vt:lpstr>
      <vt:lpstr>Distribution Plot for Apple Stock Price</vt:lpstr>
      <vt:lpstr>Boxplot for Apple Stock Price</vt:lpstr>
      <vt:lpstr>Average stock price in each year</vt:lpstr>
      <vt:lpstr>Average stock price in each quarter</vt:lpstr>
      <vt:lpstr>Average stock price each year</vt:lpstr>
      <vt:lpstr>Average stock price in each day</vt:lpstr>
      <vt:lpstr>Quarter-wise price in each year</vt:lpstr>
      <vt:lpstr>Month-wise price each year</vt:lpstr>
      <vt:lpstr>Day-wise price each year</vt:lpstr>
      <vt:lpstr>Seasonal Decompose</vt:lpstr>
      <vt:lpstr> ACF &amp; PACF PLOTS</vt:lpstr>
      <vt:lpstr>Insights from EDA</vt:lpstr>
      <vt:lpstr>Model Building</vt:lpstr>
      <vt:lpstr>Holt-Winters Method</vt:lpstr>
      <vt:lpstr>Augmented Dickey–Fuller Test </vt:lpstr>
      <vt:lpstr>Plot after first order differencing</vt:lpstr>
      <vt:lpstr>Order of AR(p) and MA(q) term</vt:lpstr>
      <vt:lpstr>Prediction Based on ARIMA(2,1,0)</vt:lpstr>
      <vt:lpstr>Prediction based on SARIMA(2,1,0)x(1,1,0,63)</vt:lpstr>
      <vt:lpstr>Residual Plot </vt:lpstr>
      <vt:lpstr>Forecasting based on SARIMA (2,1,0)x(1,1,0,63)</vt:lpstr>
      <vt:lpstr>Prediction based on Holt-Winters Method</vt:lpstr>
      <vt:lpstr>Forecasting based on Holt-Winters method</vt:lpstr>
      <vt:lpstr>Accuracy Metrics </vt:lpstr>
      <vt:lpstr>Project Summary</vt:lpstr>
      <vt:lpstr>Model Deployment using Streamlit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STOCK FORECAST</dc:title>
  <dc:creator>HP</dc:creator>
  <cp:lastModifiedBy>VIPIN K C</cp:lastModifiedBy>
  <cp:revision>45</cp:revision>
  <dcterms:created xsi:type="dcterms:W3CDTF">2022-12-08T03:44:57Z</dcterms:created>
  <dcterms:modified xsi:type="dcterms:W3CDTF">2022-12-11T04:50:37Z</dcterms:modified>
</cp:coreProperties>
</file>