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20"/>
  </p:notesMasterIdLst>
  <p:sldIdLst>
    <p:sldId id="256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채욱" initials="김" lastIdx="1" clrIdx="0">
    <p:extLst>
      <p:ext uri="{19B8F6BF-5375-455C-9EA6-DF929625EA0E}">
        <p15:presenceInfo xmlns:p15="http://schemas.microsoft.com/office/powerpoint/2012/main" userId="김채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Ratio of Obesity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9A-4986-9CC5-21256FBCCF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09A-4986-9CC5-21256FBCCF1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obesity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09A-4986-9CC5-21256FBCCF1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Healthy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09A-4986-9CC5-21256FBCCF1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Sheet1!$F$3:$G$3</c:f>
              <c:numCache>
                <c:formatCode>General</c:formatCode>
                <c:ptCount val="2"/>
                <c:pt idx="0">
                  <c:v>42.5</c:v>
                </c:pt>
                <c:pt idx="1">
                  <c:v>57.5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9A-4986-9CC5-21256FBCCF16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249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a7771621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62a77716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1" name="Google Shape;231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ab51fd8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62ab51fd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98" name="Google Shape;198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[App for Patient]</a:t>
            </a:r>
            <a:endParaRPr sz="500" dirty="0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/>
              <a:t>[Helping forming good habit]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Product Owner: [ChaeWook Kim]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[Grouped people lose weight together]</a:t>
            </a:r>
            <a:endParaRPr sz="500" dirty="0"/>
          </a:p>
        </p:txBody>
      </p:sp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[Weight Loss Camp]</a:t>
            </a:r>
            <a:endParaRPr sz="500"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body" idx="3"/>
          </p:nvPr>
        </p:nvSpPr>
        <p:spPr>
          <a:xfrm>
            <a:off x="204200" y="1376450"/>
            <a:ext cx="84825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3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ED4C-0C20-48CF-A3EB-E75C8F319502}"/>
              </a:ext>
            </a:extLst>
          </p:cNvPr>
          <p:cNvSpPr/>
          <p:nvPr/>
        </p:nvSpPr>
        <p:spPr>
          <a:xfrm>
            <a:off x="518600" y="1452280"/>
            <a:ext cx="3876918" cy="293564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Pros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Effect : 4% ~ 5% lose weight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Sense of bond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Expert assist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D11AEC-3570-4A68-93C2-8A01BDDD6626}"/>
              </a:ext>
            </a:extLst>
          </p:cNvPr>
          <p:cNvSpPr/>
          <p:nvPr/>
        </p:nvSpPr>
        <p:spPr>
          <a:xfrm>
            <a:off x="4748482" y="1452280"/>
            <a:ext cx="3876918" cy="293564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</a:rPr>
              <a:t>Cons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Cost : 2000 ~ 7000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High intensity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80% return after a year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[Training coach &amp; consultant]</a:t>
            </a:r>
            <a:endParaRPr sz="500" dirty="0"/>
          </a:p>
        </p:txBody>
      </p:sp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[Personal Trainer]</a:t>
            </a:r>
            <a:endParaRPr sz="500"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body" idx="3"/>
          </p:nvPr>
        </p:nvSpPr>
        <p:spPr>
          <a:xfrm>
            <a:off x="204200" y="1376450"/>
            <a:ext cx="84825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3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ED4C-0C20-48CF-A3EB-E75C8F319502}"/>
              </a:ext>
            </a:extLst>
          </p:cNvPr>
          <p:cNvSpPr/>
          <p:nvPr/>
        </p:nvSpPr>
        <p:spPr>
          <a:xfrm>
            <a:off x="518600" y="1452280"/>
            <a:ext cx="3876918" cy="293564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Pros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Personal appointment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Sense of bond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Expert assist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D11AEC-3570-4A68-93C2-8A01BDDD6626}"/>
              </a:ext>
            </a:extLst>
          </p:cNvPr>
          <p:cNvSpPr/>
          <p:nvPr/>
        </p:nvSpPr>
        <p:spPr>
          <a:xfrm>
            <a:off x="4748482" y="1452280"/>
            <a:ext cx="3876918" cy="293564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</a:rPr>
              <a:t>Cons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Cost : 40 ~ 70 per hour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Quality differ</a:t>
            </a:r>
          </a:p>
        </p:txBody>
      </p:sp>
    </p:spTree>
    <p:extLst>
      <p:ext uri="{BB962C8B-B14F-4D97-AF65-F5344CB8AC3E}">
        <p14:creationId xmlns:p14="http://schemas.microsoft.com/office/powerpoint/2010/main" val="187732977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28" name="Google Shape;228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4" name="순서도: 준비 3">
            <a:extLst>
              <a:ext uri="{FF2B5EF4-FFF2-40B4-BE49-F238E27FC236}">
                <a16:creationId xmlns:a16="http://schemas.microsoft.com/office/drawing/2014/main" id="{EB3CAFB1-B893-4081-A131-64EF96E148DD}"/>
              </a:ext>
            </a:extLst>
          </p:cNvPr>
          <p:cNvSpPr/>
          <p:nvPr/>
        </p:nvSpPr>
        <p:spPr>
          <a:xfrm>
            <a:off x="2593200" y="1374707"/>
            <a:ext cx="3957599" cy="800100"/>
          </a:xfrm>
          <a:prstGeom prst="flowChartPreparation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Unmotivated people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E40E4E5E-134A-4D81-83BB-A16D316B2292}"/>
              </a:ext>
            </a:extLst>
          </p:cNvPr>
          <p:cNvSpPr/>
          <p:nvPr/>
        </p:nvSpPr>
        <p:spPr>
          <a:xfrm>
            <a:off x="2593200" y="2470642"/>
            <a:ext cx="3957599" cy="800100"/>
          </a:xfrm>
          <a:prstGeom prst="flowChartPreparation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Cheap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A226FA18-0750-4A3D-8410-AD52CCCE108D}"/>
              </a:ext>
            </a:extLst>
          </p:cNvPr>
          <p:cNvSpPr/>
          <p:nvPr/>
        </p:nvSpPr>
        <p:spPr>
          <a:xfrm>
            <a:off x="2593200" y="3566577"/>
            <a:ext cx="3957599" cy="800100"/>
          </a:xfrm>
          <a:prstGeom prst="flowChartPreparation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Medical Support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7F5C9E8B-4116-47DE-A7F3-BC7F336167FC}"/>
              </a:ext>
            </a:extLst>
          </p:cNvPr>
          <p:cNvSpPr/>
          <p:nvPr/>
        </p:nvSpPr>
        <p:spPr>
          <a:xfrm>
            <a:off x="457200" y="1729168"/>
            <a:ext cx="4114800" cy="1109383"/>
          </a:xfrm>
          <a:prstGeom prst="round2Diag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Google Shape;239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Where do we go from here?</a:t>
            </a:r>
            <a:endParaRPr sz="500" dirty="0"/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Roadmap Pillars</a:t>
            </a:r>
            <a:endParaRPr sz="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8B5ED-D413-4E44-87D2-91C97871D90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1865462"/>
            <a:ext cx="4025100" cy="1109383"/>
          </a:xfrm>
        </p:spPr>
        <p:txBody>
          <a:bodyPr vert="horz" anchor="t"/>
          <a:lstStyle/>
          <a:p>
            <a:pPr marL="13970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Rockwell Extra Bold" panose="02060903040505020403" pitchFamily="18" charset="0"/>
                <a:ea typeface="함초롬바탕" panose="02030604000101010101" pitchFamily="18" charset="-127"/>
              </a:rPr>
              <a:t>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Rockwell Extra Bold" panose="02060903040505020403" pitchFamily="18" charset="0"/>
                <a:ea typeface="함초롬바탕" panose="02030604000101010101" pitchFamily="18" charset="-127"/>
              </a:rPr>
              <a:t>aintain good habit &amp; reduce cost for health care.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Rockwell Extra Bold" panose="02060903040505020403" pitchFamily="18" charset="0"/>
            </a:endParaRPr>
          </a:p>
          <a:p>
            <a:pPr marL="139700" indent="0">
              <a:buNone/>
            </a:pPr>
            <a:endParaRPr lang="ko-KR" altLang="en-US" dirty="0"/>
          </a:p>
        </p:txBody>
      </p:sp>
      <p:sp>
        <p:nvSpPr>
          <p:cNvPr id="243" name="Google Shape;243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14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62CEA2-F9E5-4EF1-887A-3BA44DAF8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00011"/>
              </p:ext>
            </p:extLst>
          </p:nvPr>
        </p:nvGraphicFramePr>
        <p:xfrm>
          <a:off x="4661702" y="1729168"/>
          <a:ext cx="3888494" cy="1381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564">
                  <a:extLst>
                    <a:ext uri="{9D8B030D-6E8A-4147-A177-3AD203B41FA5}">
                      <a16:colId xmlns:a16="http://schemas.microsoft.com/office/drawing/2014/main" val="1137203309"/>
                    </a:ext>
                  </a:extLst>
                </a:gridCol>
                <a:gridCol w="649586">
                  <a:extLst>
                    <a:ext uri="{9D8B030D-6E8A-4147-A177-3AD203B41FA5}">
                      <a16:colId xmlns:a16="http://schemas.microsoft.com/office/drawing/2014/main" val="795098587"/>
                    </a:ext>
                  </a:extLst>
                </a:gridCol>
                <a:gridCol w="649586">
                  <a:extLst>
                    <a:ext uri="{9D8B030D-6E8A-4147-A177-3AD203B41FA5}">
                      <a16:colId xmlns:a16="http://schemas.microsoft.com/office/drawing/2014/main" val="1037202129"/>
                    </a:ext>
                  </a:extLst>
                </a:gridCol>
                <a:gridCol w="649586">
                  <a:extLst>
                    <a:ext uri="{9D8B030D-6E8A-4147-A177-3AD203B41FA5}">
                      <a16:colId xmlns:a16="http://schemas.microsoft.com/office/drawing/2014/main" val="1142698640"/>
                    </a:ext>
                  </a:extLst>
                </a:gridCol>
                <a:gridCol w="649586">
                  <a:extLst>
                    <a:ext uri="{9D8B030D-6E8A-4147-A177-3AD203B41FA5}">
                      <a16:colId xmlns:a16="http://schemas.microsoft.com/office/drawing/2014/main" val="4194703132"/>
                    </a:ext>
                  </a:extLst>
                </a:gridCol>
                <a:gridCol w="649586">
                  <a:extLst>
                    <a:ext uri="{9D8B030D-6E8A-4147-A177-3AD203B41FA5}">
                      <a16:colId xmlns:a16="http://schemas.microsoft.com/office/drawing/2014/main" val="1740753996"/>
                    </a:ext>
                  </a:extLst>
                </a:gridCol>
              </a:tblGrid>
              <a:tr h="254273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 dirty="0">
                          <a:effectLst/>
                        </a:rPr>
                        <a:t>Q1</a:t>
                      </a:r>
                      <a:endParaRPr lang="af-ZA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 dirty="0">
                          <a:effectLst/>
                        </a:rPr>
                        <a:t>Q2</a:t>
                      </a:r>
                      <a:endParaRPr lang="af-ZA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7209382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>
                          <a:effectLst/>
                        </a:rPr>
                        <a:t>Jan</a:t>
                      </a:r>
                      <a:endParaRPr lang="af-ZA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>
                          <a:effectLst/>
                        </a:rPr>
                        <a:t>Feb</a:t>
                      </a:r>
                      <a:endParaRPr lang="af-ZA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>
                          <a:effectLst/>
                        </a:rPr>
                        <a:t>Mar</a:t>
                      </a:r>
                      <a:endParaRPr lang="af-ZA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>
                          <a:effectLst/>
                        </a:rPr>
                        <a:t>Apr</a:t>
                      </a:r>
                      <a:endParaRPr lang="af-ZA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>
                          <a:effectLst/>
                        </a:rPr>
                        <a:t>May</a:t>
                      </a:r>
                      <a:endParaRPr lang="af-ZA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 dirty="0">
                          <a:effectLst/>
                        </a:rPr>
                        <a:t>Jun</a:t>
                      </a:r>
                      <a:endParaRPr lang="af-ZA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67060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03907"/>
                  </a:ext>
                </a:extLst>
              </a:tr>
              <a:tr h="42856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af-ZA" sz="1400" u="none" strike="noStrike">
                          <a:effectLst/>
                        </a:rPr>
                        <a:t>App Outsourcing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37627"/>
                  </a:ext>
                </a:extLst>
              </a:tr>
              <a:tr h="294638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 dirty="0">
                          <a:effectLst/>
                        </a:rPr>
                        <a:t>Educate New System</a:t>
                      </a:r>
                      <a:endParaRPr lang="af-ZA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 u="none" strike="noStrike" dirty="0">
                          <a:effectLst/>
                        </a:rPr>
                        <a:t>Test</a:t>
                      </a:r>
                      <a:endParaRPr lang="af-ZA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032924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[</a:t>
            </a:r>
            <a:r>
              <a:rPr lang="en-US" altLang="ko-KR" dirty="0"/>
              <a:t>Building sense of bond</a:t>
            </a:r>
            <a:r>
              <a:rPr lang="en" dirty="0"/>
              <a:t>]</a:t>
            </a:r>
            <a:endParaRPr sz="500" dirty="0"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[</a:t>
            </a:r>
            <a:r>
              <a:rPr lang="en-US" altLang="ko-KR" dirty="0"/>
              <a:t>Empathy</a:t>
            </a:r>
            <a:r>
              <a:rPr lang="en" dirty="0"/>
              <a:t>]</a:t>
            </a:r>
            <a:endParaRPr sz="500"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15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0A1C74-5860-4996-AE30-D41F4191E4E4}"/>
              </a:ext>
            </a:extLst>
          </p:cNvPr>
          <p:cNvSpPr/>
          <p:nvPr/>
        </p:nvSpPr>
        <p:spPr>
          <a:xfrm>
            <a:off x="739588" y="2037228"/>
            <a:ext cx="2702859" cy="20439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Deep Understand Patient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0ECEC1-544B-4E05-A9C6-25E2CA343AD4}"/>
              </a:ext>
            </a:extLst>
          </p:cNvPr>
          <p:cNvSpPr/>
          <p:nvPr/>
        </p:nvSpPr>
        <p:spPr>
          <a:xfrm>
            <a:off x="4572000" y="2037227"/>
            <a:ext cx="2702859" cy="20439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Motivation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[</a:t>
            </a:r>
            <a:r>
              <a:rPr lang="en-US" altLang="ko-KR" dirty="0"/>
              <a:t>Find the problem</a:t>
            </a:r>
            <a:r>
              <a:rPr lang="en" dirty="0"/>
              <a:t>]</a:t>
            </a:r>
            <a:endParaRPr sz="500" dirty="0"/>
          </a:p>
        </p:txBody>
      </p:sp>
      <p:sp>
        <p:nvSpPr>
          <p:cNvPr id="258" name="Google Shape;258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[</a:t>
            </a:r>
            <a:r>
              <a:rPr lang="en-US" altLang="ko-KR" dirty="0"/>
              <a:t>Examination</a:t>
            </a:r>
            <a:r>
              <a:rPr lang="en" dirty="0"/>
              <a:t>]</a:t>
            </a:r>
            <a:endParaRPr sz="500" dirty="0"/>
          </a:p>
        </p:txBody>
      </p:sp>
      <p:sp>
        <p:nvSpPr>
          <p:cNvPr id="261" name="Google Shape;261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F7A59F-7BD4-4CF3-A409-E8BEF8526641}"/>
              </a:ext>
            </a:extLst>
          </p:cNvPr>
          <p:cNvSpPr/>
          <p:nvPr/>
        </p:nvSpPr>
        <p:spPr>
          <a:xfrm>
            <a:off x="739588" y="2037228"/>
            <a:ext cx="2702859" cy="20439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Remote Examination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0E4019-235E-4156-8D71-AA678905CA8F}"/>
              </a:ext>
            </a:extLst>
          </p:cNvPr>
          <p:cNvSpPr/>
          <p:nvPr/>
        </p:nvSpPr>
        <p:spPr>
          <a:xfrm>
            <a:off x="4572000" y="2037227"/>
            <a:ext cx="2702859" cy="20439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Discover unknown problem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Widening the scope</a:t>
            </a:r>
            <a:endParaRPr sz="500" dirty="0"/>
          </a:p>
        </p:txBody>
      </p:sp>
      <p:sp>
        <p:nvSpPr>
          <p:cNvPr id="267" name="Google Shape;267;p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Where do we go from here?</a:t>
            </a:r>
            <a:endParaRPr sz="500" dirty="0"/>
          </a:p>
        </p:txBody>
      </p:sp>
      <p:sp>
        <p:nvSpPr>
          <p:cNvPr id="270" name="Google Shape;270;p4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" name="순서도: 지연 1">
            <a:extLst>
              <a:ext uri="{FF2B5EF4-FFF2-40B4-BE49-F238E27FC236}">
                <a16:creationId xmlns:a16="http://schemas.microsoft.com/office/drawing/2014/main" id="{718E9618-BF49-4A52-A90F-801E3DC299CA}"/>
              </a:ext>
            </a:extLst>
          </p:cNvPr>
          <p:cNvSpPr/>
          <p:nvPr/>
        </p:nvSpPr>
        <p:spPr>
          <a:xfrm>
            <a:off x="3647514" y="1952148"/>
            <a:ext cx="1848971" cy="1963270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30816B90-EEFC-451E-9EC8-EC5E2FED997E}"/>
              </a:ext>
            </a:extLst>
          </p:cNvPr>
          <p:cNvSpPr/>
          <p:nvPr/>
        </p:nvSpPr>
        <p:spPr>
          <a:xfrm flipH="1">
            <a:off x="1855694" y="1952148"/>
            <a:ext cx="1791820" cy="1963270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530B1A75-D787-4671-A168-2ED4E0FCED8A}"/>
              </a:ext>
            </a:extLst>
          </p:cNvPr>
          <p:cNvSpPr/>
          <p:nvPr/>
        </p:nvSpPr>
        <p:spPr>
          <a:xfrm>
            <a:off x="2931459" y="3186953"/>
            <a:ext cx="1483341" cy="477371"/>
          </a:xfrm>
          <a:prstGeom prst="snip2Diag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Weight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D51A96-D976-45EC-992A-0AC60921B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8500"/>
            <a:ext cx="8229600" cy="309600"/>
          </a:xfrm>
        </p:spPr>
        <p:txBody>
          <a:bodyPr/>
          <a:lstStyle/>
          <a:p>
            <a:r>
              <a:rPr lang="en" altLang="ko-KR" dirty="0"/>
              <a:t>Why Are We Here?</a:t>
            </a:r>
            <a:endParaRPr lang="en" altLang="ko-KR" sz="500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E7494-E732-46F0-ACCD-FF7A8F46E1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5E793C-230F-48E5-BAED-EFFA4EC6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Background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170063-0F96-48D2-8993-94EC80FF0FE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736034" y="1563500"/>
            <a:ext cx="4025100" cy="28575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altLang="ko-KR" dirty="0"/>
              <a:t>Adult obesity rate 42.4%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altLang="ko-KR" dirty="0"/>
              <a:t>APP “type 2 diabetes” focus</a:t>
            </a:r>
          </a:p>
        </p:txBody>
      </p:sp>
      <p:graphicFrame>
        <p:nvGraphicFramePr>
          <p:cNvPr id="7" name="그림 개체 틀 6">
            <a:extLst>
              <a:ext uri="{FF2B5EF4-FFF2-40B4-BE49-F238E27FC236}">
                <a16:creationId xmlns:a16="http://schemas.microsoft.com/office/drawing/2014/main" id="{E1D1DA53-5F7A-4C8E-ADEB-58019D89C372}"/>
              </a:ext>
            </a:extLst>
          </p:cNvPr>
          <p:cNvGraphicFramePr>
            <a:graphicFrameLocks noGrp="1"/>
          </p:cNvGraphicFramePr>
          <p:nvPr>
            <p:ph type="pic" idx="4"/>
            <p:extLst>
              <p:ext uri="{D42A27DB-BD31-4B8C-83A1-F6EECF244321}">
                <p14:modId xmlns:p14="http://schemas.microsoft.com/office/powerpoint/2010/main" val="567722581"/>
              </p:ext>
            </p:extLst>
          </p:nvPr>
        </p:nvGraphicFramePr>
        <p:xfrm>
          <a:off x="457200" y="1563500"/>
          <a:ext cx="4024312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5FEFD8-3FC6-4422-981E-3B45CE45334E}"/>
              </a:ext>
            </a:extLst>
          </p:cNvPr>
          <p:cNvSpPr txBox="1"/>
          <p:nvPr/>
        </p:nvSpPr>
        <p:spPr>
          <a:xfrm>
            <a:off x="4736034" y="158916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We help people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457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Business Case</a:t>
            </a:r>
            <a:endParaRPr sz="500"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47" name="Google Shape;147;p32"/>
          <p:cNvSpPr txBox="1"/>
          <p:nvPr/>
        </p:nvSpPr>
        <p:spPr>
          <a:xfrm>
            <a:off x="577250" y="29380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BFBE71A-AC17-4D3B-8273-076360568CFA}"/>
              </a:ext>
            </a:extLst>
          </p:cNvPr>
          <p:cNvSpPr/>
          <p:nvPr/>
        </p:nvSpPr>
        <p:spPr>
          <a:xfrm>
            <a:off x="5486400" y="713509"/>
            <a:ext cx="1932709" cy="168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93C16E-3ADF-4722-BE78-ACCE625DBE8F}"/>
              </a:ext>
            </a:extLst>
          </p:cNvPr>
          <p:cNvSpPr/>
          <p:nvPr/>
        </p:nvSpPr>
        <p:spPr>
          <a:xfrm>
            <a:off x="4294908" y="2605442"/>
            <a:ext cx="1932709" cy="16833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06D41D-29C7-4143-978A-35252F3D0837}"/>
              </a:ext>
            </a:extLst>
          </p:cNvPr>
          <p:cNvSpPr/>
          <p:nvPr/>
        </p:nvSpPr>
        <p:spPr>
          <a:xfrm>
            <a:off x="6837219" y="2571749"/>
            <a:ext cx="1932709" cy="1683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4802042-9DD4-4119-9E7D-9D79A26025B9}"/>
              </a:ext>
            </a:extLst>
          </p:cNvPr>
          <p:cNvSpPr/>
          <p:nvPr/>
        </p:nvSpPr>
        <p:spPr>
          <a:xfrm rot="2716010">
            <a:off x="7004681" y="2311710"/>
            <a:ext cx="331166" cy="372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3556196-B37C-45C2-A505-5224E55C011F}"/>
              </a:ext>
            </a:extLst>
          </p:cNvPr>
          <p:cNvSpPr/>
          <p:nvPr/>
        </p:nvSpPr>
        <p:spPr>
          <a:xfrm rot="10800000">
            <a:off x="6366835" y="3260861"/>
            <a:ext cx="331166" cy="372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6162FB3-3DD7-44B8-8474-3687A8F4060E}"/>
              </a:ext>
            </a:extLst>
          </p:cNvPr>
          <p:cNvSpPr/>
          <p:nvPr/>
        </p:nvSpPr>
        <p:spPr>
          <a:xfrm rot="18381671">
            <a:off x="5465419" y="2210589"/>
            <a:ext cx="331166" cy="372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CC29F-ACC9-4D1C-9C04-92401165B92C}"/>
              </a:ext>
            </a:extLst>
          </p:cNvPr>
          <p:cNvSpPr/>
          <p:nvPr/>
        </p:nvSpPr>
        <p:spPr>
          <a:xfrm>
            <a:off x="5816563" y="1186323"/>
            <a:ext cx="1272382" cy="6234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APP – Contact In Online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C46E3B-B605-48BE-AB62-2A0517805C65}"/>
              </a:ext>
            </a:extLst>
          </p:cNvPr>
          <p:cNvSpPr/>
          <p:nvPr/>
        </p:nvSpPr>
        <p:spPr>
          <a:xfrm>
            <a:off x="7167382" y="3101685"/>
            <a:ext cx="1272382" cy="6234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-Patient Pay 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-Success Cure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C51F71-2E32-46FA-BBD0-D38BE5FFA367}"/>
              </a:ext>
            </a:extLst>
          </p:cNvPr>
          <p:cNvSpPr/>
          <p:nvPr/>
        </p:nvSpPr>
        <p:spPr>
          <a:xfrm>
            <a:off x="4434126" y="3156777"/>
            <a:ext cx="1602546" cy="6234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</a:rPr>
              <a:t>-Increase Revenue</a:t>
            </a:r>
          </a:p>
          <a:p>
            <a:pPr algn="ctr"/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</a:rPr>
              <a:t>-Reputation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5AC0F4F-2124-4840-983A-0799EF4AC675}"/>
              </a:ext>
            </a:extLst>
          </p:cNvPr>
          <p:cNvCxnSpPr>
            <a:cxnSpLocks/>
          </p:cNvCxnSpPr>
          <p:nvPr/>
        </p:nvCxnSpPr>
        <p:spPr>
          <a:xfrm flipV="1">
            <a:off x="8276665" y="3212818"/>
            <a:ext cx="0" cy="20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Where are we starting?</a:t>
            </a:r>
            <a:endParaRPr sz="500" dirty="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Initial Focus</a:t>
            </a:r>
            <a:endParaRPr sz="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6D5444-7C3C-404C-86C0-111243333EDA}"/>
              </a:ext>
            </a:extLst>
          </p:cNvPr>
          <p:cNvSpPr/>
          <p:nvPr/>
        </p:nvSpPr>
        <p:spPr>
          <a:xfrm>
            <a:off x="457200" y="1539537"/>
            <a:ext cx="2885213" cy="2256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3"/>
          </p:nvPr>
        </p:nvSpPr>
        <p:spPr>
          <a:xfrm>
            <a:off x="483179" y="1652750"/>
            <a:ext cx="2833256" cy="192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5 Major Causes of Obesity</a:t>
            </a:r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 err="1"/>
              <a:t>Food&amp;Activity</a:t>
            </a:r>
            <a:endParaRPr lang="en-US" dirty="0"/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/>
              <a:t>Environment</a:t>
            </a:r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/>
              <a:t>Genetics</a:t>
            </a:r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 err="1"/>
              <a:t>Condition&amp;Medication</a:t>
            </a:r>
            <a:endParaRPr lang="en-US" dirty="0"/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 err="1"/>
              <a:t>Stress&amp;Sleep</a:t>
            </a:r>
            <a:endParaRPr lang="en-US" dirty="0"/>
          </a:p>
        </p:txBody>
      </p:sp>
      <p:sp>
        <p:nvSpPr>
          <p:cNvPr id="156" name="Google Shape;156;p3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66675C-9587-4677-ABFB-F3E484624E9B}"/>
              </a:ext>
            </a:extLst>
          </p:cNvPr>
          <p:cNvSpPr/>
          <p:nvPr/>
        </p:nvSpPr>
        <p:spPr>
          <a:xfrm>
            <a:off x="4095749" y="1548147"/>
            <a:ext cx="2885213" cy="22561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55;p33">
            <a:extLst>
              <a:ext uri="{FF2B5EF4-FFF2-40B4-BE49-F238E27FC236}">
                <a16:creationId xmlns:a16="http://schemas.microsoft.com/office/drawing/2014/main" id="{DDDBB9DC-9107-4091-BA81-10D1D8605676}"/>
              </a:ext>
            </a:extLst>
          </p:cNvPr>
          <p:cNvSpPr txBox="1">
            <a:spLocks/>
          </p:cNvSpPr>
          <p:nvPr/>
        </p:nvSpPr>
        <p:spPr>
          <a:xfrm>
            <a:off x="4147706" y="1652749"/>
            <a:ext cx="2833256" cy="192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-114300"/>
            <a:r>
              <a:rPr lang="en" dirty="0"/>
              <a:t>5 Strength of Our Hospital</a:t>
            </a:r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/>
              <a:t>Professional in Medic</a:t>
            </a:r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/>
              <a:t>High Experience</a:t>
            </a:r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/>
              <a:t>Data </a:t>
            </a:r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/>
              <a:t>Sustainable System</a:t>
            </a:r>
          </a:p>
          <a:p>
            <a:pPr marL="571500" lvl="1" indent="-114300">
              <a:buSzPts val="1400"/>
              <a:buFont typeface="Cabin"/>
              <a:buChar char="•"/>
            </a:pPr>
            <a:r>
              <a:rPr lang="en-US" dirty="0"/>
              <a:t>Capital back up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AC282A-81A7-4FC3-AC0B-B5410D791900}"/>
              </a:ext>
            </a:extLst>
          </p:cNvPr>
          <p:cNvSpPr/>
          <p:nvPr/>
        </p:nvSpPr>
        <p:spPr>
          <a:xfrm>
            <a:off x="625289" y="1238102"/>
            <a:ext cx="8010114" cy="3379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What’s the problem?</a:t>
            </a:r>
            <a:endParaRPr sz="500" dirty="0"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Opportunity</a:t>
            </a:r>
            <a:endParaRPr sz="500" dirty="0"/>
          </a:p>
        </p:txBody>
      </p:sp>
      <p:sp>
        <p:nvSpPr>
          <p:cNvPr id="166" name="Google Shape;166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B1840D-7EAF-456C-A04C-8E13FA2B3FDC}"/>
              </a:ext>
            </a:extLst>
          </p:cNvPr>
          <p:cNvSpPr/>
          <p:nvPr/>
        </p:nvSpPr>
        <p:spPr>
          <a:xfrm>
            <a:off x="1410662" y="1431914"/>
            <a:ext cx="2050676" cy="1790868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70M</a:t>
            </a:r>
            <a:r>
              <a:rPr lang="en-US" altLang="ko-KR" sz="1300" dirty="0">
                <a:solidFill>
                  <a:schemeClr val="tx1"/>
                </a:solidFill>
              </a:rPr>
              <a:t> Obesity</a:t>
            </a: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99M</a:t>
            </a:r>
            <a:r>
              <a:rPr lang="en-US" altLang="ko-KR" sz="1300" dirty="0">
                <a:solidFill>
                  <a:schemeClr val="tx1"/>
                </a:solidFill>
              </a:rPr>
              <a:t> Overweight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BFE2B03-25F9-4A81-8908-E2F9BB7684A1}"/>
              </a:ext>
            </a:extLst>
          </p:cNvPr>
          <p:cNvSpPr/>
          <p:nvPr/>
        </p:nvSpPr>
        <p:spPr>
          <a:xfrm>
            <a:off x="3546662" y="1431914"/>
            <a:ext cx="2050676" cy="1790868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2016 39%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2020 42%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22667A-D51B-4E82-A40F-987D9F0F7057}"/>
              </a:ext>
            </a:extLst>
          </p:cNvPr>
          <p:cNvSpPr/>
          <p:nvPr/>
        </p:nvSpPr>
        <p:spPr>
          <a:xfrm>
            <a:off x="5693139" y="1431914"/>
            <a:ext cx="2050676" cy="1790868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     $</a:t>
            </a:r>
            <a:r>
              <a:rPr lang="en-US" altLang="ko-KR" kern="0" spc="0" dirty="0">
                <a:solidFill>
                  <a:schemeClr val="tx1"/>
                </a:solidFill>
                <a:effectLst/>
                <a:latin typeface="+mj-lt"/>
                <a:ea typeface="함초롬바탕" panose="02030604000101010101" pitchFamily="18" charset="-127"/>
              </a:rPr>
              <a:t>1,000,000</a:t>
            </a:r>
            <a:endParaRPr lang="en-US" altLang="ko-KR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6FF70-C705-498E-9C53-42DD48DA0A7F}"/>
              </a:ext>
            </a:extLst>
          </p:cNvPr>
          <p:cNvSpPr txBox="1"/>
          <p:nvPr/>
        </p:nvSpPr>
        <p:spPr>
          <a:xfrm>
            <a:off x="2089100" y="2669995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Size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9D6DD3-0355-4BFE-9749-E8FAB8A74830}"/>
              </a:ext>
            </a:extLst>
          </p:cNvPr>
          <p:cNvSpPr txBox="1"/>
          <p:nvPr/>
        </p:nvSpPr>
        <p:spPr>
          <a:xfrm>
            <a:off x="4119604" y="2669995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Growth</a:t>
            </a:r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E467A-DFBC-4548-A372-150364FA32DE}"/>
              </a:ext>
            </a:extLst>
          </p:cNvPr>
          <p:cNvSpPr txBox="1"/>
          <p:nvPr/>
        </p:nvSpPr>
        <p:spPr>
          <a:xfrm>
            <a:off x="6084546" y="2669995"/>
            <a:ext cx="132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Acquisition</a:t>
            </a:r>
            <a:endParaRPr lang="ko-KR" altLang="en-US" sz="1800" dirty="0"/>
          </a:p>
        </p:txBody>
      </p:sp>
      <p:sp>
        <p:nvSpPr>
          <p:cNvPr id="4" name="화살표: 왼쪽으로 구부러짐 3">
            <a:extLst>
              <a:ext uri="{FF2B5EF4-FFF2-40B4-BE49-F238E27FC236}">
                <a16:creationId xmlns:a16="http://schemas.microsoft.com/office/drawing/2014/main" id="{9A20AB5C-362B-4443-8855-95EEC05470B7}"/>
              </a:ext>
            </a:extLst>
          </p:cNvPr>
          <p:cNvSpPr/>
          <p:nvPr/>
        </p:nvSpPr>
        <p:spPr>
          <a:xfrm>
            <a:off x="5022476" y="2094331"/>
            <a:ext cx="194983" cy="307777"/>
          </a:xfrm>
          <a:prstGeom prst="curved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7A32CA-4B17-41F7-841E-D02D2BA49139}"/>
              </a:ext>
            </a:extLst>
          </p:cNvPr>
          <p:cNvSpPr/>
          <p:nvPr/>
        </p:nvSpPr>
        <p:spPr>
          <a:xfrm>
            <a:off x="2960517" y="3354647"/>
            <a:ext cx="2908565" cy="1083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TAM = </a:t>
            </a:r>
            <a:r>
              <a:rPr lang="en-US" altLang="ko-KR" sz="3200" b="1" dirty="0" err="1">
                <a:solidFill>
                  <a:schemeClr val="tx1"/>
                </a:solidFill>
              </a:rPr>
              <a:t>190B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What’s Our Solution?</a:t>
            </a:r>
            <a:endParaRPr sz="500" dirty="0"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Proposal</a:t>
            </a:r>
            <a:endParaRPr sz="500"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3"/>
          </p:nvPr>
        </p:nvSpPr>
        <p:spPr>
          <a:xfrm>
            <a:off x="457200" y="1601984"/>
            <a:ext cx="8229600" cy="234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+mj-lt"/>
              <a:buAutoNum type="arabicPeriod"/>
            </a:pPr>
            <a:r>
              <a:rPr lang="en-US" dirty="0"/>
              <a:t>Know patient deeper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+mj-lt"/>
              <a:buAutoNum type="arabicPeriod"/>
            </a:pPr>
            <a:r>
              <a:rPr lang="en-US" dirty="0"/>
              <a:t>Personal advice &amp; recommendation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+mj-lt"/>
              <a:buAutoNum type="arabicPeriod"/>
            </a:pPr>
            <a:r>
              <a:rPr lang="en-US" dirty="0"/>
              <a:t>M</a:t>
            </a:r>
            <a:r>
              <a:rPr lang="en-US"/>
              <a:t>edical </a:t>
            </a:r>
            <a:r>
              <a:rPr lang="en-US" dirty="0"/>
              <a:t>support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6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" name="화살표: 왼쪽으로 구부러짐 1">
            <a:extLst>
              <a:ext uri="{FF2B5EF4-FFF2-40B4-BE49-F238E27FC236}">
                <a16:creationId xmlns:a16="http://schemas.microsoft.com/office/drawing/2014/main" id="{D3056F16-7BCC-43C8-97E2-68DE3518932A}"/>
              </a:ext>
            </a:extLst>
          </p:cNvPr>
          <p:cNvSpPr/>
          <p:nvPr/>
        </p:nvSpPr>
        <p:spPr>
          <a:xfrm>
            <a:off x="4572000" y="2414555"/>
            <a:ext cx="322730" cy="314390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왼쪽으로 구부러짐 8">
            <a:extLst>
              <a:ext uri="{FF2B5EF4-FFF2-40B4-BE49-F238E27FC236}">
                <a16:creationId xmlns:a16="http://schemas.microsoft.com/office/drawing/2014/main" id="{722E138B-4B71-49F9-B9BA-513ACD7AC3B3}"/>
              </a:ext>
            </a:extLst>
          </p:cNvPr>
          <p:cNvSpPr/>
          <p:nvPr/>
        </p:nvSpPr>
        <p:spPr>
          <a:xfrm>
            <a:off x="4572000" y="2870948"/>
            <a:ext cx="322730" cy="314390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58FE4F8-3BAC-4A59-A785-FEBD56EF543F}"/>
              </a:ext>
            </a:extLst>
          </p:cNvPr>
          <p:cNvSpPr/>
          <p:nvPr/>
        </p:nvSpPr>
        <p:spPr>
          <a:xfrm>
            <a:off x="2037229" y="1396165"/>
            <a:ext cx="4350124" cy="28330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Google Shape;181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 can we do?</a:t>
            </a:r>
            <a:endParaRPr sz="500"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Return On Investment</a:t>
            </a:r>
            <a:endParaRPr sz="500" dirty="0"/>
          </a:p>
        </p:txBody>
      </p:sp>
      <p:sp>
        <p:nvSpPr>
          <p:cNvPr id="185" name="Google Shape;185;p36"/>
          <p:cNvSpPr txBox="1">
            <a:spLocks noGrp="1"/>
          </p:cNvSpPr>
          <p:nvPr>
            <p:ph type="sldNum" idx="12"/>
          </p:nvPr>
        </p:nvSpPr>
        <p:spPr>
          <a:xfrm>
            <a:off x="8583900" y="4476749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7</a:t>
            </a:fld>
            <a:endParaRPr>
              <a:solidFill>
                <a:srgbClr val="92929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651324F-572D-41B7-930A-4BC918F6B51F}"/>
              </a:ext>
            </a:extLst>
          </p:cNvPr>
          <p:cNvCxnSpPr/>
          <p:nvPr/>
        </p:nvCxnSpPr>
        <p:spPr>
          <a:xfrm>
            <a:off x="2438287" y="2590803"/>
            <a:ext cx="343988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순서도: 준비 3">
            <a:extLst>
              <a:ext uri="{FF2B5EF4-FFF2-40B4-BE49-F238E27FC236}">
                <a16:creationId xmlns:a16="http://schemas.microsoft.com/office/drawing/2014/main" id="{A3390771-273F-4F1B-BA3F-D2C99C5CA702}"/>
              </a:ext>
            </a:extLst>
          </p:cNvPr>
          <p:cNvSpPr/>
          <p:nvPr/>
        </p:nvSpPr>
        <p:spPr>
          <a:xfrm>
            <a:off x="2384497" y="1884836"/>
            <a:ext cx="1660712" cy="497527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1,260,000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65E926D9-35F4-4393-A929-5434AF6098B6}"/>
              </a:ext>
            </a:extLst>
          </p:cNvPr>
          <p:cNvSpPr/>
          <p:nvPr/>
        </p:nvSpPr>
        <p:spPr>
          <a:xfrm>
            <a:off x="3381935" y="2546912"/>
            <a:ext cx="1660712" cy="497527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75962E19-9A7F-4412-ABF4-A5446300A233}"/>
              </a:ext>
            </a:extLst>
          </p:cNvPr>
          <p:cNvSpPr/>
          <p:nvPr/>
        </p:nvSpPr>
        <p:spPr>
          <a:xfrm>
            <a:off x="4384751" y="1884835"/>
            <a:ext cx="1660712" cy="497527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빼기 기호 4">
            <a:extLst>
              <a:ext uri="{FF2B5EF4-FFF2-40B4-BE49-F238E27FC236}">
                <a16:creationId xmlns:a16="http://schemas.microsoft.com/office/drawing/2014/main" id="{3A6B20E5-B917-4B6D-94C8-87ACD8AF67B9}"/>
              </a:ext>
            </a:extLst>
          </p:cNvPr>
          <p:cNvSpPr/>
          <p:nvPr/>
        </p:nvSpPr>
        <p:spPr>
          <a:xfrm>
            <a:off x="4072104" y="1928921"/>
            <a:ext cx="285752" cy="409353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9A161B-D98C-4B3F-8044-73B711BB0372}"/>
              </a:ext>
            </a:extLst>
          </p:cNvPr>
          <p:cNvSpPr/>
          <p:nvPr/>
        </p:nvSpPr>
        <p:spPr>
          <a:xfrm>
            <a:off x="2717311" y="1635113"/>
            <a:ext cx="995083" cy="2017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Revenue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8B030F9-0152-415D-BA80-F65221C7FFBE}"/>
              </a:ext>
            </a:extLst>
          </p:cNvPr>
          <p:cNvSpPr/>
          <p:nvPr/>
        </p:nvSpPr>
        <p:spPr>
          <a:xfrm>
            <a:off x="4717566" y="1630450"/>
            <a:ext cx="995083" cy="2017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Cost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474F4A-1A11-4A91-8A46-8BE11CD04656}"/>
              </a:ext>
            </a:extLst>
          </p:cNvPr>
          <p:cNvSpPr/>
          <p:nvPr/>
        </p:nvSpPr>
        <p:spPr>
          <a:xfrm>
            <a:off x="3706679" y="3115900"/>
            <a:ext cx="995083" cy="2017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B09E320-2250-4976-ABEA-62B8A9DEA0A2}"/>
              </a:ext>
            </a:extLst>
          </p:cNvPr>
          <p:cNvSpPr/>
          <p:nvPr/>
        </p:nvSpPr>
        <p:spPr>
          <a:xfrm>
            <a:off x="3072653" y="3550024"/>
            <a:ext cx="2279276" cy="5445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ROI : 0.26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BCDD39D-9941-405D-9FB6-3C38DBF1D9EA}"/>
              </a:ext>
            </a:extLst>
          </p:cNvPr>
          <p:cNvSpPr/>
          <p:nvPr/>
        </p:nvSpPr>
        <p:spPr>
          <a:xfrm>
            <a:off x="7348818" y="1884835"/>
            <a:ext cx="1391770" cy="804526"/>
          </a:xfrm>
          <a:prstGeom prst="wedgeRectCallout">
            <a:avLst>
              <a:gd name="adj1" fmla="val -192814"/>
              <a:gd name="adj2" fmla="val 1728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9 – month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(Pay Back)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83928" y="531087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Measurement</a:t>
            </a:r>
            <a:endParaRPr sz="500" dirty="0"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0" y="486001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 dirty="0"/>
          </a:p>
        </p:txBody>
      </p:sp>
      <p:sp>
        <p:nvSpPr>
          <p:cNvPr id="191" name="Google Shape;191;p37"/>
          <p:cNvSpPr txBox="1">
            <a:spLocks noGrp="1"/>
          </p:cNvSpPr>
          <p:nvPr>
            <p:ph type="body" idx="2"/>
          </p:nvPr>
        </p:nvSpPr>
        <p:spPr>
          <a:xfrm>
            <a:off x="4129128" y="1042076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How will we know if we’re successful?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lang="en" sz="500" dirty="0"/>
          </a:p>
          <a:p>
            <a:pPr marL="0" indent="0">
              <a:lnSpc>
                <a:spcPct val="100000"/>
              </a:lnSpc>
              <a:buClr>
                <a:srgbClr val="02B3E4"/>
              </a:buClr>
              <a:buNone/>
            </a:pP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rgbClr val="02B3E4"/>
              </a:buClr>
            </a:pPr>
            <a:r>
              <a:rPr lang="en-US" dirty="0"/>
              <a:t>Business</a:t>
            </a:r>
          </a:p>
          <a:p>
            <a:pPr marL="628650" lvl="1" indent="-171450">
              <a:lnSpc>
                <a:spcPct val="100000"/>
              </a:lnSpc>
              <a:buClr>
                <a:srgbClr val="02B3E4"/>
              </a:buClr>
            </a:pPr>
            <a:r>
              <a:rPr lang="en-US" sz="1200" dirty="0"/>
              <a:t>Avg revenue per month</a:t>
            </a:r>
          </a:p>
          <a:p>
            <a:pPr marL="628650" lvl="1" indent="-171450">
              <a:lnSpc>
                <a:spcPct val="100000"/>
              </a:lnSpc>
              <a:buClr>
                <a:srgbClr val="02B3E4"/>
              </a:buClr>
            </a:pPr>
            <a:endParaRPr lang="en-US" sz="1200" dirty="0"/>
          </a:p>
          <a:p>
            <a:pPr marL="171450" indent="-171450">
              <a:lnSpc>
                <a:spcPct val="100000"/>
              </a:lnSpc>
              <a:buClr>
                <a:srgbClr val="02B3E4"/>
              </a:buClr>
            </a:pPr>
            <a:r>
              <a:rPr lang="en-US" dirty="0"/>
              <a:t>Product</a:t>
            </a:r>
          </a:p>
          <a:p>
            <a:pPr marL="628650" lvl="1" indent="-171450">
              <a:lnSpc>
                <a:spcPct val="100000"/>
              </a:lnSpc>
              <a:buClr>
                <a:srgbClr val="02B3E4"/>
              </a:buClr>
            </a:pPr>
            <a:r>
              <a:rPr lang="en-US" dirty="0"/>
              <a:t>Avg # of success</a:t>
            </a:r>
          </a:p>
          <a:p>
            <a:pPr marL="628650" lvl="1" indent="-171450">
              <a:lnSpc>
                <a:spcPct val="100000"/>
              </a:lnSpc>
              <a:buClr>
                <a:srgbClr val="02B3E4"/>
              </a:buClr>
            </a:pPr>
            <a:endParaRPr lang="en-US" dirty="0"/>
          </a:p>
          <a:p>
            <a:pPr marL="171450" indent="-171450">
              <a:lnSpc>
                <a:spcPct val="100000"/>
              </a:lnSpc>
              <a:buClr>
                <a:srgbClr val="02B3E4"/>
              </a:buClr>
            </a:pPr>
            <a:r>
              <a:rPr lang="en-US" dirty="0" err="1"/>
              <a:t>Quailty</a:t>
            </a:r>
            <a:endParaRPr lang="en-US" dirty="0"/>
          </a:p>
          <a:p>
            <a:pPr marL="628650" lvl="1" indent="-171450">
              <a:lnSpc>
                <a:spcPct val="100000"/>
              </a:lnSpc>
              <a:buClr>
                <a:srgbClr val="02B3E4"/>
              </a:buClr>
            </a:pPr>
            <a:r>
              <a:rPr lang="en-US" dirty="0"/>
              <a:t>Avg #  </a:t>
            </a:r>
            <a:r>
              <a:rPr lang="en-US" dirty="0" err="1"/>
              <a:t>ofsupport</a:t>
            </a:r>
            <a:r>
              <a:rPr lang="en-US" dirty="0"/>
              <a:t> contact </a:t>
            </a:r>
          </a:p>
        </p:txBody>
      </p:sp>
      <p:sp>
        <p:nvSpPr>
          <p:cNvPr id="195" name="Google Shape;19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8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01" name="Google Shape;201;p38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496</Words>
  <Application>Microsoft Office PowerPoint</Application>
  <PresentationFormat>화면 슬라이드 쇼(16:9)</PresentationFormat>
  <Paragraphs>156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Cabin</vt:lpstr>
      <vt:lpstr>Open Sans</vt:lpstr>
      <vt:lpstr>맑은 고딕</vt:lpstr>
      <vt:lpstr>Arial</vt:lpstr>
      <vt:lpstr>Rockwell Extra Bold</vt:lpstr>
      <vt:lpstr>Simple Light</vt:lpstr>
      <vt:lpstr>Udacity Template 16x9</vt:lpstr>
      <vt:lpstr>[App for Patient]</vt:lpstr>
      <vt:lpstr>Background</vt:lpstr>
      <vt:lpstr>Business Case</vt:lpstr>
      <vt:lpstr>Initial Focus</vt:lpstr>
      <vt:lpstr>Opportunity</vt:lpstr>
      <vt:lpstr>Proposal</vt:lpstr>
      <vt:lpstr>Return On Investment</vt:lpstr>
      <vt:lpstr>Measurement</vt:lpstr>
      <vt:lpstr>Competitors</vt:lpstr>
      <vt:lpstr>[Weight Loss Camp]</vt:lpstr>
      <vt:lpstr>[Personal Trainer]</vt:lpstr>
      <vt:lpstr>Our Advantages</vt:lpstr>
      <vt:lpstr>Roadmap and Vision</vt:lpstr>
      <vt:lpstr>Roadmap Pillars</vt:lpstr>
      <vt:lpstr>[Empathy]</vt:lpstr>
      <vt:lpstr>[Examination]</vt:lpstr>
      <vt:lpstr>Where do we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[Obesity App]</dc:title>
  <cp:lastModifiedBy>김채욱</cp:lastModifiedBy>
  <cp:revision>64</cp:revision>
  <dcterms:modified xsi:type="dcterms:W3CDTF">2020-12-17T01:27:28Z</dcterms:modified>
</cp:coreProperties>
</file>