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71" r:id="rId3"/>
    <p:sldId id="270" r:id="rId4"/>
    <p:sldId id="275" r:id="rId5"/>
    <p:sldId id="277" r:id="rId6"/>
    <p:sldId id="278" r:id="rId7"/>
    <p:sldId id="269" r:id="rId8"/>
    <p:sldId id="383" r:id="rId9"/>
    <p:sldId id="382" r:id="rId10"/>
    <p:sldId id="381" r:id="rId11"/>
    <p:sldId id="384" r:id="rId12"/>
    <p:sldId id="380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272" r:id="rId22"/>
    <p:sldId id="267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8D0"/>
    <a:srgbClr val="747BA7"/>
    <a:srgbClr val="8F726B"/>
    <a:srgbClr val="FCD9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2145" autoAdjust="0"/>
  </p:normalViewPr>
  <p:slideViewPr>
    <p:cSldViewPr snapToGrid="0" snapToObjects="1">
      <p:cViewPr varScale="1">
        <p:scale>
          <a:sx n="105" d="100"/>
          <a:sy n="105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8A5FE-BFEB-49AD-B1C9-02B6ACDD4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671B3-6541-4062-B69D-13A534BE07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C67D78-5D89-43D3-B0DB-6A893DD64078}" type="datetimeFigureOut">
              <a:rPr lang="en-US" altLang="zh-TW"/>
              <a:pPr>
                <a:defRPr/>
              </a:pPr>
              <a:t>1/25/2025</a:t>
            </a:fld>
            <a:endParaRPr lang="en-US" altLang="zh-TW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4644805-D7BD-4AA2-AEFA-C018D9A70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99E9DD-4FC5-4856-AC16-770009C1E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8B4C-C70A-4235-9F27-AD0CC15B7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ADB7-C1CF-4DF9-8950-B8F1BE9BE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28B745-7D1F-46F3-9FEA-8977A3346DA1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8B745-7D1F-46F3-9FEA-8977A3346DA1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672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196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03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60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792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432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8B745-7D1F-46F3-9FEA-8977A3346DA1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6936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46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692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32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914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73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18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8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13182-299F-4040-B4A0-7608D519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ECAFB-0A4B-4C4C-A47E-67B7F5546844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A2B19-E8D5-46C2-8D35-9E5CBE5B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3B90C-A9EF-4ACF-BC28-2E51F0A6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60638-65F8-4471-BF89-965A7FEB33E6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94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1353-A4CE-4162-A340-7423AB43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47619-7187-4959-95DB-E6D52CC5790D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85B7D-C82D-40AD-8CC7-816E6E67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49C132-11F2-46DB-B8B1-048D9F8A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6E960-84E9-4C30-BE8F-E36CC31C1895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3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1B8FF-D336-4287-8637-036581A1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350E-D83F-4428-B8D9-98EF095690D2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EB983F-8234-494C-8939-28985237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C3790-6F57-4EB3-842F-6F320AB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F128-388C-48FC-BE5F-79235CB7A58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19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685E1-9C75-461C-B0EA-4672D017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9D45B-B85C-47C9-B3EB-6EE3106AAD4B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335F2-907C-41F8-B3CF-9CEC299A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8FB0D-351B-4B71-B5FB-0FEB15C3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D209D-E26F-4136-80C9-5FA30D1CF5CE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1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383C31-8094-446D-83A6-BFD51BF8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2145-9A09-4103-AAC7-422C86EA5E84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496E8-6488-4748-B5E1-CC216E7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75420-4F34-4372-81BD-DFD5B218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C1E93-4843-475F-9269-B4D905A48783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56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8AE1FDB-E5FA-48B1-AC5A-0E431518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3B5C7-A013-4B42-9946-DDB66E7F40E0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E4D7D40-F5D9-4F53-A85A-0DE07DEC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F04D1D8-8A51-4627-8A00-2A0FD1F2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C4D2-019D-4065-B141-5463228ECFB7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6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F2D0EEE-5854-421D-9217-2E04071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FC3F1-7A35-446F-93D2-F67E09130F58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1D8BF5F-A1D7-4638-9B69-81BE8172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9A294D3-B9DA-4702-81C5-98A49663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A2A4D-EF07-4A44-B4B1-164901A371B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809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7E205A9-2CB9-4130-BB8E-6BEA826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94386-C900-4CE3-9059-922F8A04FC4C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C0DB7EB-BE5F-4E16-8707-5A40D3B4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C41AE53-130E-431D-9899-69C7CDD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7CF0F-8C49-4D22-8774-F84E106025DF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19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8168B52-6822-4DB3-A793-FBC156DE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2C698-08C2-4B13-9625-240AE2B4FFDE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DFBA107-DF23-4627-981F-91077C8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BE0FDD18-A9DA-4350-81AA-2D4FC0D7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D7845-12A7-491A-9A97-016D94E96950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79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906B08D-6B78-4A79-A74E-6AA39C6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5A8C-72B5-4D1F-9D2D-90355F1A2E56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9C8C5C3-06B9-48FA-BAC6-7474B855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0D16CED-E179-4BD2-AAF2-7C075E62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F50CE-9AF8-404D-AE9F-60070846464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5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002F8FF-F256-41E9-AC77-10BA1536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95C6F-94F4-40D9-9F1A-95A01C1C4E40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9F68158-00AE-45AF-B2E6-6ABE701C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B0817AD-7C47-428D-BD85-53CE9E6B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D5D49-180E-49C6-B719-A0FAF3EE1787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79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4AD4EF3-3117-408F-952B-F456A1AF9B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3E913071-C817-491F-B745-AC39D9A614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6E0C4-ADBB-4F54-96C3-A03C1D34A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EBDD53-EA8F-4B2A-A9C3-8EC1B2B281E7}" type="datetime1">
              <a:rPr lang="en-US" altLang="zh-TW" smtClean="0"/>
              <a:t>1/25/2025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AA352-9121-4859-A2F7-AE51B705C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39D0A-8B90-429E-910A-082E1B71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69BC7F3-B413-4473-BDA8-2A33F465919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.edu.jo/~mqais/CIS99/PDF/Ch.01_Introduction_%20to_computer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best/archives/top-tiob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ZZHxNF7mTa" TargetMode="External"/><Relationship Id="rId2" Type="http://schemas.openxmlformats.org/officeDocument/2006/relationships/hyperlink" Target="mailto:sychen-ncku@gs.nck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CAAD2C3-9578-4393-AB2B-399BA533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pPr lvl="0"/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Programming Design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F983D9B1-F003-44C4-AE57-93100F1B3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b="1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eaLnBrk="1" hangingPunct="1"/>
            <a:r>
              <a:rPr lang="zh-TW" altLang="en-US" b="1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陳世曄</a:t>
            </a:r>
            <a:endParaRPr lang="zh-TW" altLang="zh-TW" b="1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E1C158-67DC-412A-906A-24C4D6A7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91043"/>
            <a:ext cx="8228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</a:t>
            </a: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程序導向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(Procedure-Oriented)</a:t>
            </a:r>
            <a:endParaRPr lang="zh-TW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2349327"/>
            <a:ext cx="829485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100" b="1" dirty="0">
                <a:solidFill>
                  <a:srgbClr val="60AA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為中心，主要關注「如何完成任務」。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主考慮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系統需要逐步執行哪些</a:t>
            </a:r>
            <a:r>
              <a:rPr lang="zh-TW" altLang="en-US" sz="2100" b="1" dirty="0">
                <a:solidFill>
                  <a:srgbClr val="60AA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程序(process)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是以處理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100" b="1" dirty="0">
                <a:solidFill>
                  <a:srgbClr val="60AA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函式(function)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劃分系統各個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強調程式的效能與低層次的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硬體控制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，非常適合系統層級開發（如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作業系統、嵌入式系統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15105" y="5426209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循序、選擇、重複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8F0AFE-FFC9-43B9-84AC-BA55BB89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822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95000"/>
            <a:ext cx="8228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導向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(Objected-Oriented)</a:t>
            </a:r>
            <a:endParaRPr lang="zh-TW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2349326"/>
            <a:ext cx="81519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的擴展版，增加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OOP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支援更多的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高層次抽象功能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，例如類別、繼承、多型、模板等，同時保留了對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的低層次控制能力。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先問系統要作到什麼功能，先問有哪些東西可以讓系統做到這些功能！主要考慮需以使用哪些</a:t>
            </a:r>
            <a:r>
              <a:rPr lang="zh-TW" altLang="en-US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交互配合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架構是以抽象層面處裡，以</a:t>
            </a:r>
            <a:r>
              <a:rPr lang="zh-TW" altLang="en-US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劃分各個系統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模組。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各類別強調使用</a:t>
            </a:r>
            <a:r>
              <a:rPr lang="zh-TW" altLang="en-US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2100" b="1" dirty="0">
                <a:solidFill>
                  <a:srgbClr val="F988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5891195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封裝(Encapsulation)、繼承(Inheritance)、多型(Polymorphism)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263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823639" y="3695700"/>
            <a:ext cx="1755609" cy="725978"/>
            <a:chOff x="2983631" y="3261839"/>
            <a:chExt cx="2340811" cy="967970"/>
          </a:xfrm>
        </p:grpSpPr>
        <p:sp>
          <p:nvSpPr>
            <p:cNvPr id="6" name="文字方塊 5"/>
            <p:cNvSpPr txBox="1"/>
            <p:nvPr/>
          </p:nvSpPr>
          <p:spPr>
            <a:xfrm>
              <a:off x="3073400" y="3261839"/>
              <a:ext cx="2092879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700" b="1" dirty="0">
                  <a:solidFill>
                    <a:srgbClr val="60AAD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程序</a:t>
              </a:r>
              <a:r>
                <a:rPr lang="zh-TW" alt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導向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983631" y="3819440"/>
              <a:ext cx="2340811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60AADC"/>
                  </a:solidFill>
                  <a:latin typeface="arial" panose="020B0604020202020204" pitchFamily="34" charset="0"/>
                </a:rPr>
                <a:t>Procedure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-Oriented</a:t>
              </a:r>
              <a:endPara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27701" r="60833" b="49151"/>
          <a:stretch/>
        </p:blipFill>
        <p:spPr>
          <a:xfrm>
            <a:off x="2105025" y="2428875"/>
            <a:ext cx="1095375" cy="1190625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771900" y="3143250"/>
            <a:ext cx="1714500" cy="4762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771900" y="2516623"/>
            <a:ext cx="1433513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</a:p>
        </p:txBody>
      </p:sp>
      <p:sp>
        <p:nvSpPr>
          <p:cNvPr id="32" name="矩形 31"/>
          <p:cNvSpPr/>
          <p:nvPr/>
        </p:nvSpPr>
        <p:spPr>
          <a:xfrm>
            <a:off x="3631406" y="3556174"/>
            <a:ext cx="171450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函式指標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914" y="3692610"/>
            <a:ext cx="1646605" cy="729068"/>
            <a:chOff x="7061200" y="3261838"/>
            <a:chExt cx="2195473" cy="972090"/>
          </a:xfrm>
        </p:grpSpPr>
        <p:sp>
          <p:nvSpPr>
            <p:cNvPr id="34" name="文字方塊 33"/>
            <p:cNvSpPr txBox="1"/>
            <p:nvPr/>
          </p:nvSpPr>
          <p:spPr>
            <a:xfrm>
              <a:off x="7061200" y="3261838"/>
              <a:ext cx="2092880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700" b="1" dirty="0">
                  <a:solidFill>
                    <a:srgbClr val="F988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</a:t>
              </a:r>
              <a:r>
                <a:rPr lang="zh-TW" altLang="en-US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導向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061200" y="3823559"/>
              <a:ext cx="219547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F98855"/>
                  </a:solidFill>
                  <a:latin typeface="arial" panose="020B0604020202020204" pitchFamily="34" charset="0"/>
                </a:rPr>
                <a:t>Objected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-Oriented</a:t>
              </a:r>
              <a:endPara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6" t="25556" r="27396" b="49084"/>
          <a:stretch/>
        </p:blipFill>
        <p:spPr>
          <a:xfrm>
            <a:off x="5776913" y="2321527"/>
            <a:ext cx="1276350" cy="130440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20098" y="1091762"/>
            <a:ext cx="690380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可以實現，只是用起來比較麻煩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2" t="33704" r="56146" b="41111"/>
          <a:stretch/>
        </p:blipFill>
        <p:spPr>
          <a:xfrm>
            <a:off x="2305050" y="4598649"/>
            <a:ext cx="895350" cy="12954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3019425" y="4813163"/>
            <a:ext cx="1714500" cy="100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封裝隱藏</a:t>
            </a:r>
            <a:endParaRPr lang="en-US" altLang="zh-TW" sz="21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多態重載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7E93B9-4DED-46D3-982B-22861C0D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103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與語法特性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61128"/>
              </p:ext>
            </p:extLst>
          </p:nvPr>
        </p:nvGraphicFramePr>
        <p:xfrm>
          <a:off x="559496" y="1504230"/>
          <a:ext cx="8127303" cy="4858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485">
                  <a:extLst>
                    <a:ext uri="{9D8B030D-6E8A-4147-A177-3AD203B41FA5}">
                      <a16:colId xmlns:a16="http://schemas.microsoft.com/office/drawing/2014/main" val="2964436407"/>
                    </a:ext>
                  </a:extLst>
                </a:gridCol>
                <a:gridCol w="2354893">
                  <a:extLst>
                    <a:ext uri="{9D8B030D-6E8A-4147-A177-3AD203B41FA5}">
                      <a16:colId xmlns:a16="http://schemas.microsoft.com/office/drawing/2014/main" val="4121100703"/>
                    </a:ext>
                  </a:extLst>
                </a:gridCol>
                <a:gridCol w="3212925">
                  <a:extLst>
                    <a:ext uri="{9D8B030D-6E8A-4147-A177-3AD203B41FA5}">
                      <a16:colId xmlns:a16="http://schemas.microsoft.com/office/drawing/2014/main" val="4019687315"/>
                    </a:ext>
                  </a:extLst>
                </a:gridCol>
              </a:tblGrid>
              <a:tr h="46133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特性	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C	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C++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40532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語言類型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程序導向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程序導向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物件導向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97224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類別與物件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(Classes)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不支援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支援，具備類別、繼承、多型等特性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187133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模板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(Templates)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不支援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支援泛型程式設計（模板函式、模板類別）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46516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命名空間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(Namespace)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不支援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支援，避免名稱衝突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083549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函式多載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不支援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支援，可以根據參數型別或數量多載函式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09568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運算子多載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不支援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支援，允許重載運算符（如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5848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標準庫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(Standard Library)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提供簡單的函式庫如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stdio.h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math.h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	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STL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（容器、演算法等）與更豐富的標準庫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93274"/>
                  </a:ext>
                </a:extLst>
              </a:tr>
              <a:tr h="46133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記憶體管理	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手動，使用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malloc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/free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手動（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new/delete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自動（如智能指標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5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8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適用場景</a:t>
            </a:r>
            <a:endParaRPr lang="zh-TW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387241"/>
            <a:ext cx="82948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的適用場景：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嵌入式系統開發： 像是微控制器、驅動程式、硬體相關程式。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作業系統與系統程式：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Unix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核心多用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效能與記憶體敏感環境：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提供更直接的硬體控制，效能極佳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++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的適用場景：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應用程式開發： 桌面應用、遊戲開發（如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 Engine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高階抽象需求： 需要物件導向設計、模板或泛型支援的程式。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複雜專案： 包含大規模、多層次架構的程式系統。</a:t>
            </a:r>
          </a:p>
        </p:txBody>
      </p:sp>
    </p:spTree>
    <p:extLst>
      <p:ext uri="{BB962C8B-B14F-4D97-AF65-F5344CB8AC3E}">
        <p14:creationId xmlns:p14="http://schemas.microsoft.com/office/powerpoint/2010/main" val="33876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還要學 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，而不直接學 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387241"/>
            <a:ext cx="8294858" cy="439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基礎語言的地位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是許多程式語言的基礎（例如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都深受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語法影響）。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能幫助你理解程式語言的基本概念，如記憶體分配、指標、位元操作等。</a:t>
            </a:r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簡單直接，便於學習底層概念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是一門相對簡單的語言，提供直接控制硬體的能力。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可以更好地理解低層次的系統運作，例如堆疊、堆區記憶體、位址操作。</a:t>
            </a:r>
          </a:p>
        </p:txBody>
      </p:sp>
    </p:spTree>
    <p:extLst>
      <p:ext uri="{BB962C8B-B14F-4D97-AF65-F5344CB8AC3E}">
        <p14:creationId xmlns:p14="http://schemas.microsoft.com/office/powerpoint/2010/main" val="6185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還要學 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，而不直接學 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387241"/>
            <a:ext cx="829485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嵌入式與系統程式仍以 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嵌入式系統（如微控制器）和作業系統的開發仍然高度依賴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，因為它在這些領域擁有更少的額外開銷和更高的效能。</a:t>
            </a:r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轉移到 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更容易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是通往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的第一步。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的基礎概念（如結構體、函式、指標）在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中依然適用。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如果直接學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，你可能會</a:t>
            </a:r>
            <a:r>
              <a:rPr lang="zh-TW" altLang="en-US" sz="2100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被複雜的特性（如類別、模板、多型）分散注意力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，忽略基本的程式設計概念。</a:t>
            </a:r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與現有專案的相容性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許多現存的大型專案仍然使用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（例如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核心）。學會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可以讓你維護和延續這些專案。</a:t>
            </a:r>
          </a:p>
        </p:txBody>
      </p:sp>
    </p:spTree>
    <p:extLst>
      <p:ext uri="{BB962C8B-B14F-4D97-AF65-F5344CB8AC3E}">
        <p14:creationId xmlns:p14="http://schemas.microsoft.com/office/powerpoint/2010/main" val="185218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是否可以直接學 </a:t>
            </a: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763022"/>
            <a:ext cx="8294858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是的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，如果你的目標是開發高階應用程式（如遊戲、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應用），你可以直接學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，特別是如果你對物件導向和高階抽象有興趣。</a:t>
            </a:r>
          </a:p>
          <a:p>
            <a:pPr>
              <a:lnSpc>
                <a:spcPct val="150000"/>
              </a:lnSpc>
            </a:pP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如果你想深入理解程式設計的基礎或是從事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效能敏感的開發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，學習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是非常有價值的，因為：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它的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簡單性讓你更專注於基礎概念。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它提供了學習底層運作的機會，例如指標與記憶體控制，這些知識對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也非常重要。</a:t>
            </a:r>
          </a:p>
        </p:txBody>
      </p:sp>
    </p:spTree>
    <p:extLst>
      <p:ext uri="{BB962C8B-B14F-4D97-AF65-F5344CB8AC3E}">
        <p14:creationId xmlns:p14="http://schemas.microsoft.com/office/powerpoint/2010/main" val="373585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763022"/>
            <a:ext cx="8294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貝爾實驗室創造出著名的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語言和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Unix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：更適合學習底層概念和效能敏感的專案（嵌入式、系統程式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：適合需要物件導向設計、泛型支援和高階應用程式的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你是初學者，學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是進入程式設計世界的一個穩健起點；如果你有基礎，且對高階應用開發更感興趣，可以直接學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。兩者並不衝突，而是互補的技能。</a:t>
            </a:r>
          </a:p>
        </p:txBody>
      </p:sp>
    </p:spTree>
    <p:extLst>
      <p:ext uri="{BB962C8B-B14F-4D97-AF65-F5344CB8AC3E}">
        <p14:creationId xmlns:p14="http://schemas.microsoft.com/office/powerpoint/2010/main" val="27371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該學習哪種程式語言</a:t>
            </a: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grpSp>
        <p:nvGrpSpPr>
          <p:cNvPr id="84" name="群組 83"/>
          <p:cNvGrpSpPr/>
          <p:nvPr/>
        </p:nvGrpSpPr>
        <p:grpSpPr>
          <a:xfrm>
            <a:off x="293374" y="1791055"/>
            <a:ext cx="8557253" cy="4518530"/>
            <a:chOff x="300625" y="1828633"/>
            <a:chExt cx="8557253" cy="4518530"/>
          </a:xfrm>
        </p:grpSpPr>
        <p:sp>
          <p:nvSpPr>
            <p:cNvPr id="5" name="圓角矩形 4"/>
            <p:cNvSpPr/>
            <p:nvPr/>
          </p:nvSpPr>
          <p:spPr>
            <a:xfrm>
              <a:off x="518650" y="4185875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FCD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機械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2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(011010)</a:t>
              </a:r>
              <a:endPara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785867" y="4185874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8F7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組合語言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267340" y="3018719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747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267339" y="5226448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747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Fortran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>
              <a:stCxn id="5" idx="3"/>
              <a:endCxn id="7" idx="1"/>
            </p:cNvCxnSpPr>
            <p:nvPr/>
          </p:nvCxnSpPr>
          <p:spPr>
            <a:xfrm flipV="1">
              <a:off x="1561714" y="4453798"/>
              <a:ext cx="224153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7" idx="3"/>
              <a:endCxn id="8" idx="1"/>
            </p:cNvCxnSpPr>
            <p:nvPr/>
          </p:nvCxnSpPr>
          <p:spPr>
            <a:xfrm flipV="1">
              <a:off x="2828931" y="3286643"/>
              <a:ext cx="438409" cy="1167155"/>
            </a:xfrm>
            <a:prstGeom prst="line">
              <a:avLst/>
            </a:prstGeom>
            <a:ln w="28575">
              <a:solidFill>
                <a:srgbClr val="747B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7" idx="3"/>
              <a:endCxn id="9" idx="1"/>
            </p:cNvCxnSpPr>
            <p:nvPr/>
          </p:nvCxnSpPr>
          <p:spPr>
            <a:xfrm>
              <a:off x="2828931" y="4453798"/>
              <a:ext cx="438408" cy="1040574"/>
            </a:xfrm>
            <a:prstGeom prst="line">
              <a:avLst/>
            </a:prstGeom>
            <a:ln w="28575">
              <a:solidFill>
                <a:srgbClr val="747B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圓角矩形 21"/>
            <p:cNvSpPr/>
            <p:nvPr/>
          </p:nvSpPr>
          <p:spPr>
            <a:xfrm>
              <a:off x="4841043" y="1981294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C++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4841043" y="2633430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Objective-C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841043" y="3285566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4841043" y="3937702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Perl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6131865" y="1981294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7505950" y="1982091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C#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158375" y="3270040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PHP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158375" y="3934702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158375" y="4574312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Ruby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6158375" y="5226448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Visual</a:t>
              </a:r>
            </a:p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Basic (VB)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4841043" y="5226448"/>
              <a:ext cx="1043064" cy="535848"/>
            </a:xfrm>
            <a:prstGeom prst="roundRect">
              <a:avLst>
                <a:gd name="adj" fmla="val 7125"/>
              </a:avLst>
            </a:prstGeom>
            <a:solidFill>
              <a:srgbClr val="A4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Basic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接點 37"/>
            <p:cNvCxnSpPr>
              <a:stCxn id="8" idx="3"/>
              <a:endCxn id="22" idx="1"/>
            </p:cNvCxnSpPr>
            <p:nvPr/>
          </p:nvCxnSpPr>
          <p:spPr>
            <a:xfrm flipV="1">
              <a:off x="4310404" y="2249218"/>
              <a:ext cx="530639" cy="1037425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8" idx="3"/>
              <a:endCxn id="23" idx="1"/>
            </p:cNvCxnSpPr>
            <p:nvPr/>
          </p:nvCxnSpPr>
          <p:spPr>
            <a:xfrm flipV="1">
              <a:off x="4310404" y="2901354"/>
              <a:ext cx="530639" cy="385289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8" idx="3"/>
              <a:endCxn id="24" idx="1"/>
            </p:cNvCxnSpPr>
            <p:nvPr/>
          </p:nvCxnSpPr>
          <p:spPr>
            <a:xfrm>
              <a:off x="4310404" y="3286643"/>
              <a:ext cx="530639" cy="266847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8" idx="3"/>
              <a:endCxn id="25" idx="1"/>
            </p:cNvCxnSpPr>
            <p:nvPr/>
          </p:nvCxnSpPr>
          <p:spPr>
            <a:xfrm>
              <a:off x="4310404" y="3286643"/>
              <a:ext cx="530639" cy="918983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2" idx="3"/>
              <a:endCxn id="26" idx="1"/>
            </p:cNvCxnSpPr>
            <p:nvPr/>
          </p:nvCxnSpPr>
          <p:spPr>
            <a:xfrm>
              <a:off x="5884107" y="2249218"/>
              <a:ext cx="247758" cy="0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26" idx="3"/>
              <a:endCxn id="27" idx="1"/>
            </p:cNvCxnSpPr>
            <p:nvPr/>
          </p:nvCxnSpPr>
          <p:spPr>
            <a:xfrm>
              <a:off x="7174929" y="2249218"/>
              <a:ext cx="331021" cy="797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5" idx="3"/>
              <a:endCxn id="28" idx="1"/>
            </p:cNvCxnSpPr>
            <p:nvPr/>
          </p:nvCxnSpPr>
          <p:spPr>
            <a:xfrm flipV="1">
              <a:off x="5884107" y="3537964"/>
              <a:ext cx="274268" cy="667662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25" idx="3"/>
              <a:endCxn id="29" idx="1"/>
            </p:cNvCxnSpPr>
            <p:nvPr/>
          </p:nvCxnSpPr>
          <p:spPr>
            <a:xfrm flipV="1">
              <a:off x="5884107" y="4202626"/>
              <a:ext cx="274268" cy="3000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5" idx="3"/>
              <a:endCxn id="30" idx="1"/>
            </p:cNvCxnSpPr>
            <p:nvPr/>
          </p:nvCxnSpPr>
          <p:spPr>
            <a:xfrm>
              <a:off x="5884107" y="4205626"/>
              <a:ext cx="274268" cy="636610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9" idx="3"/>
              <a:endCxn id="36" idx="1"/>
            </p:cNvCxnSpPr>
            <p:nvPr/>
          </p:nvCxnSpPr>
          <p:spPr>
            <a:xfrm>
              <a:off x="4310403" y="5494372"/>
              <a:ext cx="530640" cy="0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6" idx="3"/>
              <a:endCxn id="31" idx="1"/>
            </p:cNvCxnSpPr>
            <p:nvPr/>
          </p:nvCxnSpPr>
          <p:spPr>
            <a:xfrm>
              <a:off x="5884107" y="5494372"/>
              <a:ext cx="274268" cy="0"/>
            </a:xfrm>
            <a:prstGeom prst="line">
              <a:avLst/>
            </a:prstGeom>
            <a:ln w="28575">
              <a:solidFill>
                <a:srgbClr val="A4B8D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3179325" y="5845554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數值計算和科學模擬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00625" y="2829538"/>
              <a:ext cx="4205408" cy="20126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179326" y="5156037"/>
              <a:ext cx="4133390" cy="11911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24488" y="1828633"/>
              <a:ext cx="4133390" cy="33274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28122" y="1830945"/>
              <a:ext cx="2584594" cy="139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28122" y="3223106"/>
              <a:ext cx="2584594" cy="19329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91942" y="29312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自動控制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4793318" y="46507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網頁設計</a:t>
              </a:r>
              <a:endPara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074613" y="27130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手機程式</a:t>
              </a:r>
              <a:endPara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7505950" y="4374257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手機程式</a:t>
              </a:r>
              <a:endPara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網頁設計</a:t>
              </a: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102128" y="58803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桌機程式</a:t>
              </a:r>
              <a:endPara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70760" y="94561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程式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語言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K.O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3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DED931-E23D-4C18-942D-AC81B1F67C52}"/>
              </a:ext>
            </a:extLst>
          </p:cNvPr>
          <p:cNvSpPr txBox="1"/>
          <p:nvPr/>
        </p:nvSpPr>
        <p:spPr>
          <a:xfrm>
            <a:off x="161925" y="1079500"/>
            <a:ext cx="8636000" cy="60478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授課老師：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陳世曄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副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教授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     Email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  <a:hlinkClick r:id="rId2"/>
              </a:rPr>
              <a:t>sychen-ncku@gs.ncku.edu.tw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上課時間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：星期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二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第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7-9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節 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15:20-18:10 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上課教室：工科系館 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41104</a:t>
            </a:r>
            <a:endParaRPr lang="zh-TW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修課人數：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約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9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人</a:t>
            </a:r>
            <a:endParaRPr lang="en-US" altLang="zh-TW" sz="2400" kern="100" dirty="0" smtClean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課程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教材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r>
              <a:rPr lang="en-US" altLang="zh-TW" dirty="0" smtClean="0"/>
              <a:t>P</a:t>
            </a:r>
            <a:r>
              <a:rPr lang="en-US" altLang="zh-TW" dirty="0"/>
              <a:t>. </a:t>
            </a:r>
            <a:r>
              <a:rPr lang="en-US" altLang="zh-TW" dirty="0" err="1"/>
              <a:t>Deitel</a:t>
            </a:r>
            <a:r>
              <a:rPr lang="en-US" altLang="zh-TW" dirty="0"/>
              <a:t> and H. </a:t>
            </a:r>
            <a:r>
              <a:rPr lang="en-US" altLang="zh-TW" dirty="0" err="1"/>
              <a:t>Deitel</a:t>
            </a:r>
            <a:r>
              <a:rPr lang="en-US" altLang="zh-TW" dirty="0"/>
              <a:t>, </a:t>
            </a:r>
            <a:r>
              <a:rPr lang="en-US" altLang="zh-TW" i="1" dirty="0"/>
              <a:t>C How to Program: With an Introduction to C++</a:t>
            </a:r>
            <a:r>
              <a:rPr lang="en-US" altLang="zh-TW" dirty="0"/>
              <a:t>, 8th ed. Pearson, 2015.</a:t>
            </a:r>
            <a:endParaRPr lang="zh-TW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上課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方式：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小時、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實習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小時</a:t>
            </a:r>
            <a:endParaRPr lang="zh-TW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課程助教：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方威仁、朱晉賢、陳維誠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      Discord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  <a:hlinkClick r:id="rId3"/>
              </a:rPr>
              <a:t>https://discord.gg/ZZHxNF7mTa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TW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9" name="文字方塊 5">
            <a:extLst>
              <a:ext uri="{FF2B5EF4-FFF2-40B4-BE49-F238E27FC236}">
                <a16:creationId xmlns:a16="http://schemas.microsoft.com/office/drawing/2014/main" id="{AD544966-2BF2-4183-8ACA-4740090C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8EE94D-AFB7-45E4-A0B7-8C499AB1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94207"/>
            <a:ext cx="8228183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什麼不一樣呢</a:t>
            </a: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1942" y="1485000"/>
            <a:ext cx="829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Algorithms </a:t>
            </a:r>
            <a:r>
              <a:rPr lang="en-US" altLang="zh-TW" sz="2400" dirty="0"/>
              <a:t>+ Data Structures = Programs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前者包含計畫，後者按圖施工？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一個叫編程，一個</a:t>
            </a:r>
            <a:r>
              <a:rPr lang="zh-TW" altLang="en-US" sz="2400" dirty="0" smtClean="0"/>
              <a:t>叫編碼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碼農</a:t>
            </a:r>
            <a:r>
              <a:rPr lang="en-US" altLang="zh-TW" sz="2400" dirty="0" smtClean="0"/>
              <a:t>)……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類似於 建築師 與 建築工 的差別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" y="4545254"/>
            <a:ext cx="5480654" cy="1905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9782" y="411759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作程序猿的五年狀態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68" y="4231385"/>
            <a:ext cx="3060196" cy="22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032750-CDDB-43C9-A784-841A8A218D26}"/>
              </a:ext>
            </a:extLst>
          </p:cNvPr>
          <p:cNvSpPr/>
          <p:nvPr/>
        </p:nvSpPr>
        <p:spPr>
          <a:xfrm>
            <a:off x="375444" y="1305341"/>
            <a:ext cx="8393112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課程配</a:t>
            </a:r>
            <a:r>
              <a:rPr lang="zh-TW" altLang="en-US" sz="4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</a:t>
            </a:r>
            <a:endParaRPr lang="en-US" altLang="zh-TW" sz="4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期中考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紙筆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20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紙筆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期末上機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20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  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12*2=24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5">
            <a:extLst>
              <a:ext uri="{FF2B5EF4-FFF2-40B4-BE49-F238E27FC236}">
                <a16:creationId xmlns:a16="http://schemas.microsoft.com/office/drawing/2014/main" id="{B0F6E134-469D-43D4-8F0E-B49888FB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76A6C-4769-4D98-BDE2-3601EB1E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21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>
            <a:extLst>
              <a:ext uri="{FF2B5EF4-FFF2-40B4-BE49-F238E27FC236}">
                <a16:creationId xmlns:a16="http://schemas.microsoft.com/office/drawing/2014/main" id="{F6FDA94E-F9A4-4C74-8E36-065EE2F0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73" y="2767281"/>
            <a:ext cx="26340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0" dirty="0"/>
              <a:t>Q</a:t>
            </a:r>
            <a:r>
              <a:rPr lang="zh-TW" altLang="en-US" sz="8000" dirty="0"/>
              <a:t> </a:t>
            </a:r>
            <a:r>
              <a:rPr lang="en-US" altLang="zh-TW" sz="8000" dirty="0"/>
              <a:t>&amp;</a:t>
            </a:r>
            <a:r>
              <a:rPr lang="zh-TW" altLang="en-US" sz="8000" dirty="0"/>
              <a:t> </a:t>
            </a:r>
            <a:r>
              <a:rPr lang="en-US" altLang="zh-TW" sz="8000" dirty="0"/>
              <a:t>A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5B4F6A-ADD7-435B-96F3-06CC7A9B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5">
            <a:extLst>
              <a:ext uri="{FF2B5EF4-FFF2-40B4-BE49-F238E27FC236}">
                <a16:creationId xmlns:a16="http://schemas.microsoft.com/office/drawing/2014/main" id="{F868742A-DC1C-4194-93AB-5FDDEE43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Materials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CEE0D5-F009-42F5-914B-78A8E3E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98" y="1112258"/>
            <a:ext cx="4006803" cy="52440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字方塊 5">
            <a:extLst>
              <a:ext uri="{FF2B5EF4-FFF2-40B4-BE49-F238E27FC236}">
                <a16:creationId xmlns:a16="http://schemas.microsoft.com/office/drawing/2014/main" id="{AD544966-2BF2-4183-8ACA-4740090C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工科與資工系有何不同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hape 143">
            <a:extLst>
              <a:ext uri="{FF2B5EF4-FFF2-40B4-BE49-F238E27FC236}">
                <a16:creationId xmlns:a16="http://schemas.microsoft.com/office/drawing/2014/main" id="{D0758664-18D3-47FE-B195-E441CB3B1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963" y="1253036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/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資工系簡介</a:t>
            </a:r>
            <a:endParaRPr lang="en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5F1FB1-7864-4769-8B1F-B87737AB337F}"/>
              </a:ext>
            </a:extLst>
          </p:cNvPr>
          <p:cNvSpPr/>
          <p:nvPr/>
        </p:nvSpPr>
        <p:spPr>
          <a:xfrm>
            <a:off x="517963" y="2192608"/>
            <a:ext cx="1076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86D538-CCB8-4F5D-8EC0-C5208E07DF37}"/>
              </a:ext>
            </a:extLst>
          </p:cNvPr>
          <p:cNvSpPr/>
          <p:nvPr/>
        </p:nvSpPr>
        <p:spPr>
          <a:xfrm>
            <a:off x="1590161" y="2115663"/>
            <a:ext cx="6962536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資工系的教學是從最基礎的根基打起，只要跟著上課的進度，按部就班的學習，相信學習曲線是很平緩的。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7EBC5D-4B7E-4719-A60B-7F219D6F7586}"/>
              </a:ext>
            </a:extLst>
          </p:cNvPr>
          <p:cNvSpPr/>
          <p:nvPr/>
        </p:nvSpPr>
        <p:spPr>
          <a:xfrm>
            <a:off x="517963" y="3049162"/>
            <a:ext cx="8149698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軟體相關課程：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包括程式語言理論與撰寫、資料結構、作業系統、網路系統、資料庫系統等。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硬體相關課程：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包括計算機結構、電子電路設計、機器人學、網路與多媒體晶片控制等（有些資訊科學系較少硬體相關課程）。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數學相關課程：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包括微積分、線性代數、離散數學、演算法、機率統計等。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99F351-8538-4E0F-9391-990510D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1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字方塊 5">
            <a:extLst>
              <a:ext uri="{FF2B5EF4-FFF2-40B4-BE49-F238E27FC236}">
                <a16:creationId xmlns:a16="http://schemas.microsoft.com/office/drawing/2014/main" id="{AD544966-2BF2-4183-8ACA-4740090C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工科與資工系有何不同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hape 143">
            <a:extLst>
              <a:ext uri="{FF2B5EF4-FFF2-40B4-BE49-F238E27FC236}">
                <a16:creationId xmlns:a16="http://schemas.microsoft.com/office/drawing/2014/main" id="{D0758664-18D3-47FE-B195-E441CB3B1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963" y="1253036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/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資工系簡介</a:t>
            </a:r>
            <a:endParaRPr lang="en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8DC292-8A45-4B74-9FBE-96DC3C45A4A5}"/>
              </a:ext>
            </a:extLst>
          </p:cNvPr>
          <p:cNvSpPr/>
          <p:nvPr/>
        </p:nvSpPr>
        <p:spPr>
          <a:xfrm>
            <a:off x="517963" y="220876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C0EDC6-4853-46F2-BF80-70F3E2A3C799}"/>
              </a:ext>
            </a:extLst>
          </p:cNvPr>
          <p:cNvSpPr/>
          <p:nvPr/>
        </p:nvSpPr>
        <p:spPr>
          <a:xfrm>
            <a:off x="1590161" y="2187318"/>
            <a:ext cx="6505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只要對程式設計不排斥，並且願意面對創新的挑戰，都是很適合唸資工系的。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1AAD64-CC2B-4D66-BFAC-606CEAF6596C}"/>
              </a:ext>
            </a:extLst>
          </p:cNvPr>
          <p:cNvSpPr/>
          <p:nvPr/>
        </p:nvSpPr>
        <p:spPr>
          <a:xfrm>
            <a:off x="517962" y="3128346"/>
            <a:ext cx="8234759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一星期一小作業，兩星期一大作業，作業相連到天邊。夜間節目：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作業</a:t>
            </a:r>
            <a:r>
              <a:rPr lang="en-US" altLang="zh-TW" dirty="0">
                <a:solidFill>
                  <a:srgbClr val="FF0000"/>
                </a:solidFill>
              </a:rPr>
              <a:t>………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883A4B-2E3E-4E8C-9890-906484E24ACC}"/>
              </a:ext>
            </a:extLst>
          </p:cNvPr>
          <p:cNvSpPr/>
          <p:nvPr/>
        </p:nvSpPr>
        <p:spPr>
          <a:xfrm>
            <a:off x="517963" y="393326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所學知識的使用期限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A508D0-820A-445D-B727-685EAD04C2F9}"/>
              </a:ext>
            </a:extLst>
          </p:cNvPr>
          <p:cNvSpPr/>
          <p:nvPr/>
        </p:nvSpPr>
        <p:spPr>
          <a:xfrm>
            <a:off x="4325136" y="3856322"/>
            <a:ext cx="3659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將所學知識應用在現實生活中，了解針對各種實際遇到的狀況，讓所學知識與實務結合。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E70D7-9376-4A5A-8E4E-E5556886E859}"/>
              </a:ext>
            </a:extLst>
          </p:cNvPr>
          <p:cNvSpPr/>
          <p:nvPr/>
        </p:nvSpPr>
        <p:spPr>
          <a:xfrm>
            <a:off x="522002" y="5252200"/>
            <a:ext cx="7495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r>
              <a:rPr lang="en-US" altLang="zh-TW" dirty="0">
                <a:solidFill>
                  <a:srgbClr val="FF0000"/>
                </a:solidFill>
              </a:rPr>
              <a:t>Win , Linux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, NT , …..    </a:t>
            </a:r>
            <a:r>
              <a:rPr lang="zh-TW" altLang="en-US" dirty="0">
                <a:solidFill>
                  <a:srgbClr val="FF0000"/>
                </a:solidFill>
              </a:rPr>
              <a:t>程式語言：</a:t>
            </a:r>
            <a:r>
              <a:rPr lang="en-US" altLang="zh-TW" dirty="0">
                <a:solidFill>
                  <a:srgbClr val="FF0000"/>
                </a:solidFill>
              </a:rPr>
              <a:t>C, C++, Java, Python, Ruby, Studio </a:t>
            </a:r>
            <a:r>
              <a:rPr lang="en-US" altLang="zh-TW" dirty="0" err="1">
                <a:solidFill>
                  <a:srgbClr val="FF0000"/>
                </a:solidFill>
              </a:rPr>
              <a:t>.Net</a:t>
            </a:r>
            <a:r>
              <a:rPr lang="en-US" altLang="zh-TW" dirty="0">
                <a:solidFill>
                  <a:srgbClr val="FF0000"/>
                </a:solidFill>
              </a:rPr>
              <a:t>…….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7BA65-E75D-483F-AD4A-55EC2C35300F}"/>
              </a:ext>
            </a:extLst>
          </p:cNvPr>
          <p:cNvSpPr/>
          <p:nvPr/>
        </p:nvSpPr>
        <p:spPr>
          <a:xfrm>
            <a:off x="517963" y="5648097"/>
            <a:ext cx="7837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遊戲種類：魔獸爭霸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三國黃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XD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信長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魔獸世界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暗黑破壞神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LOL,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神魔之塔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爐石戰記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7A53F3-1B6B-41B9-96BB-7D5CB4C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64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字方塊 5">
            <a:extLst>
              <a:ext uri="{FF2B5EF4-FFF2-40B4-BE49-F238E27FC236}">
                <a16:creationId xmlns:a16="http://schemas.microsoft.com/office/drawing/2014/main" id="{AD544966-2BF2-4183-8ACA-4740090C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工科與資工系有何不同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Shape 143">
            <a:extLst>
              <a:ext uri="{FF2B5EF4-FFF2-40B4-BE49-F238E27FC236}">
                <a16:creationId xmlns:a16="http://schemas.microsoft.com/office/drawing/2014/main" id="{BC353461-BCD2-42C6-8871-EF264F46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633" y="133490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電腦科學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(Computer Science, CS)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1" lang="e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AB3CA-C7E7-47BD-87A7-A74CF12D70C2}"/>
              </a:ext>
            </a:extLst>
          </p:cNvPr>
          <p:cNvSpPr/>
          <p:nvPr/>
        </p:nvSpPr>
        <p:spPr>
          <a:xfrm>
            <a:off x="968783" y="2203557"/>
            <a:ext cx="7155801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是對於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資訊與計算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理論基礎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以及它們在電腦系統中如何實作與應用的實用技術的學問。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18C01C-4989-4213-9037-CE2CF623E610}"/>
              </a:ext>
            </a:extLst>
          </p:cNvPr>
          <p:cNvSpPr/>
          <p:nvPr/>
        </p:nvSpPr>
        <p:spPr>
          <a:xfrm>
            <a:off x="1015814" y="3521954"/>
            <a:ext cx="6643881" cy="216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電腦科學研究的課題是：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電腦程式能做什麼和不能做什麼（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可計算性理論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如何使程式更高效的執行特定任務（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演算法和複雜性理論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程式如何存取不同型別的資料（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資料結構和資料庫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人類如何與程式溝通（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人機互動和人機介面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B6975-C7EC-4227-8625-AF538A6E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5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51C390-C0A8-4E42-AD5B-26DEF71C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66091"/>
              </p:ext>
            </p:extLst>
          </p:nvPr>
        </p:nvGraphicFramePr>
        <p:xfrm>
          <a:off x="808076" y="962948"/>
          <a:ext cx="7527849" cy="5451978"/>
        </p:xfrm>
        <a:graphic>
          <a:graphicData uri="http://schemas.openxmlformats.org/drawingml/2006/table">
            <a:tbl>
              <a:tblPr/>
              <a:tblGrid>
                <a:gridCol w="854432">
                  <a:extLst>
                    <a:ext uri="{9D8B030D-6E8A-4147-A177-3AD203B41FA5}">
                      <a16:colId xmlns:a16="http://schemas.microsoft.com/office/drawing/2014/main" val="1441284058"/>
                    </a:ext>
                  </a:extLst>
                </a:gridCol>
                <a:gridCol w="1578121">
                  <a:extLst>
                    <a:ext uri="{9D8B030D-6E8A-4147-A177-3AD203B41FA5}">
                      <a16:colId xmlns:a16="http://schemas.microsoft.com/office/drawing/2014/main" val="1965831694"/>
                    </a:ext>
                  </a:extLst>
                </a:gridCol>
                <a:gridCol w="2479687">
                  <a:extLst>
                    <a:ext uri="{9D8B030D-6E8A-4147-A177-3AD203B41FA5}">
                      <a16:colId xmlns:a16="http://schemas.microsoft.com/office/drawing/2014/main" val="2724160520"/>
                    </a:ext>
                  </a:extLst>
                </a:gridCol>
                <a:gridCol w="2615609">
                  <a:extLst>
                    <a:ext uri="{9D8B030D-6E8A-4147-A177-3AD203B41FA5}">
                      <a16:colId xmlns:a16="http://schemas.microsoft.com/office/drawing/2014/main" val="2636768150"/>
                    </a:ext>
                  </a:extLst>
                </a:gridCol>
              </a:tblGrid>
              <a:tr h="212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週數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課程主題</a:t>
                      </a:r>
                      <a:endParaRPr lang="zh-TW" altLang="en-US" sz="11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1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2969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2/18</a:t>
                      </a:r>
                      <a:endParaRPr lang="en-US" alt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課程簡介與介紹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課程目標、進度安排、評分標準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627803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2/25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Introduction to C Programming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</a:t>
                      </a: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語言的基本結構與語法。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12986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03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3/04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Program Control</a:t>
                      </a:r>
                      <a:endParaRPr lang="zh-TW" sz="11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學習條件控制。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18903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04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3/11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Functions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函數的定義與使用。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536546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3/18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Functions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函數的定義與使用。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43571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3/25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介紹陣列的定義、初始化與操作方法。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32517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07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4/01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介紹陣列的定義、初始化與操作方法。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52581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4/08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Pointers</a:t>
                      </a:r>
                      <a:endParaRPr lang="zh-TW" sz="11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深入理解指標與記憶體操作的基礎概念。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3458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4/15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期中考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TW" altLang="en-US" sz="12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11535"/>
                  </a:ext>
                </a:extLst>
              </a:tr>
              <a:tr h="2564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4/22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Pointers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深入理解指標與記憶體操作的基礎概念。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536799"/>
                  </a:ext>
                </a:extLst>
              </a:tr>
              <a:tr h="242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4/29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Characters and Strings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處理字元與字串，學習相關函數的應用。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36231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5/06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Structures, Unions, Bit Manipulation and Enumerations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了解結構體、聯合體、位操作與列舉型別。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511924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5/13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File Processing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學習檔案讀取與寫入的操作方式。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37885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5/20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Preprocessor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</a:t>
                      </a: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的預處理器與其指令功能。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33485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5/27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C++ as a Better C; Introducing Object Technology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介紹</a:t>
                      </a: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C++ </a:t>
                      </a: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的特性與物件導向技術。學習類別、物件與字串在</a:t>
                      </a: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C++ </a:t>
                      </a: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中的應用。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34006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6/03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Introduction to Classes, Objects and Strings</a:t>
                      </a:r>
                      <a:endParaRPr lang="zh-TW" sz="11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學習類別、物件與字串在</a:t>
                      </a:r>
                      <a:r>
                        <a:rPr lang="en-US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C++ </a:t>
                      </a:r>
                      <a:r>
                        <a:rPr lang="zh-TW" sz="11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中的應用。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55536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6/10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Operator Overloading;  Class string</a:t>
                      </a:r>
                      <a:endParaRPr lang="zh-TW" sz="11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理解運算符重載與</a:t>
                      </a:r>
                      <a:r>
                        <a:rPr lang="en-US" sz="11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string </a:t>
                      </a:r>
                      <a:r>
                        <a:rPr lang="zh-TW" sz="11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類別的功能。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398398"/>
                  </a:ext>
                </a:extLst>
              </a:tr>
              <a:tr h="2085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6/17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期末考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TW" altLang="en-US" sz="12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8905"/>
                  </a:ext>
                </a:extLst>
              </a:tr>
            </a:tbl>
          </a:graphicData>
        </a:graphic>
      </p:graphicFrame>
      <p:sp>
        <p:nvSpPr>
          <p:cNvPr id="5" name="文字方塊 5">
            <a:extLst>
              <a:ext uri="{FF2B5EF4-FFF2-40B4-BE49-F238E27FC236}">
                <a16:creationId xmlns:a16="http://schemas.microsoft.com/office/drawing/2014/main" id="{8C619E09-1C16-4554-9E44-81BCB9E8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Schedule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FF95A2-A611-4027-913C-E0672D5D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5">
            <a:extLst>
              <a:ext uri="{FF2B5EF4-FFF2-40B4-BE49-F238E27FC236}">
                <a16:creationId xmlns:a16="http://schemas.microsoft.com/office/drawing/2014/main" id="{8C619E09-1C16-4554-9E44-81BCB9E8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FF95A2-A611-4027-913C-E0672D5D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2724" y="1506407"/>
            <a:ext cx="389080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C/C++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的基本結構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資料型態與運算式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基本的輸出與輸入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檔案處理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陣列與字串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函式與巨集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指標與動態記憶體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、鏈結串列、堆疊、與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佇列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6257" y="1506407"/>
            <a:ext cx="40271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遞迴與動態規劃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 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類別、物件及覆載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標準樣板函式庫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(STL)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、迭代器、泛型演算函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類別繼承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虛擬函式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運算子覆載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17. 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進階字串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異常處理</a:t>
            </a:r>
          </a:p>
        </p:txBody>
      </p:sp>
      <p:sp>
        <p:nvSpPr>
          <p:cNvPr id="7" name="矩形 6"/>
          <p:cNvSpPr/>
          <p:nvPr/>
        </p:nvSpPr>
        <p:spPr>
          <a:xfrm>
            <a:off x="452724" y="598701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紅色文字為教學重點</a:t>
            </a:r>
          </a:p>
        </p:txBody>
      </p:sp>
    </p:spTree>
    <p:extLst>
      <p:ext uri="{BB962C8B-B14F-4D97-AF65-F5344CB8AC3E}">
        <p14:creationId xmlns:p14="http://schemas.microsoft.com/office/powerpoint/2010/main" val="27721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STL 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++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內建了許多資料結構與演算法，標準樣板函式庫（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Template Library, STL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），善用它們能夠節省親手實作所需的時間、腦力、以及除錯風險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STL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大致有兩種類型：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，通常是屬於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的部份，以變數的方式存在，可持續地互動與維護資料。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，通常以 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的形式存在，多是一次性的計算。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264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1750</TotalTime>
  <Words>2041</Words>
  <Application>Microsoft Office PowerPoint</Application>
  <PresentationFormat>如螢幕大小 (4:3)</PresentationFormat>
  <Paragraphs>302</Paragraphs>
  <Slides>22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MS PGothic</vt:lpstr>
      <vt:lpstr>微軟正黑體</vt:lpstr>
      <vt:lpstr>新細明體</vt:lpstr>
      <vt:lpstr>DFKai-SB</vt:lpstr>
      <vt:lpstr>Arial</vt:lpstr>
      <vt:lpstr>Arial</vt:lpstr>
      <vt:lpstr>Calibri</vt:lpstr>
      <vt:lpstr>Times New Roman</vt:lpstr>
      <vt:lpstr>Office 佈景主題</vt:lpstr>
      <vt:lpstr>Programming Design</vt:lpstr>
      <vt:lpstr>PowerPoint 簡報</vt:lpstr>
      <vt:lpstr>PowerPoint 簡報</vt:lpstr>
      <vt:lpstr>資工系簡介</vt:lpstr>
      <vt:lpstr>資工系簡介</vt:lpstr>
      <vt:lpstr>電腦科學(Computer Science, CS)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Cyber Physical System</dc:title>
  <dc:creator>Shin-Wen Huang</dc:creator>
  <cp:lastModifiedBy>YA</cp:lastModifiedBy>
  <cp:revision>181</cp:revision>
  <dcterms:created xsi:type="dcterms:W3CDTF">2012-09-17T06:24:31Z</dcterms:created>
  <dcterms:modified xsi:type="dcterms:W3CDTF">2025-01-25T16:00:44Z</dcterms:modified>
</cp:coreProperties>
</file>