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0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</p:sldIdLst>
  <p:sldSz cx="18288000" cy="10287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Times New Roman" panose="02020603050405020304" pitchFamily="18" charset="0"/>
      <p:regular r:id="rId44"/>
    </p:embeddedFont>
    <p:embeddedFont>
      <p:font typeface="標楷體" panose="03000509000000000000" pitchFamily="65" charset="-12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F6"/>
    <a:srgbClr val="93E3FF"/>
    <a:srgbClr val="4BD0FF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jQuery01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892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：取出元素內容。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：取出元素內容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含標籤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存取元素方法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B7B06F-C471-4C95-999F-AEB795FD9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3002727"/>
            <a:ext cx="6201242" cy="24463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1379E43-D932-4CE9-87E8-F103374F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002726"/>
            <a:ext cx="10226940" cy="42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89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：選取值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存取元素方法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DB1923-41C5-481C-BCDD-10AAD36B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0" y="4170563"/>
            <a:ext cx="7304281" cy="47331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7B9450-9AB9-41AE-94D0-A6419F2C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17" y="2391526"/>
            <a:ext cx="7236336" cy="1685174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04D6E5A8-CB53-458F-A7EF-5086E6970C62}"/>
              </a:ext>
            </a:extLst>
          </p:cNvPr>
          <p:cNvSpPr txBox="1"/>
          <p:nvPr/>
        </p:nvSpPr>
        <p:spPr>
          <a:xfrm>
            <a:off x="11277600" y="1791478"/>
            <a:ext cx="41148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removeAttr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：刪除屬性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2F166E-594F-4888-80B4-90AB45F5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349880"/>
            <a:ext cx="9054237" cy="1972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A29198-658F-4522-A8CD-2BBE4B54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4368723"/>
            <a:ext cx="8225906" cy="5807282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F054F695-A2DA-4ECC-9457-A0DF155C74EC}"/>
              </a:ext>
            </a:extLst>
          </p:cNvPr>
          <p:cNvSpPr txBox="1"/>
          <p:nvPr/>
        </p:nvSpPr>
        <p:spPr>
          <a:xfrm>
            <a:off x="8229600" y="1811909"/>
            <a:ext cx="32004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attr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：存取屬性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35535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addClass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removeClass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hasclass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toggleClass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class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5F42C3-F6F3-490A-AFC0-BC94EC91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9" y="4113932"/>
            <a:ext cx="7642325" cy="24018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257D5C-1BFD-440E-9D24-D25E6F1B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9" y="6602048"/>
            <a:ext cx="5204546" cy="21937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0CCDBE-1F3F-47A4-B77C-AC9BDD66A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785472"/>
            <a:ext cx="10057398" cy="82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565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append()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：在目標元素內部的最後面加入內容。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prepend()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：在目標元素內部的最前面加入內容。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：在目標元素外部的前面加入內容。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after()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：在目標元素外部的後面加入內容。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FCD18F-959D-4F94-B3FF-E602B232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4128946"/>
            <a:ext cx="7184489" cy="31481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643CEF-85F3-49BF-848B-A8660538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9" y="7428889"/>
            <a:ext cx="2785991" cy="14879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192F47-5D6D-4181-97C5-E0933EBB5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949" y="1839712"/>
            <a:ext cx="10563732" cy="741858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2FB43F6-5E54-4015-BC6F-0063995B9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142" y="7425203"/>
            <a:ext cx="4706007" cy="1829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1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each()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：用來針對物件或陣列進行重複運算。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668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操作集合中的每個物件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143000" y="64008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$.each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遍歷數組，計算數組中所有元素的總和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FE5CC2-B4F8-4766-9D8A-B9636ADF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/>
          <a:stretch/>
        </p:blipFill>
        <p:spPr bwMode="auto">
          <a:xfrm>
            <a:off x="206912" y="2476500"/>
            <a:ext cx="8667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8A6EFB-F179-4745-B44B-700C8D37B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" b="4301"/>
          <a:stretch/>
        </p:blipFill>
        <p:spPr bwMode="auto">
          <a:xfrm>
            <a:off x="9133156" y="2495843"/>
            <a:ext cx="84963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48D5E4D-85E3-40AC-A01D-1D200F98494E}"/>
              </a:ext>
            </a:extLst>
          </p:cNvPr>
          <p:cNvSpPr txBox="1"/>
          <p:nvPr/>
        </p:nvSpPr>
        <p:spPr>
          <a:xfrm>
            <a:off x="10744200" y="8082075"/>
            <a:ext cx="6885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$("selector").each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遍歷選中的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輸出每個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&lt;a&gt;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的文字內容和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href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屬性。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42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7814C-4007-4935-B7B2-84A3EABDE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" b="4438"/>
          <a:stretch/>
        </p:blipFill>
        <p:spPr bwMode="auto">
          <a:xfrm>
            <a:off x="152400" y="1806301"/>
            <a:ext cx="9083137" cy="577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52C3EA-0B97-4582-9F48-A64A6C54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860227"/>
            <a:ext cx="8590178" cy="57216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CF4CCF3-3DA3-4CAF-A7F8-AE7FC3ABD8AF}"/>
              </a:ext>
            </a:extLst>
          </p:cNvPr>
          <p:cNvSpPr/>
          <p:nvPr/>
        </p:nvSpPr>
        <p:spPr>
          <a:xfrm>
            <a:off x="3505200" y="4305300"/>
            <a:ext cx="914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B7A208-29DC-416D-BAEC-614FB367650A}"/>
              </a:ext>
            </a:extLst>
          </p:cNvPr>
          <p:cNvSpPr/>
          <p:nvPr/>
        </p:nvSpPr>
        <p:spPr>
          <a:xfrm>
            <a:off x="10363199" y="3924300"/>
            <a:ext cx="222513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8D03D6-D3A6-4020-9439-4A49E0D7BBFA}"/>
              </a:ext>
            </a:extLst>
          </p:cNvPr>
          <p:cNvSpPr/>
          <p:nvPr/>
        </p:nvSpPr>
        <p:spPr>
          <a:xfrm>
            <a:off x="10439400" y="5676901"/>
            <a:ext cx="222513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取得元素高度寬度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585646-CBA9-4AF6-A819-4050A90D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4987"/>
            <a:ext cx="11612713" cy="45024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AE5A18-8354-434A-81B3-69ACDB3B9A00}"/>
              </a:ext>
            </a:extLst>
          </p:cNvPr>
          <p:cNvSpPr/>
          <p:nvPr/>
        </p:nvSpPr>
        <p:spPr>
          <a:xfrm>
            <a:off x="3391487" y="4213860"/>
            <a:ext cx="25908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5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移除元素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C33D7D-DE22-49B5-9D69-990311D1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1950"/>
            <a:ext cx="8948343" cy="22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選擇子元素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`.find(selector)`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：從選定元素中找出所有符合條件的後代元素（不局限於直接子元素）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.children(selector)`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：從選定元素中找出所有符合條件的直接子元素（不包含更深層的後代）。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6679E8-206B-40E5-A114-11985158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0272"/>
            <a:ext cx="5582668" cy="5220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15050D-A97C-457A-B97F-B703CB61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80272"/>
            <a:ext cx="7244247" cy="19442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26BF22-25C8-4666-AB4D-887402BC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0" y="5652946"/>
            <a:ext cx="4063379" cy="238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6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選擇父元素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`.closest(selector)`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：從選定元素開始，沿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樹向上查找，返回最接近且符合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的祖先元素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`.parent(selector)`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的直接父元素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`.parents(selector)`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：從選定元素開始，沿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樹向上查找，找到所有符合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的祖先元素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BECA4-160A-4703-B774-7CC8D48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" y="4188022"/>
            <a:ext cx="6567957" cy="49178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AE8313-ADD2-404B-857A-2E16C58A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13498"/>
            <a:ext cx="10176497" cy="26320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7288F3-9D8C-4182-9E67-9EDE1F50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053045"/>
            <a:ext cx="8127633" cy="2052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一款輕量級的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函式庫，簡化網頁前端開發。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官網：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https://jquery.com/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相較於原生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語法更簡潔：使用類似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的選擇器，迅速選取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元素，減少程式碼量。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瀏覽器相容性佳：自動處理不同瀏覽器的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差異，不必寫相容性程式碼。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常用功能整合：事件綁定、動畫特效、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輕鬆上手，不必自行撰寫繁瑣邏輯。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社群資源豐富：大量外掛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(Plugin)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與範例，可快速實現各種特效與功能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=&gt; jQuery UI(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3"/>
              </a:rPr>
              <a:t>https://jqueryui.com/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簡介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918E11-B650-4B2D-8DAC-2D3CA2493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12" y="7585256"/>
            <a:ext cx="5276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選擇兄弟元素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`.siblings(selector)`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`.next(selector)`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的下一個兄弟元素。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nextAll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的所有後續兄弟元素。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的前一個兄弟元素。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prevAll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的所有前面的兄弟元素。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49DA50-A194-41D1-9F50-5073B129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9" y="5290414"/>
            <a:ext cx="7490790" cy="2895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6477C9-B410-4F89-9723-F9BA4611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290414"/>
            <a:ext cx="10309444" cy="46536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63FF37-D6C4-44F0-B3AB-58E30243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839712"/>
            <a:ext cx="5687334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0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7366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.eq(index)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：選擇指定索引的元素。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.first()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：選擇第一個元素。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.last()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：選擇最後一個元素。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篩選方法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4F5E61-C396-495B-8748-B95C2219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3695700"/>
            <a:ext cx="6001340" cy="5029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DD8B36-05E1-461C-A9B9-E59592CA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1" y="8469181"/>
            <a:ext cx="1867161" cy="1695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4348957F-8A88-4CFA-9499-1D9ABE5F6171}"/>
              </a:ext>
            </a:extLst>
          </p:cNvPr>
          <p:cNvSpPr txBox="1"/>
          <p:nvPr/>
        </p:nvSpPr>
        <p:spPr>
          <a:xfrm>
            <a:off x="6467622" y="1734083"/>
            <a:ext cx="7010400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.even()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：選擇偶數索引的元素（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4...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.odd()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：選擇奇數索引的元素（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5...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468BF66-527A-4E65-A647-5604B037C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34" y="2872232"/>
            <a:ext cx="7909286" cy="38841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9E3356-6FBD-45DB-B84D-2250EE679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2034" y="2913329"/>
            <a:ext cx="3591426" cy="1543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5A736633-F8E4-4D2E-92E6-07CA120C85A1}"/>
              </a:ext>
            </a:extLst>
          </p:cNvPr>
          <p:cNvSpPr txBox="1"/>
          <p:nvPr/>
        </p:nvSpPr>
        <p:spPr>
          <a:xfrm>
            <a:off x="6547628" y="6806465"/>
            <a:ext cx="7696200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.is(selector)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：檢查當前元素是否符合指定條件。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A717E6A-5BFB-4D77-A6A4-5AE21DDC7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625" y="7367533"/>
            <a:ext cx="8002191" cy="21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2418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.not(selector)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：從元素集中排除指定條件的元素。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.has(selector)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：選擇包含特定子元素的父元素。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.filter(selector)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：從當前元素集中篩選符合條件的元素。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篩選方法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ACB071-8E8C-4E6D-B1D0-CE617F6C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545689"/>
            <a:ext cx="9342859" cy="55602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B0BC6E-60CE-4A44-8D01-F9B50EE9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3553309"/>
            <a:ext cx="4117641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26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：用於為元素綁定事件處理程序。你可以為同一元素綁定多個事件。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5C5B06-4CD3-4F56-823F-915F43FF5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18"/>
          <a:stretch/>
        </p:blipFill>
        <p:spPr>
          <a:xfrm>
            <a:off x="219612" y="2404227"/>
            <a:ext cx="7705188" cy="25524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44ADCB-958B-4F34-A5BA-00173779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16"/>
          <a:stretch/>
        </p:blipFill>
        <p:spPr>
          <a:xfrm>
            <a:off x="8133289" y="2404227"/>
            <a:ext cx="7868711" cy="140071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992C142B-5B21-4E8C-BD5C-85CE8139E949}"/>
              </a:ext>
            </a:extLst>
          </p:cNvPr>
          <p:cNvSpPr txBox="1"/>
          <p:nvPr/>
        </p:nvSpPr>
        <p:spPr>
          <a:xfrm>
            <a:off x="219612" y="4956697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off()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：用於移除指定的事件處理程序。如果未指定參數，則移除所有綁定的事件。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6FF629-AFF5-46C0-84F3-ED78B65C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5481590"/>
            <a:ext cx="7660836" cy="1795509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6647E382-35D3-4EFB-B581-56D4006042DF}"/>
              </a:ext>
            </a:extLst>
          </p:cNvPr>
          <p:cNvSpPr txBox="1"/>
          <p:nvPr/>
        </p:nvSpPr>
        <p:spPr>
          <a:xfrm>
            <a:off x="219612" y="7272289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加載完成後執行指定的函式，通常用於初始化。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486D1D-7A65-4D61-B26D-858773FA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2" y="7882773"/>
            <a:ext cx="7692488" cy="14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9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當我們要在事件處理程式中存取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物件時，可以透過名稱為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的參數來加以傳遞。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必須是第一個參數。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E73D6-D936-42B1-9649-D1D68072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2" y="3061862"/>
            <a:ext cx="8083464" cy="4596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86FDA13-B4DF-4AA0-A7AE-BEA4D280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080964"/>
            <a:ext cx="8567557" cy="22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表單驗證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(Form Validation)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是用來檢查使用者在表單欄位輸入的資料是否正確，防止使用者輸入錯誤資料。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忘記輸入資料。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資料格式不正確。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資料超出範圍。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418243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4409312" y="698128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8DE95AF-0AF4-477F-ABF2-95A15BF443C8}"/>
              </a:ext>
            </a:extLst>
          </p:cNvPr>
          <p:cNvSpPr txBox="1"/>
          <p:nvPr/>
        </p:nvSpPr>
        <p:spPr>
          <a:xfrm>
            <a:off x="152400" y="1680865"/>
            <a:ext cx="9601200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事件的表單驗證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當使用者按下提交按鈕後，檢查是否有任何必填欄位是空白。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若有空白欄位，則會自動將其框線標示為紅色，以提示使用者補充資料。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567D78-9C2D-459D-93BF-AAAB98B0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000500"/>
            <a:ext cx="9422686" cy="29829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5A2122-7312-43AB-9C21-14A59789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585" y="3036325"/>
            <a:ext cx="8216903" cy="596156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8726D3-35DB-4687-802F-C3348D82360C}"/>
              </a:ext>
            </a:extLst>
          </p:cNvPr>
          <p:cNvSpPr txBox="1"/>
          <p:nvPr/>
        </p:nvSpPr>
        <p:spPr>
          <a:xfrm>
            <a:off x="13716000" y="901059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CDD562-B955-41F9-A643-1C54E4DC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7581900"/>
            <a:ext cx="3179317" cy="1741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676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即時驗證欄位資料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當使用者離開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(blur)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某個輸入欄位時，立即檢查該欄位的輸入是否為空。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若欄位為空，則顯示紅色框線，並提示使用者補充資料。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42FCB-EF59-4816-8899-94A6AC03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500" y="1865112"/>
            <a:ext cx="3581900" cy="2181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726295-8532-4D03-BF96-68D65E3F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14" y="4310792"/>
            <a:ext cx="8439586" cy="252560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EC3CEA-1B04-441C-A1A6-B4BDB964E88D}"/>
              </a:ext>
            </a:extLst>
          </p:cNvPr>
          <p:cNvSpPr txBox="1"/>
          <p:nvPr/>
        </p:nvSpPr>
        <p:spPr>
          <a:xfrm>
            <a:off x="4240500" y="656698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A6ED5AE-0D24-4F05-A274-F44C90BD7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586201"/>
            <a:ext cx="9422686" cy="298292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DDF9E5-5055-4FE8-8941-44DE3A06454C}"/>
              </a:ext>
            </a:extLst>
          </p:cNvPr>
          <p:cNvSpPr txBox="1"/>
          <p:nvPr/>
        </p:nvSpPr>
        <p:spPr>
          <a:xfrm>
            <a:off x="14060200" y="690048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17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0508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基本特效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hide()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：隱藏符合的元素。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show()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：顯示符合的元素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toggle()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209800" y="830147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8FD074-BCF0-4DEB-9577-BC91284B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8" y="4240012"/>
            <a:ext cx="5581922" cy="40386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12DF928-6A02-4827-811C-F57823CA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15304"/>
            <a:ext cx="6553202" cy="203472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925FD0-94E3-4179-8A61-B5D94C508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4268308"/>
            <a:ext cx="6595988" cy="541674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2D899D8-227A-4AEB-B3E1-ED2687F898F3}"/>
              </a:ext>
            </a:extLst>
          </p:cNvPr>
          <p:cNvSpPr txBox="1"/>
          <p:nvPr/>
        </p:nvSpPr>
        <p:spPr>
          <a:xfrm>
            <a:off x="8962264" y="382720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50DC24-ADE3-4420-BB58-2A1C6AD15B56}"/>
              </a:ext>
            </a:extLst>
          </p:cNvPr>
          <p:cNvSpPr txBox="1"/>
          <p:nvPr/>
        </p:nvSpPr>
        <p:spPr>
          <a:xfrm>
            <a:off x="8996357" y="968505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4A1332B-B8AD-4B08-AA82-02D8F830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9294" y="3344255"/>
            <a:ext cx="389626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DD6091F-D23C-46FA-8024-D8CBD3902F8C}"/>
              </a:ext>
            </a:extLst>
          </p:cNvPr>
          <p:cNvSpPr txBox="1"/>
          <p:nvPr/>
        </p:nvSpPr>
        <p:spPr>
          <a:xfrm>
            <a:off x="304800" y="1802604"/>
            <a:ext cx="71463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基本特效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adeIn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：淡入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淡出特效顯示元素。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fadeTo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：調整透明度。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fadeToggle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：切換淡入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淡出特效。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C02D79-F4B4-45D2-8243-21AEC976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534" y="1213962"/>
            <a:ext cx="3831157" cy="2363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46D390-A1A6-48EA-8836-64D62352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6482"/>
            <a:ext cx="4405427" cy="36434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8AE97A-CC4D-4BD1-9037-93EF1F491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691609"/>
            <a:ext cx="5853630" cy="18397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22AC3E8-651A-41C0-AC38-29DA4BCE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058739"/>
            <a:ext cx="8687257" cy="5733589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44BCC5-E73F-42A3-B194-2C9D79814307}"/>
              </a:ext>
            </a:extLst>
          </p:cNvPr>
          <p:cNvSpPr txBox="1"/>
          <p:nvPr/>
        </p:nvSpPr>
        <p:spPr>
          <a:xfrm>
            <a:off x="1676400" y="794988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57563D3-531B-48BC-B35D-D214C662BFF3}"/>
              </a:ext>
            </a:extLst>
          </p:cNvPr>
          <p:cNvSpPr txBox="1"/>
          <p:nvPr/>
        </p:nvSpPr>
        <p:spPr>
          <a:xfrm>
            <a:off x="9374478" y="3538025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9D241C-5E6D-40C9-87F0-87A03531929F}"/>
              </a:ext>
            </a:extLst>
          </p:cNvPr>
          <p:cNvSpPr txBox="1"/>
          <p:nvPr/>
        </p:nvSpPr>
        <p:spPr>
          <a:xfrm>
            <a:off x="10896600" y="9792328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126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：下載套件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使用方式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072E7-C7E8-433B-BCCA-9F6A4DDD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03009"/>
            <a:ext cx="8839200" cy="40002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F0172976-88F6-4853-809C-1D39DE783A58}"/>
              </a:ext>
            </a:extLst>
          </p:cNvPr>
          <p:cNvSpPr txBox="1"/>
          <p:nvPr/>
        </p:nvSpPr>
        <p:spPr>
          <a:xfrm>
            <a:off x="304800" y="6403231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CDN(https://releases.jquery.com/)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16C084-39A3-4FAC-9830-A685D949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9" y="7008068"/>
            <a:ext cx="8846621" cy="3066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4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slideDown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slideUp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：滑動顯示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slideToggle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：切換滑動顯示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0293F4-94E1-47FD-8270-8FF9C156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951254"/>
            <a:ext cx="5238261" cy="3733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30F37A-DED5-457A-821D-0C46087A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05490"/>
            <a:ext cx="3753374" cy="255305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04C4C3-306F-41DA-9DBD-514103278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65" y="1775462"/>
            <a:ext cx="7622509" cy="20052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6F8D2F4-35C9-4113-A0CA-B804DEB6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4381633"/>
            <a:ext cx="8055195" cy="530342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ECCD42-CD62-4E1B-8C11-A906969E8253}"/>
              </a:ext>
            </a:extLst>
          </p:cNvPr>
          <p:cNvSpPr txBox="1"/>
          <p:nvPr/>
        </p:nvSpPr>
        <p:spPr>
          <a:xfrm>
            <a:off x="1828800" y="970305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54E4D7-8458-4A0F-914E-285B9AE2712F}"/>
              </a:ext>
            </a:extLst>
          </p:cNvPr>
          <p:cNvSpPr txBox="1"/>
          <p:nvPr/>
        </p:nvSpPr>
        <p:spPr>
          <a:xfrm>
            <a:off x="10449082" y="3790697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DCCA94-405C-47AF-B698-2327087FBCA2}"/>
              </a:ext>
            </a:extLst>
          </p:cNvPr>
          <p:cNvSpPr txBox="1"/>
          <p:nvPr/>
        </p:nvSpPr>
        <p:spPr>
          <a:xfrm>
            <a:off x="10820400" y="970305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043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是一種技術，可以讓你的網頁不重新加載的情況下，與伺服器交換資料。例如，你可以只更新一小部分頁面，而不是整個頁面。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7085C4-21DF-4657-BAF4-FB5053D3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064" y="3105399"/>
            <a:ext cx="8024766" cy="2854545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73FF94EF-8FA7-45D6-99B7-3B49EC8F7E21}"/>
              </a:ext>
            </a:extLst>
          </p:cNvPr>
          <p:cNvSpPr txBox="1"/>
          <p:nvPr/>
        </p:nvSpPr>
        <p:spPr>
          <a:xfrm>
            <a:off x="181512" y="2793002"/>
            <a:ext cx="94196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非同步請求：不用重新載入整個頁面，就可以向伺服器請求資料或提交資料。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提升用戶體驗：讓網頁更加流暢、快速和互動式。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支援資料格式：除了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，還可以處理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、純文字等格式的資料。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CF59AE-9BDE-475B-B49C-4B136366EF6A}"/>
              </a:ext>
            </a:extLst>
          </p:cNvPr>
          <p:cNvSpPr txBox="1"/>
          <p:nvPr/>
        </p:nvSpPr>
        <p:spPr>
          <a:xfrm>
            <a:off x="31750" y="6244372"/>
            <a:ext cx="14293850" cy="291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【AJAX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工作原理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1.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用戶在網頁上觸發事件（例如點擊按鈕）。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2.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瀏覽器透過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使用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XMLHttpRequest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Fetch API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與伺服器溝通。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3.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伺服器處理請求並返回資料（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或純文字）。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4.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接收資料，並更新網頁內容，無需重新加載頁面。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960254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6283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jQuery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：將伺服端的遠端文件使用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方式載入。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getScript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方式執行伺服端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程式檔案。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getJSON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方法取得伺服端的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若伺服器回應的資料不是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格式，請求會失敗。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簡化處理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格式的資料，不需要再手動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JSON.parse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 最通用、最靈活 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方法，允許你自訂各種請求參數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方法、資料類型、標頭、回應處理等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</p:spTree>
    <p:extLst>
      <p:ext uri="{BB962C8B-B14F-4D97-AF65-F5344CB8AC3E}">
        <p14:creationId xmlns:p14="http://schemas.microsoft.com/office/powerpoint/2010/main" val="1908627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41789"/>
            <a:ext cx="1777991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的全名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Object Notation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，這是一種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技術常用的資料交換格式。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物件之間的轉換：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物件轉換為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字串：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JSON.stringify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字串轉換為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物件：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JSON.parse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()`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7ACBB8-2B38-479F-B3A2-CDE487F4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41"/>
          <a:stretch/>
        </p:blipFill>
        <p:spPr>
          <a:xfrm>
            <a:off x="304800" y="5248833"/>
            <a:ext cx="9129249" cy="457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49E32B-19CC-4587-B9F1-01EEADEF0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172"/>
          <a:stretch/>
        </p:blipFill>
        <p:spPr>
          <a:xfrm>
            <a:off x="9144000" y="2998988"/>
            <a:ext cx="8541119" cy="1981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8807A5-F55F-46BB-9F06-40EB23F6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5753100"/>
            <a:ext cx="8544968" cy="32731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117696-70EE-46F3-9ECE-52A22B552954}"/>
              </a:ext>
            </a:extLst>
          </p:cNvPr>
          <p:cNvSpPr/>
          <p:nvPr/>
        </p:nvSpPr>
        <p:spPr>
          <a:xfrm>
            <a:off x="9550400" y="5669720"/>
            <a:ext cx="8610519" cy="388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574DC94-0846-4DA9-883E-4B3E88BC61A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7000" y="5863810"/>
            <a:ext cx="307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A823BD6-37F3-4736-93F0-E88E34EC7662}"/>
              </a:ext>
            </a:extLst>
          </p:cNvPr>
          <p:cNvSpPr/>
          <p:nvPr/>
        </p:nvSpPr>
        <p:spPr>
          <a:xfrm>
            <a:off x="9525000" y="6076162"/>
            <a:ext cx="8610519" cy="20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E888ACA-9567-4936-AA3D-4206669F6915}"/>
              </a:ext>
            </a:extLst>
          </p:cNvPr>
          <p:cNvCxnSpPr>
            <a:cxnSpLocks/>
          </p:cNvCxnSpPr>
          <p:nvPr/>
        </p:nvCxnSpPr>
        <p:spPr>
          <a:xfrm>
            <a:off x="8077200" y="7277100"/>
            <a:ext cx="14478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FBE4765-CB12-42B8-8843-D686BD15B72B}"/>
              </a:ext>
            </a:extLst>
          </p:cNvPr>
          <p:cNvSpPr/>
          <p:nvPr/>
        </p:nvSpPr>
        <p:spPr>
          <a:xfrm>
            <a:off x="9492224" y="8367138"/>
            <a:ext cx="8610519" cy="3881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FC0B301-DD8F-4B36-8081-70D51F8BE69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38600" y="8561228"/>
            <a:ext cx="5453624" cy="5756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95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：將伺服端的遠端文件使用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方式載入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C7F0F5-24EB-4CF8-BCCB-D997F377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91236"/>
            <a:ext cx="3648584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0A4BB97-9207-4E4E-99EE-78A060AE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12" y="2365248"/>
            <a:ext cx="4915586" cy="2524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989AAC-58A5-43E4-88E1-3F3895A7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5112631"/>
            <a:ext cx="15738225" cy="5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【get()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DC8D1-BB8A-464D-9CCF-8192C44F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1754"/>
            <a:ext cx="2438740" cy="1648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8B6BE91-5F84-4893-9A1E-62ABBF05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3900"/>
            <a:ext cx="10591800" cy="51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6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等多種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可以設定回應資料的類型，如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可以設定錯誤處理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(`error`)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及完成時的處理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(`complete`)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C60867-D398-4489-80A1-D75252FA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1963406"/>
            <a:ext cx="5505677" cy="1884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9A902E-3A45-4D61-9703-F440F1DD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" y="4122770"/>
            <a:ext cx="10168007" cy="60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2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等多種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可以設定回應資料的類型，如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可以設定錯誤處理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(`error`)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及完成時的處理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(`complete`)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C60867-D398-4489-80A1-D75252FA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1963406"/>
            <a:ext cx="5505677" cy="1884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9A902E-3A45-4D61-9703-F440F1DD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" y="4122770"/>
            <a:ext cx="10168007" cy="60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23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搜尋寶可夢資訊。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D6DEFE-EA6D-4A66-8F04-5067B360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5558"/>
            <a:ext cx="2958766" cy="3910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9EF909-9306-4C3C-A3E3-462CB47E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669152"/>
            <a:ext cx="7557071" cy="34773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6339F5-FEEE-48FF-8221-CE86E3427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158" y="3162300"/>
            <a:ext cx="10198671" cy="70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第一個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D4533-D624-4421-B787-AC9DF4FC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390308"/>
            <a:ext cx="13150806" cy="74775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385E78-9FFA-4560-BA22-EAEB1A91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99" y="638260"/>
            <a:ext cx="9871057" cy="2447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6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基本選擇器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039323C-8718-4950-B038-F0221C4BFC31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通配選擇器：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`$(“*”)`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類型選擇器：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`$(“h1”)`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`&lt;h1&gt;`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`$(“#id”)`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`id`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屬性為指定值的元素。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`$(“.class”)`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class`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屬性為指定值的元素。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FF7042-4D89-419C-B266-0AA9D371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381499"/>
            <a:ext cx="8009434" cy="3807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33BF69-C28F-47A9-B8DC-48987CD8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381499"/>
            <a:ext cx="7360539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子選擇器：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`$("ul li")`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`&lt;ul&gt;`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的直接子元素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`&lt;li&gt;`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後代選擇器：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`$("p a")`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元素的所有後代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`&lt;a&gt;`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相鄰兄弟選擇器：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+ p")`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：選擇緊接在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之後的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全部兄弟選擇器：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~ p")`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：選擇所有位於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後的兄弟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結構選擇器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A71728-8465-4B1D-8144-D5816752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418170"/>
            <a:ext cx="8411750" cy="30922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3712FB-FF33-4107-8280-73A0BAB2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5418170"/>
            <a:ext cx="9436096" cy="4221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51C21D-1EE3-44CE-A14D-AEF4F4749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1"/>
          <a:stretch/>
        </p:blipFill>
        <p:spPr>
          <a:xfrm>
            <a:off x="12115800" y="1856899"/>
            <a:ext cx="5965288" cy="3362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35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130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啟用或禁用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:enabled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：選擇所有啟用的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&lt;input&gt;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`:disabled`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：選擇所有禁用的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狀態選擇器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3293414" y="7200037"/>
            <a:ext cx="3318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有條件的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:not(:checked))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15B91F-0375-4986-A452-C3E51750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714303"/>
            <a:ext cx="9419061" cy="213360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9AC7774E-ED96-4CF2-9298-9EC4AE0AA7C1}"/>
              </a:ext>
            </a:extLst>
          </p:cNvPr>
          <p:cNvSpPr txBox="1"/>
          <p:nvPr/>
        </p:nvSpPr>
        <p:spPr>
          <a:xfrm>
            <a:off x="7023100" y="1839712"/>
            <a:ext cx="112776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選取或未選取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`:checked`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：選擇所有被選取的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`checkbox`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`radio`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`:not(:checked)`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：選擇所有尚未選取的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236283-C884-44D8-B016-8454F808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3714303"/>
            <a:ext cx="8509903" cy="306663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D7F538-7EE7-4A11-AB1D-9F987A978398}"/>
              </a:ext>
            </a:extLst>
          </p:cNvPr>
          <p:cNvSpPr/>
          <p:nvPr/>
        </p:nvSpPr>
        <p:spPr>
          <a:xfrm>
            <a:off x="11201400" y="43815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EFA9A2-D802-41C3-BC87-ED10C39993A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909703" y="4114413"/>
            <a:ext cx="4291697" cy="419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7570142-1F2D-4A21-BFCC-5924622473B6}"/>
              </a:ext>
            </a:extLst>
          </p:cNvPr>
          <p:cNvSpPr/>
          <p:nvPr/>
        </p:nvSpPr>
        <p:spPr>
          <a:xfrm>
            <a:off x="11262730" y="4922178"/>
            <a:ext cx="10668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0D1694B-A6B8-428E-85D1-ADC4D6108DA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843131" y="4381500"/>
            <a:ext cx="4419599" cy="6930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DE36478-68B8-4E6D-97FA-0E951D3E70BC}"/>
              </a:ext>
            </a:extLst>
          </p:cNvPr>
          <p:cNvSpPr/>
          <p:nvPr/>
        </p:nvSpPr>
        <p:spPr>
          <a:xfrm>
            <a:off x="11262730" y="5543103"/>
            <a:ext cx="10668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B4C3E6E-3C8F-4109-B8EE-B25F3E516845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477000" y="5282815"/>
            <a:ext cx="4785730" cy="4126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6FA1E1A-466B-46B7-9296-5D0C4D481824}"/>
              </a:ext>
            </a:extLst>
          </p:cNvPr>
          <p:cNvSpPr/>
          <p:nvPr/>
        </p:nvSpPr>
        <p:spPr>
          <a:xfrm>
            <a:off x="10547190" y="6091693"/>
            <a:ext cx="1721009" cy="304800"/>
          </a:xfrm>
          <a:prstGeom prst="rect">
            <a:avLst/>
          </a:prstGeom>
          <a:noFill/>
          <a:ln>
            <a:solidFill>
              <a:srgbClr val="64A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2A8814F-FCA4-4B73-B879-BB8CA29B2D2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867400" y="5543103"/>
            <a:ext cx="4679790" cy="700990"/>
          </a:xfrm>
          <a:prstGeom prst="straightConnector1">
            <a:avLst/>
          </a:prstGeom>
          <a:ln>
            <a:solidFill>
              <a:srgbClr val="64A9F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AFD5536-B0DB-4326-BD6A-2172A9CC4BE9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5074578"/>
            <a:ext cx="3155790" cy="1169515"/>
          </a:xfrm>
          <a:prstGeom prst="straightConnector1">
            <a:avLst/>
          </a:prstGeom>
          <a:ln>
            <a:solidFill>
              <a:srgbClr val="64A9F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D85EDE2-2D96-4FD3-A084-B56A87D8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362" y="6863250"/>
            <a:ext cx="8704941" cy="37221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BA026251-B0CB-43C2-B9D1-0DA1D437E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3" y="5907096"/>
            <a:ext cx="3753374" cy="440116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7C30DFDF-27FE-48E1-8320-76C5DC315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128" y="5912519"/>
            <a:ext cx="2559800" cy="2888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9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23248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基本表單元素：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`$("input")`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input:radio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`radio`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input:checkbox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`checkbox`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其他表單元素： 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 `:text`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`text`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`:password`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`password`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`:submit`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`submit`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`:selected`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：選擇下拉清單中被選取的項目。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A43FD4-0BE8-49B4-8D00-C32E6AA0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333350"/>
            <a:ext cx="9717867" cy="45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750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索引選擇器：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`:first`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：選擇第一個元素。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`:last`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：選擇最後一個元素。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`:eq(index)`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：選擇指定索引的元素。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：選擇索引值大於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`index`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：選擇索引值小於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`index`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奇偶選擇器：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`:odd`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：選擇索引值為奇數的元素。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`:even`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：選擇索引值為偶數的元素。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其他虛擬選擇器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D8F7340-25A1-49BC-AA8A-6E605A8D2855}"/>
              </a:ext>
            </a:extLst>
          </p:cNvPr>
          <p:cNvSpPr txBox="1"/>
          <p:nvPr/>
        </p:nvSpPr>
        <p:spPr>
          <a:xfrm>
            <a:off x="8533869" y="1691609"/>
            <a:ext cx="81750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其他：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`:contains(text)`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：選擇包含指定文字的元素。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`:has(selector)`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：選擇包含指定選擇器的元素。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`:empty`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：選擇所有沒有子元素的元素。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`:parent`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：選擇所有有子元素的元素。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`:hidden`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：選擇所有隱藏的元素。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`:visible`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：選擇所有可見的元素。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3760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17006</TotalTime>
  <Words>2216</Words>
  <Application>Microsoft Office PowerPoint</Application>
  <PresentationFormat>自訂</PresentationFormat>
  <Paragraphs>212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474</cp:revision>
  <dcterms:created xsi:type="dcterms:W3CDTF">2006-08-16T00:00:00Z</dcterms:created>
  <dcterms:modified xsi:type="dcterms:W3CDTF">2025-01-22T10:26:44Z</dcterms:modified>
  <dc:identifier>DAGRTmEneC4</dc:identifier>
</cp:coreProperties>
</file>