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335" r:id="rId3"/>
    <p:sldId id="336" r:id="rId4"/>
    <p:sldId id="337" r:id="rId5"/>
    <p:sldId id="338" r:id="rId6"/>
    <p:sldId id="339" r:id="rId7"/>
    <p:sldId id="341" r:id="rId8"/>
    <p:sldId id="340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3" r:id="rId20"/>
    <p:sldId id="352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66" r:id="rId34"/>
    <p:sldId id="367" r:id="rId35"/>
    <p:sldId id="368" r:id="rId36"/>
    <p:sldId id="333" r:id="rId37"/>
  </p:sldIdLst>
  <p:sldSz cx="18288000" cy="10287000"/>
  <p:notesSz cx="6858000" cy="9144000"/>
  <p:embeddedFontLs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標楷體" panose="03000509000000000000" pitchFamily="65" charset="-120"/>
      <p:regular r:id="rId4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維誠 陳" initials="維誠" lastIdx="1" clrIdx="0">
    <p:extLst>
      <p:ext uri="{19B8F6BF-5375-455C-9EA6-DF929625EA0E}">
        <p15:presenceInfo xmlns:p15="http://schemas.microsoft.com/office/powerpoint/2012/main" userId="7153cb2d2c068b9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DAF5"/>
    <a:srgbClr val="93E3FF"/>
    <a:srgbClr val="4BD0FF"/>
    <a:srgbClr val="64A9F6"/>
    <a:srgbClr val="ADD9ED"/>
    <a:srgbClr val="B1D5F7"/>
    <a:srgbClr val="FBB3F1"/>
    <a:srgbClr val="9F9DC8"/>
    <a:srgbClr val="C9C1E1"/>
    <a:srgbClr val="E2F0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22" autoAdjust="0"/>
  </p:normalViewPr>
  <p:slideViewPr>
    <p:cSldViewPr>
      <p:cViewPr varScale="1">
        <p:scale>
          <a:sx n="76" d="100"/>
          <a:sy n="76" d="100"/>
        </p:scale>
        <p:origin x="510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05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3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">
            <a:extLst>
              <a:ext uri="{FF2B5EF4-FFF2-40B4-BE49-F238E27FC236}">
                <a16:creationId xmlns:a16="http://schemas.microsoft.com/office/drawing/2014/main" id="{FB823A53-BCA7-4538-B441-C0AA97B91D89}"/>
              </a:ext>
            </a:extLst>
          </p:cNvPr>
          <p:cNvGrpSpPr/>
          <p:nvPr/>
        </p:nvGrpSpPr>
        <p:grpSpPr>
          <a:xfrm>
            <a:off x="0" y="9742713"/>
            <a:ext cx="18364200" cy="228600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A000B4FF-BA99-4963-8323-4934494CED6C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C00000"/>
                </a:gs>
              </a:gsLst>
              <a:lin ang="0"/>
            </a:gradFill>
          </p:spPr>
          <p:txBody>
            <a:bodyPr/>
            <a:lstStyle/>
            <a:p>
              <a:endParaRPr lang="zh-TW" altLang="en-US" dirty="0"/>
            </a:p>
          </p:txBody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0966AA5-3FC0-46AD-8B65-CC32B88A3563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6" name="Group 2">
            <a:extLst>
              <a:ext uri="{FF2B5EF4-FFF2-40B4-BE49-F238E27FC236}">
                <a16:creationId xmlns:a16="http://schemas.microsoft.com/office/drawing/2014/main" id="{9979C5BC-C342-426D-B2AD-7EDB803CE202}"/>
              </a:ext>
            </a:extLst>
          </p:cNvPr>
          <p:cNvGrpSpPr/>
          <p:nvPr/>
        </p:nvGrpSpPr>
        <p:grpSpPr>
          <a:xfrm>
            <a:off x="-76200" y="190501"/>
            <a:ext cx="18364200" cy="228600"/>
            <a:chOff x="0" y="0"/>
            <a:chExt cx="4816593" cy="543967"/>
          </a:xfrm>
        </p:grpSpPr>
        <p:sp>
          <p:nvSpPr>
            <p:cNvPr id="17" name="Freeform 3">
              <a:extLst>
                <a:ext uri="{FF2B5EF4-FFF2-40B4-BE49-F238E27FC236}">
                  <a16:creationId xmlns:a16="http://schemas.microsoft.com/office/drawing/2014/main" id="{11E95A77-01DF-4801-B0D1-BF4D073321AA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C00000"/>
                </a:gs>
              </a:gsLst>
              <a:lin ang="0"/>
            </a:gradFill>
          </p:spPr>
          <p:txBody>
            <a:bodyPr/>
            <a:lstStyle/>
            <a:p>
              <a:endParaRPr lang="zh-TW" altLang="en-US" dirty="0"/>
            </a:p>
          </p:txBody>
        </p:sp>
        <p:sp>
          <p:nvSpPr>
            <p:cNvPr id="18" name="TextBox 4">
              <a:extLst>
                <a:ext uri="{FF2B5EF4-FFF2-40B4-BE49-F238E27FC236}">
                  <a16:creationId xmlns:a16="http://schemas.microsoft.com/office/drawing/2014/main" id="{3905798F-03CE-4E8D-BBE4-26518B8BEB0A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7772400" y="5747852"/>
            <a:ext cx="2619425" cy="5859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altLang="zh-TW" sz="3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Vue01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100183" y="7114577"/>
            <a:ext cx="2076748" cy="6739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739"/>
              </a:lnSpc>
              <a:spcBef>
                <a:spcPct val="0"/>
              </a:spcBef>
            </a:pPr>
            <a:r>
              <a:rPr lang="zh-TW" altLang="en-US" sz="4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" panose="020B0502040504020204" pitchFamily="34" charset="0"/>
                <a:sym typeface="王漢宗顏楷體"/>
              </a:rPr>
              <a:t>陳世曄</a:t>
            </a:r>
            <a:endParaRPr lang="en-US" sz="40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Noto Sans" panose="020B0502040504020204" pitchFamily="34" charset="0"/>
              <a:sym typeface="王漢宗顏楷體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214714" y="2360706"/>
            <a:ext cx="7727639" cy="33871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000"/>
              </a:lnSpc>
              <a:spcBef>
                <a:spcPct val="0"/>
              </a:spcBef>
            </a:pPr>
            <a:r>
              <a:rPr lang="zh-TW" altLang="en-US" sz="8000" b="1" dirty="0">
                <a:latin typeface="標楷體" panose="03000509000000000000" pitchFamily="65" charset="-120"/>
                <a:ea typeface="標楷體" panose="03000509000000000000" pitchFamily="65" charset="-120"/>
                <a:cs typeface="王漢宗顏楷體"/>
                <a:sym typeface="王漢宗顏楷體"/>
              </a:rPr>
              <a:t>互動式網頁</a:t>
            </a:r>
            <a:endParaRPr lang="en-US" altLang="zh-TW" sz="8000" b="1" dirty="0">
              <a:latin typeface="標楷體" panose="03000509000000000000" pitchFamily="65" charset="-12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algn="ctr">
              <a:lnSpc>
                <a:spcPts val="14000"/>
              </a:lnSpc>
              <a:spcBef>
                <a:spcPct val="0"/>
              </a:spcBef>
            </a:pPr>
            <a:r>
              <a:rPr lang="zh-TW" altLang="en-US" sz="8000" b="1" dirty="0">
                <a:latin typeface="標楷體" panose="03000509000000000000" pitchFamily="65" charset="-120"/>
                <a:ea typeface="標楷體" panose="03000509000000000000" pitchFamily="65" charset="-120"/>
                <a:cs typeface="王漢宗顏楷體"/>
                <a:sym typeface="王漢宗顏楷體"/>
              </a:rPr>
              <a:t>程式設計與應用</a:t>
            </a:r>
            <a:endParaRPr lang="en-US" sz="8000" b="1" dirty="0">
              <a:latin typeface="標楷體" panose="03000509000000000000" pitchFamily="65" charset="-12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sp>
        <p:nvSpPr>
          <p:cNvPr id="26" name="Freeform 3">
            <a:extLst>
              <a:ext uri="{FF2B5EF4-FFF2-40B4-BE49-F238E27FC236}">
                <a16:creationId xmlns:a16="http://schemas.microsoft.com/office/drawing/2014/main" id="{02803009-007C-4C4D-AE71-5A73DD21BDD5}"/>
              </a:ext>
            </a:extLst>
          </p:cNvPr>
          <p:cNvSpPr/>
          <p:nvPr/>
        </p:nvSpPr>
        <p:spPr>
          <a:xfrm flipV="1">
            <a:off x="-76200" y="-80579"/>
            <a:ext cx="5374881" cy="7052879"/>
          </a:xfrm>
          <a:custGeom>
            <a:avLst/>
            <a:gdLst/>
            <a:ahLst/>
            <a:cxnLst/>
            <a:rect l="l" t="t" r="r" b="b"/>
            <a:pathLst>
              <a:path w="5374881" h="7052879">
                <a:moveTo>
                  <a:pt x="0" y="7052879"/>
                </a:moveTo>
                <a:lnTo>
                  <a:pt x="5374881" y="7052879"/>
                </a:lnTo>
                <a:lnTo>
                  <a:pt x="5374881" y="0"/>
                </a:lnTo>
                <a:lnTo>
                  <a:pt x="0" y="0"/>
                </a:lnTo>
                <a:lnTo>
                  <a:pt x="0" y="705287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7" name="Freeform 2">
            <a:extLst>
              <a:ext uri="{FF2B5EF4-FFF2-40B4-BE49-F238E27FC236}">
                <a16:creationId xmlns:a16="http://schemas.microsoft.com/office/drawing/2014/main" id="{F226E2F4-27E4-4AF2-9835-250433DAB8FE}"/>
              </a:ext>
            </a:extLst>
          </p:cNvPr>
          <p:cNvSpPr/>
          <p:nvPr/>
        </p:nvSpPr>
        <p:spPr>
          <a:xfrm flipH="1">
            <a:off x="12978433" y="3234121"/>
            <a:ext cx="5374881" cy="7052879"/>
          </a:xfrm>
          <a:custGeom>
            <a:avLst/>
            <a:gdLst/>
            <a:ahLst/>
            <a:cxnLst/>
            <a:rect l="l" t="t" r="r" b="b"/>
            <a:pathLst>
              <a:path w="5374881" h="7052879">
                <a:moveTo>
                  <a:pt x="5374881" y="0"/>
                </a:moveTo>
                <a:lnTo>
                  <a:pt x="0" y="0"/>
                </a:lnTo>
                <a:lnTo>
                  <a:pt x="0" y="7052879"/>
                </a:lnTo>
                <a:lnTo>
                  <a:pt x="5374881" y="7052879"/>
                </a:lnTo>
                <a:lnTo>
                  <a:pt x="537488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zh-TW" altLang="en-US" dirty="0"/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964588E4-8283-4F9B-A33E-682A8E8D4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95426" y="8974191"/>
            <a:ext cx="678815" cy="67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2" name="Picture 4">
            <a:extLst>
              <a:ext uri="{FF2B5EF4-FFF2-40B4-BE49-F238E27FC236}">
                <a16:creationId xmlns:a16="http://schemas.microsoft.com/office/drawing/2014/main" id="{18D2AFF1-EB0C-43BF-A4DF-1D40C6D9B4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8" t="11957" r="6029" b="6029"/>
          <a:stretch/>
        </p:blipFill>
        <p:spPr bwMode="auto">
          <a:xfrm>
            <a:off x="231411" y="7675074"/>
            <a:ext cx="2232181" cy="2057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4" name="Picture 6">
            <a:extLst>
              <a:ext uri="{FF2B5EF4-FFF2-40B4-BE49-F238E27FC236}">
                <a16:creationId xmlns:a16="http://schemas.microsoft.com/office/drawing/2014/main" id="{E4BB8C29-7CAB-446E-B24B-D3E9C66D10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0" t="39146" r="12391" b="28732"/>
          <a:stretch/>
        </p:blipFill>
        <p:spPr bwMode="auto">
          <a:xfrm>
            <a:off x="14709091" y="462701"/>
            <a:ext cx="3578905" cy="155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4AAF9B4B-B48D-43FC-82F3-F116A90DF00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8" t="16278" r="22492" b="22926"/>
          <a:stretch/>
        </p:blipFill>
        <p:spPr>
          <a:xfrm>
            <a:off x="9078534" y="7922050"/>
            <a:ext cx="3951666" cy="19458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1070688" cy="1665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【v-bind】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v-bind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指令用於將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Vue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中的響應式數據綁定到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HTML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標籤的屬性上。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v-bind: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可以縮寫為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: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提高代碼可讀性和書寫效率。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單向綁定屬性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9B82ED9-4011-42B0-BD0E-2DBD1823CC7E}"/>
              </a:ext>
            </a:extLst>
          </p:cNvPr>
          <p:cNvSpPr txBox="1"/>
          <p:nvPr/>
        </p:nvSpPr>
        <p:spPr>
          <a:xfrm>
            <a:off x="13106400" y="6630824"/>
            <a:ext cx="33564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bind_attribute.html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D6892BE-27B8-4612-BD4D-5A53B985A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400" y="3613766"/>
            <a:ext cx="6807138" cy="28546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AD621E2-1D0F-4156-B2B0-A80279E8D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312" y="3570575"/>
            <a:ext cx="9955494" cy="660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960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0994488" cy="22399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methods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Vue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中用於定義方法的屬性。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適合處理觸發性或事件驅動的操作，例如按鈕點擊事件或表單提交。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方法每次呼叫時都會執行，不會自動快取結果。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需要對一些計算或事件進行即時處理時，可以使用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methods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methods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屬性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9B82ED9-4011-42B0-BD0E-2DBD1823CC7E}"/>
              </a:ext>
            </a:extLst>
          </p:cNvPr>
          <p:cNvSpPr txBox="1"/>
          <p:nvPr/>
        </p:nvSpPr>
        <p:spPr>
          <a:xfrm>
            <a:off x="1025584" y="8334608"/>
            <a:ext cx="36988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method_Calculate_BMI.html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46E42CB-C426-4BB9-A4DC-467B009B7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" y="4292600"/>
            <a:ext cx="5294477" cy="223997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B40AC94-664C-4A10-AFEE-368A613FD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2256" y="4292600"/>
            <a:ext cx="8545759" cy="56388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B3BAB6E-A8A6-46B7-9136-D23F7084F0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8829" y="6667500"/>
            <a:ext cx="2638793" cy="16671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DFCC2A5-22BB-4CE1-88FC-C393986C7DCA}"/>
              </a:ext>
            </a:extLst>
          </p:cNvPr>
          <p:cNvSpPr/>
          <p:nvPr/>
        </p:nvSpPr>
        <p:spPr>
          <a:xfrm>
            <a:off x="7010400" y="5600700"/>
            <a:ext cx="2865813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35D5BD9F-5ABC-489E-887C-EC30FC9D0FD8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4572000" y="5295900"/>
            <a:ext cx="2438400" cy="609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21FE93DB-CBC3-4F59-AAD3-A51C8EA2788B}"/>
              </a:ext>
            </a:extLst>
          </p:cNvPr>
          <p:cNvSpPr/>
          <p:nvPr/>
        </p:nvSpPr>
        <p:spPr>
          <a:xfrm>
            <a:off x="7010399" y="6667500"/>
            <a:ext cx="7162801" cy="850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FC4EC068-9C4A-49AE-9C65-6CF5F209CBA5}"/>
              </a:ext>
            </a:extLst>
          </p:cNvPr>
          <p:cNvCxnSpPr>
            <a:cxnSpLocks/>
          </p:cNvCxnSpPr>
          <p:nvPr/>
        </p:nvCxnSpPr>
        <p:spPr>
          <a:xfrm flipH="1" flipV="1">
            <a:off x="4876800" y="5905500"/>
            <a:ext cx="2133600" cy="12704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528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3585288" cy="1665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computed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是計算屬性，適合處理基於現有資料的動態計算邏輯。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當依賴的數據發生變化時，計算屬性會重新計算。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快取功能：如果依賴的數據沒有變化，計算屬性會直接返回快取的結果，而不重新執行。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computed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屬性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CDE6D08-C783-4FFD-B9E9-1AC9E659653A}"/>
              </a:ext>
            </a:extLst>
          </p:cNvPr>
          <p:cNvSpPr txBox="1"/>
          <p:nvPr/>
        </p:nvSpPr>
        <p:spPr>
          <a:xfrm>
            <a:off x="885884" y="8334608"/>
            <a:ext cx="36988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computed_Calculate_BMI.html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927FD47-D61A-493B-8DB7-02AF36383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" y="4292600"/>
            <a:ext cx="5294477" cy="2239971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6B3C6A3D-71ED-4F62-8730-FA8710A967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09337" y="4292600"/>
            <a:ext cx="8411597" cy="56388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D5F1C96E-F8E5-4C6A-8140-C1B9EA28F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8829" y="6667500"/>
            <a:ext cx="2638793" cy="16671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62AF4588-2333-4CFF-9FD9-B46CFA9CD0F6}"/>
              </a:ext>
            </a:extLst>
          </p:cNvPr>
          <p:cNvSpPr/>
          <p:nvPr/>
        </p:nvSpPr>
        <p:spPr>
          <a:xfrm>
            <a:off x="7010400" y="5600700"/>
            <a:ext cx="2865813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40BD077E-2B4A-4EEB-A2F5-326C09B943AF}"/>
              </a:ext>
            </a:extLst>
          </p:cNvPr>
          <p:cNvCxnSpPr>
            <a:stCxn id="12" idx="1"/>
          </p:cNvCxnSpPr>
          <p:nvPr/>
        </p:nvCxnSpPr>
        <p:spPr>
          <a:xfrm flipH="1" flipV="1">
            <a:off x="4572000" y="5295900"/>
            <a:ext cx="2438400" cy="609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3A3BF33F-5812-40AB-97F0-1AADA0A764DC}"/>
              </a:ext>
            </a:extLst>
          </p:cNvPr>
          <p:cNvSpPr/>
          <p:nvPr/>
        </p:nvSpPr>
        <p:spPr>
          <a:xfrm>
            <a:off x="7010399" y="6667500"/>
            <a:ext cx="7162801" cy="850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3101149-5ED8-42E7-B438-301CA940E1B1}"/>
              </a:ext>
            </a:extLst>
          </p:cNvPr>
          <p:cNvCxnSpPr>
            <a:cxnSpLocks/>
          </p:cNvCxnSpPr>
          <p:nvPr/>
        </p:nvCxnSpPr>
        <p:spPr>
          <a:xfrm flipH="1" flipV="1">
            <a:off x="4876800" y="5905500"/>
            <a:ext cx="2133600" cy="12704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5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9318088" cy="39741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watch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Vue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中用於監聽數據變化的屬性。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當指定的數據發生變化時，自動執行對應的回調函數。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通過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watch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監聽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data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或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computed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中的數據。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監聽器會接收兩個參數：新值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newValue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與新值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newValue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)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【watch vs computed】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computed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是為了處理資料變化後的視圖更新，會快取結果。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watch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是為了執行額外的邏輯或副作用。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watch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屬性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9B82ED9-4011-42B0-BD0E-2DBD1823CC7E}"/>
              </a:ext>
            </a:extLst>
          </p:cNvPr>
          <p:cNvSpPr txBox="1"/>
          <p:nvPr/>
        </p:nvSpPr>
        <p:spPr>
          <a:xfrm>
            <a:off x="10896600" y="4337947"/>
            <a:ext cx="35850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watch_Calculate_BMI.html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86F2F66-71EC-4FA3-AE6C-45E7760FE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5917000"/>
            <a:ext cx="8270983" cy="23507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4A7811A-AC55-46CA-9A09-0C40DB1EA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5524" y="5917000"/>
            <a:ext cx="9257676" cy="413565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DE67BEC3-7FFA-4D2C-8EDD-90B8CB587F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6600" y="2171700"/>
            <a:ext cx="3267531" cy="20862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3314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0918288" cy="33941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v-on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Vue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中用於監聽事件的指令，可以綁定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元素的事件。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v-on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可以縮寫為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@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支持多種事件：如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click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input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submit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等。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事件處理器：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綁定的函數會接收一個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event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物件作為參數。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可直接使用簡寫語法，增強代碼可讀性。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v-on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事件處理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9B82ED9-4011-42B0-BD0E-2DBD1823CC7E}"/>
              </a:ext>
            </a:extLst>
          </p:cNvPr>
          <p:cNvSpPr txBox="1"/>
          <p:nvPr/>
        </p:nvSpPr>
        <p:spPr>
          <a:xfrm>
            <a:off x="2197676" y="6867232"/>
            <a:ext cx="29754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v-on_button_count.html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208BA7C-865A-4238-A862-5BF2C49B1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600" y="2552700"/>
            <a:ext cx="9067800" cy="641631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F1FBD95-BD21-4DC2-8927-96313F856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976" y="5738114"/>
            <a:ext cx="2905530" cy="11431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4204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v-on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事件處理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9B82ED9-4011-42B0-BD0E-2DBD1823CC7E}"/>
              </a:ext>
            </a:extLst>
          </p:cNvPr>
          <p:cNvSpPr txBox="1"/>
          <p:nvPr/>
        </p:nvSpPr>
        <p:spPr>
          <a:xfrm>
            <a:off x="899506" y="8358980"/>
            <a:ext cx="4191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v-on_Increase_Decreas_num.html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F7E1775-782F-446F-A02E-D1F84DB88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8559035"/>
            <a:ext cx="2495898" cy="12955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67D6588-B66D-448D-B572-12FA8DE06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489937"/>
            <a:ext cx="8291079" cy="5865072"/>
          </a:xfrm>
          <a:prstGeom prst="rect">
            <a:avLst/>
          </a:prstGeom>
        </p:spPr>
      </p:pic>
      <p:sp>
        <p:nvSpPr>
          <p:cNvPr id="14" name="TextBox 10">
            <a:extLst>
              <a:ext uri="{FF2B5EF4-FFF2-40B4-BE49-F238E27FC236}">
                <a16:creationId xmlns:a16="http://schemas.microsoft.com/office/drawing/2014/main" id="{58419AD4-BD5B-426D-A784-D5A02B581B8C}"/>
              </a:ext>
            </a:extLst>
          </p:cNvPr>
          <p:cNvSpPr txBox="1"/>
          <p:nvPr/>
        </p:nvSpPr>
        <p:spPr>
          <a:xfrm>
            <a:off x="2590800" y="1834933"/>
            <a:ext cx="3069688" cy="5116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增加與減少數值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BB7722DD-0BED-4F21-BC23-9D6FB946E6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99232" y="8559035"/>
            <a:ext cx="2581635" cy="10383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BA886D97-7E03-4E81-8F49-A5ACA8C648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0600" y="2502637"/>
            <a:ext cx="9291064" cy="5865072"/>
          </a:xfrm>
          <a:prstGeom prst="rect">
            <a:avLst/>
          </a:prstGeom>
        </p:spPr>
      </p:pic>
      <p:sp>
        <p:nvSpPr>
          <p:cNvPr id="19" name="TextBox 10">
            <a:extLst>
              <a:ext uri="{FF2B5EF4-FFF2-40B4-BE49-F238E27FC236}">
                <a16:creationId xmlns:a16="http://schemas.microsoft.com/office/drawing/2014/main" id="{59142863-496F-4BBE-A7CE-3D1EFF67F3A2}"/>
              </a:ext>
            </a:extLst>
          </p:cNvPr>
          <p:cNvSpPr txBox="1"/>
          <p:nvPr/>
        </p:nvSpPr>
        <p:spPr>
          <a:xfrm>
            <a:off x="11906678" y="1941749"/>
            <a:ext cx="3333322" cy="5116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鍵盤輸入同步顯示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9324AFD-148D-4121-9906-C84709DCCC3A}"/>
              </a:ext>
            </a:extLst>
          </p:cNvPr>
          <p:cNvSpPr txBox="1"/>
          <p:nvPr/>
        </p:nvSpPr>
        <p:spPr>
          <a:xfrm>
            <a:off x="10896600" y="8452814"/>
            <a:ext cx="4191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v-on_Synchronized_Display.html</a:t>
            </a:r>
          </a:p>
        </p:txBody>
      </p:sp>
    </p:spTree>
    <p:extLst>
      <p:ext uri="{BB962C8B-B14F-4D97-AF65-F5344CB8AC3E}">
        <p14:creationId xmlns:p14="http://schemas.microsoft.com/office/powerpoint/2010/main" val="3762171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2670888" cy="28200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v-model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Vue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提供的雙向資料綁定指令。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用於表單元素（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input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radio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checkbox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textarea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select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）與資料的雙向同步。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v-model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不需要寫事件處理器和資料更新邏輯，自動完成雙向同步。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當使用者在表單元素中輸入時，資料會自動更新。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資料更新後，視圖也會自動反映新的數據。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1353800" cy="13198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v-model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雙向綁定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(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表單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)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9B82ED9-4011-42B0-BD0E-2DBD1823CC7E}"/>
              </a:ext>
            </a:extLst>
          </p:cNvPr>
          <p:cNvSpPr txBox="1"/>
          <p:nvPr/>
        </p:nvSpPr>
        <p:spPr>
          <a:xfrm>
            <a:off x="10309597" y="6743700"/>
            <a:ext cx="24137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v-model_form.html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FC62038-E524-4919-AB9D-A44455985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441" y="4927659"/>
            <a:ext cx="5092359" cy="106646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4818969-9502-4221-A878-1F447488F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958" y="6046988"/>
            <a:ext cx="6952842" cy="183971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843BD87-B110-499C-B34B-5DB5C9E69D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985" y="7935665"/>
            <a:ext cx="7495815" cy="208463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30FBA10-2CD3-4F61-8F71-8F7D0F042C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90386" y="6743700"/>
            <a:ext cx="5561325" cy="2226862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A9A8BA95-5262-4722-AA5C-A3C8D46EAB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64024" y="8995962"/>
            <a:ext cx="8687687" cy="969666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825EAFE1-D121-4997-B20A-EEE9E2982B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36333" y="3238250"/>
            <a:ext cx="7698290" cy="3480050"/>
          </a:xfrm>
          <a:prstGeom prst="rect">
            <a:avLst/>
          </a:prstGeom>
        </p:spPr>
      </p:pic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9CCFCF2-1220-4F9F-A806-79B14ACD4FF7}"/>
              </a:ext>
            </a:extLst>
          </p:cNvPr>
          <p:cNvCxnSpPr>
            <a:cxnSpLocks/>
          </p:cNvCxnSpPr>
          <p:nvPr/>
        </p:nvCxnSpPr>
        <p:spPr>
          <a:xfrm flipH="1">
            <a:off x="8229600" y="4457700"/>
            <a:ext cx="3429000" cy="12238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1C45472D-C4C7-44B2-A207-05C051F1FE94}"/>
              </a:ext>
            </a:extLst>
          </p:cNvPr>
          <p:cNvCxnSpPr>
            <a:cxnSpLocks/>
          </p:cNvCxnSpPr>
          <p:nvPr/>
        </p:nvCxnSpPr>
        <p:spPr>
          <a:xfrm flipH="1">
            <a:off x="5791200" y="4762500"/>
            <a:ext cx="6019800" cy="1828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447D660D-7E70-4319-AF51-1F2BE5F7E554}"/>
              </a:ext>
            </a:extLst>
          </p:cNvPr>
          <p:cNvCxnSpPr>
            <a:cxnSpLocks/>
          </p:cNvCxnSpPr>
          <p:nvPr/>
        </p:nvCxnSpPr>
        <p:spPr>
          <a:xfrm flipH="1">
            <a:off x="5791200" y="4927659"/>
            <a:ext cx="6019800" cy="34162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E2F54770-6B5D-43BF-A1CF-D0B44C6FB184}"/>
              </a:ext>
            </a:extLst>
          </p:cNvPr>
          <p:cNvCxnSpPr>
            <a:cxnSpLocks/>
          </p:cNvCxnSpPr>
          <p:nvPr/>
        </p:nvCxnSpPr>
        <p:spPr>
          <a:xfrm>
            <a:off x="11811000" y="5143500"/>
            <a:ext cx="2667000" cy="1905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CF5EE6B3-1608-412B-8591-10D8D01CC5ED}"/>
              </a:ext>
            </a:extLst>
          </p:cNvPr>
          <p:cNvCxnSpPr>
            <a:cxnSpLocks/>
          </p:cNvCxnSpPr>
          <p:nvPr/>
        </p:nvCxnSpPr>
        <p:spPr>
          <a:xfrm>
            <a:off x="11811000" y="5448300"/>
            <a:ext cx="4648200" cy="4191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8" name="圖片 37">
            <a:extLst>
              <a:ext uri="{FF2B5EF4-FFF2-40B4-BE49-F238E27FC236}">
                <a16:creationId xmlns:a16="http://schemas.microsoft.com/office/drawing/2014/main" id="{065C9E79-A2D3-4A4E-878C-DBA625AB70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173200" y="202648"/>
            <a:ext cx="1273549" cy="28200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0" name="圖片 39">
            <a:extLst>
              <a:ext uri="{FF2B5EF4-FFF2-40B4-BE49-F238E27FC236}">
                <a16:creationId xmlns:a16="http://schemas.microsoft.com/office/drawing/2014/main" id="{1BA6D8F7-3B2A-4F47-8C41-746E1F8CAE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446749" y="202648"/>
            <a:ext cx="1775027" cy="28200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7154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3585288" cy="6282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修飾字是對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v-model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的進一步優化，處理輸入數據的特殊需求。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【lazy】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預設情況下，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v-model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監聽的是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input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事件，使用者每敲擊一次鍵盤就會觸發數據更新。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使用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lazy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修飾字後，改為在按下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Enter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鍵時才更新數據。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【trim】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去除輸入值的首尾空白字元，並同步到數據。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algn="l">
              <a:lnSpc>
                <a:spcPts val="4480"/>
              </a:lnSpc>
              <a:spcBef>
                <a:spcPct val="0"/>
              </a:spcBef>
            </a:pP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algn="l">
              <a:lnSpc>
                <a:spcPts val="4480"/>
              </a:lnSpc>
              <a:spcBef>
                <a:spcPct val="0"/>
              </a:spcBef>
            </a:pP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algn="l">
              <a:lnSpc>
                <a:spcPts val="4480"/>
              </a:lnSpc>
              <a:spcBef>
                <a:spcPct val="0"/>
              </a:spcBef>
            </a:pP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【number】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將輸入值自動轉換為數字類型，避免字符串類型的數字導致運算問題。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3868400" cy="13198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V-model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修飾字 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(Modifiers)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9B82ED9-4011-42B0-BD0E-2DBD1823CC7E}"/>
              </a:ext>
            </a:extLst>
          </p:cNvPr>
          <p:cNvSpPr txBox="1"/>
          <p:nvPr/>
        </p:nvSpPr>
        <p:spPr>
          <a:xfrm>
            <a:off x="10439400" y="9711733"/>
            <a:ext cx="30516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v-model_Modifiers.html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0DB2FB1-5036-4A84-A8BE-B00EFF18B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8145" y="3535436"/>
            <a:ext cx="7668255" cy="137499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4203B27-A1D7-4EC4-A9FF-3C8989F57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45" y="5295900"/>
            <a:ext cx="8595395" cy="141742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B87195A-9CC1-4FD9-B97C-2FD102B808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212" y="8074560"/>
            <a:ext cx="9181718" cy="174336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D4F630C-E69B-4EFA-9FF5-B27A899FC4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91658" y="4910434"/>
            <a:ext cx="3524742" cy="51156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1830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3356688" cy="5125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Vue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中，事件修飾符 用來處理事件的默認行為，讓我們更簡潔地控制事件。例如：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阻止事件的默認行為：如防止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&lt;form&gt;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提交時重新加載網頁。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只處理特定事件：如按下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Enter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鍵才執行事件。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v-on:submit.prevent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=“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func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”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：阻止事件的默認行為，例如表單提交。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v-on:click.stop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=“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func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”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：阻止事件冒泡（向上傳遞）。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v-on:click.once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=“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func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”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：事件只會觸發一次。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v-on:click.capture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=“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func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”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：在捕獲階段觸發事件，而非冒泡階段。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v-on:click.self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=“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func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”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：只在自身元素上觸發事件。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v-on:keyup.enter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=“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func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”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：監聽鍵盤按下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Enter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鍵。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4097000" cy="13198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Event Modifier (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事件修飾符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36526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4097000" cy="13198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Event Modifier (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事件修飾符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)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9B82ED9-4011-42B0-BD0E-2DBD1823CC7E}"/>
              </a:ext>
            </a:extLst>
          </p:cNvPr>
          <p:cNvSpPr txBox="1"/>
          <p:nvPr/>
        </p:nvSpPr>
        <p:spPr>
          <a:xfrm>
            <a:off x="232311" y="8540424"/>
            <a:ext cx="3429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Event_Modifier_Enter.html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948646C-3FD3-403F-8C7B-7621786C7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11" y="2313222"/>
            <a:ext cx="10399001" cy="4811478"/>
          </a:xfrm>
          <a:prstGeom prst="rect">
            <a:avLst/>
          </a:prstGeom>
        </p:spPr>
      </p:pic>
      <p:sp>
        <p:nvSpPr>
          <p:cNvPr id="12" name="TextBox 10">
            <a:extLst>
              <a:ext uri="{FF2B5EF4-FFF2-40B4-BE49-F238E27FC236}">
                <a16:creationId xmlns:a16="http://schemas.microsoft.com/office/drawing/2014/main" id="{DF5C0C19-C867-4269-BA67-1E2D78CDDF41}"/>
              </a:ext>
            </a:extLst>
          </p:cNvPr>
          <p:cNvSpPr txBox="1"/>
          <p:nvPr/>
        </p:nvSpPr>
        <p:spPr>
          <a:xfrm>
            <a:off x="181512" y="1746576"/>
            <a:ext cx="8141284" cy="5116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監聽鍵盤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Enter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鍵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F55ABD0-59B7-4CA5-8513-BD73AC36C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611" y="7269816"/>
            <a:ext cx="3305636" cy="12003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0">
            <a:extLst>
              <a:ext uri="{FF2B5EF4-FFF2-40B4-BE49-F238E27FC236}">
                <a16:creationId xmlns:a16="http://schemas.microsoft.com/office/drawing/2014/main" id="{D290BEEB-028E-4397-9E9D-51295CD9B05C}"/>
              </a:ext>
            </a:extLst>
          </p:cNvPr>
          <p:cNvSpPr txBox="1"/>
          <p:nvPr/>
        </p:nvSpPr>
        <p:spPr>
          <a:xfrm>
            <a:off x="10820400" y="1751298"/>
            <a:ext cx="6905088" cy="5116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防止表單提交後網頁刷新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186C0AE-06C6-4F35-BF56-5C7187256384}"/>
              </a:ext>
            </a:extLst>
          </p:cNvPr>
          <p:cNvSpPr txBox="1"/>
          <p:nvPr/>
        </p:nvSpPr>
        <p:spPr>
          <a:xfrm>
            <a:off x="13106400" y="9800562"/>
            <a:ext cx="31278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Event_Modifier_Prevent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6A608995-5508-496B-86AE-C078C01FDB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6000" y="2335366"/>
            <a:ext cx="6899488" cy="5947385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8E01613E-7BF3-4645-8E3F-76B7419662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8202" y="8313897"/>
            <a:ext cx="7049484" cy="13717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1370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5490288" cy="68566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Vue.js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是一款漸進式框架，主要用於構建用戶介面的視圖層。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核心概念包括：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響應式資料綁定：可以自動同步資料和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組件系統：支持模組化開發，便於應用的靈活擴展。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Vue.js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支持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MVVM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模式，通過資料綁定和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操作實現動態網頁內容。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【Vue.js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的特性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漸進式設計：可以從單個頁面逐步擴展到大型應用。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結合了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Angular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和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React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的優勢，並保留了自己的獨特特性。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【Vue.js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的版本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Vue 2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的主要開發模式是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Options API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Vue 3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引入了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Composition API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，這是一種全新的開發模式。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課程以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Vue3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為主，仍會有部分程式碼以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Vue2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作呈現。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Vue.js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介紹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</p:spTree>
    <p:extLst>
      <p:ext uri="{BB962C8B-B14F-4D97-AF65-F5344CB8AC3E}">
        <p14:creationId xmlns:p14="http://schemas.microsoft.com/office/powerpoint/2010/main" val="26587569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3204288" cy="10858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v-once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指令讓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Vue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只渲染一次元素或組件，後續的數據更新不會再影響該元素的內容。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適合用於靜態內容或不需要隨數據變動的部分，減少渲染開銷，提高性能。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-22891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v-once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：鎖定內容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9B82ED9-4011-42B0-BD0E-2DBD1823CC7E}"/>
              </a:ext>
            </a:extLst>
          </p:cNvPr>
          <p:cNvSpPr txBox="1"/>
          <p:nvPr/>
        </p:nvSpPr>
        <p:spPr>
          <a:xfrm>
            <a:off x="14859000" y="6743700"/>
            <a:ext cx="16038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v-once.html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C66FB67-5C7C-49A4-991C-753449BB1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12" y="6591299"/>
            <a:ext cx="6842678" cy="364381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A070430-5A93-43AA-8E67-79EE635E1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12" y="2871282"/>
            <a:ext cx="12109030" cy="364381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49E3F474-E84D-4A9E-BA4D-3504A307EE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32278" y="2890112"/>
            <a:ext cx="5548810" cy="37011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0665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5584288" cy="33970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Vue 3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中，透過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:class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可以輕鬆切換元素的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CSS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類別，語法支援：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單一類別：直接指定字串。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條件類別：根據條件切換類別。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多個類別：使用陣列來同時添加多個類別。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CSS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綁定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D6800BC0-BD70-456C-97C8-91DF501FC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199" y="1802604"/>
            <a:ext cx="12344841" cy="806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726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CSS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綁定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9B82ED9-4011-42B0-BD0E-2DBD1823CC7E}"/>
              </a:ext>
            </a:extLst>
          </p:cNvPr>
          <p:cNvSpPr txBox="1"/>
          <p:nvPr/>
        </p:nvSpPr>
        <p:spPr>
          <a:xfrm>
            <a:off x="13335000" y="9226252"/>
            <a:ext cx="20610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vue_css.html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A15628B-4D8C-4CD6-A5E3-14D7F9FD0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5295900"/>
            <a:ext cx="8132093" cy="3733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B690600-6F2E-4A83-A5E2-0BA762D05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5899" y="1461843"/>
            <a:ext cx="8874728" cy="773507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E977E7B8-425E-4448-860C-55C75D2B2E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" y="1802604"/>
            <a:ext cx="8108825" cy="3386393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556597AC-CB88-4B17-A64F-4855B58C0DBB}"/>
              </a:ext>
            </a:extLst>
          </p:cNvPr>
          <p:cNvSpPr/>
          <p:nvPr/>
        </p:nvSpPr>
        <p:spPr>
          <a:xfrm>
            <a:off x="3270126" y="2750597"/>
            <a:ext cx="19050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5888542-8E68-4E7C-8CF8-79E1501F3FF1}"/>
              </a:ext>
            </a:extLst>
          </p:cNvPr>
          <p:cNvSpPr/>
          <p:nvPr/>
        </p:nvSpPr>
        <p:spPr>
          <a:xfrm>
            <a:off x="3270126" y="3664997"/>
            <a:ext cx="19050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35F5163-84D4-4884-9B64-A2F059574490}"/>
              </a:ext>
            </a:extLst>
          </p:cNvPr>
          <p:cNvSpPr/>
          <p:nvPr/>
        </p:nvSpPr>
        <p:spPr>
          <a:xfrm>
            <a:off x="973282" y="2750597"/>
            <a:ext cx="2144443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3EEB338-1824-4BEA-872B-F5B392CCAA1C}"/>
              </a:ext>
            </a:extLst>
          </p:cNvPr>
          <p:cNvSpPr/>
          <p:nvPr/>
        </p:nvSpPr>
        <p:spPr>
          <a:xfrm>
            <a:off x="1011382" y="3664997"/>
            <a:ext cx="2144443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762B8A2-E237-4C89-8457-C678C5F733CC}"/>
              </a:ext>
            </a:extLst>
          </p:cNvPr>
          <p:cNvSpPr/>
          <p:nvPr/>
        </p:nvSpPr>
        <p:spPr>
          <a:xfrm>
            <a:off x="10515600" y="4221230"/>
            <a:ext cx="1752600" cy="2871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4A0B433-633B-4ACD-A526-46124858E404}"/>
              </a:ext>
            </a:extLst>
          </p:cNvPr>
          <p:cNvSpPr/>
          <p:nvPr/>
        </p:nvSpPr>
        <p:spPr>
          <a:xfrm>
            <a:off x="10515600" y="5329381"/>
            <a:ext cx="1752600" cy="2871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6F5D1E3-EDF7-4D5B-81F0-3C8903D83C27}"/>
              </a:ext>
            </a:extLst>
          </p:cNvPr>
          <p:cNvSpPr/>
          <p:nvPr/>
        </p:nvSpPr>
        <p:spPr>
          <a:xfrm>
            <a:off x="10591800" y="6976013"/>
            <a:ext cx="1752600" cy="2871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89D87547-D082-470B-A629-0C1CF27BDF73}"/>
              </a:ext>
            </a:extLst>
          </p:cNvPr>
          <p:cNvCxnSpPr>
            <a:cxnSpLocks/>
          </p:cNvCxnSpPr>
          <p:nvPr/>
        </p:nvCxnSpPr>
        <p:spPr>
          <a:xfrm flipH="1" flipV="1">
            <a:off x="3270126" y="2674738"/>
            <a:ext cx="7702674" cy="201156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50F902F2-ED91-4D62-AD5A-93108DF97389}"/>
              </a:ext>
            </a:extLst>
          </p:cNvPr>
          <p:cNvCxnSpPr>
            <a:cxnSpLocks/>
          </p:cNvCxnSpPr>
          <p:nvPr/>
        </p:nvCxnSpPr>
        <p:spPr>
          <a:xfrm flipH="1" flipV="1">
            <a:off x="5389206" y="3664997"/>
            <a:ext cx="5583594" cy="129262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641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8141284" cy="16628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【v-if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v-else-if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v-else】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功能：根據條件動態添加或移除元素。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特性：元素不符合條件時，從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完全移除。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條件式渲染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9B82ED9-4011-42B0-BD0E-2DBD1823CC7E}"/>
              </a:ext>
            </a:extLst>
          </p:cNvPr>
          <p:cNvSpPr txBox="1"/>
          <p:nvPr/>
        </p:nvSpPr>
        <p:spPr>
          <a:xfrm>
            <a:off x="12801600" y="3435186"/>
            <a:ext cx="16038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語法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EA4FE06-244A-4717-9CF3-081662680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4848" y="1850044"/>
            <a:ext cx="8452336" cy="146480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D4FFB73-EC2C-4F04-A6BF-E03509B69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12" y="3886200"/>
            <a:ext cx="7934125" cy="379529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30413B5-C740-4B1F-9F89-B91866AEF6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8196" y="3848100"/>
            <a:ext cx="9000933" cy="4356100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E69E6FE0-3AC8-44A6-90DC-37EDAEA0A108}"/>
              </a:ext>
            </a:extLst>
          </p:cNvPr>
          <p:cNvSpPr/>
          <p:nvPr/>
        </p:nvSpPr>
        <p:spPr>
          <a:xfrm>
            <a:off x="3124200" y="6934200"/>
            <a:ext cx="1752600" cy="2871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9BD1F11-3E1A-45C5-BD04-7A08D332E776}"/>
              </a:ext>
            </a:extLst>
          </p:cNvPr>
          <p:cNvSpPr/>
          <p:nvPr/>
        </p:nvSpPr>
        <p:spPr>
          <a:xfrm>
            <a:off x="10363200" y="5882581"/>
            <a:ext cx="1295400" cy="2134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04992BBC-FB69-42CE-86A9-8A32B764F439}"/>
              </a:ext>
            </a:extLst>
          </p:cNvPr>
          <p:cNvCxnSpPr>
            <a:cxnSpLocks/>
          </p:cNvCxnSpPr>
          <p:nvPr/>
        </p:nvCxnSpPr>
        <p:spPr>
          <a:xfrm flipH="1" flipV="1">
            <a:off x="4876800" y="4572000"/>
            <a:ext cx="5867400" cy="264933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BAFC6535-B254-415E-9225-82EE74805BE3}"/>
              </a:ext>
            </a:extLst>
          </p:cNvPr>
          <p:cNvSpPr/>
          <p:nvPr/>
        </p:nvSpPr>
        <p:spPr>
          <a:xfrm>
            <a:off x="838200" y="4648200"/>
            <a:ext cx="7086600" cy="14478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B80C4B0-E899-43DE-A7ED-16143ECA8558}"/>
              </a:ext>
            </a:extLst>
          </p:cNvPr>
          <p:cNvSpPr txBox="1"/>
          <p:nvPr/>
        </p:nvSpPr>
        <p:spPr>
          <a:xfrm>
            <a:off x="5486400" y="9695113"/>
            <a:ext cx="16038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v-if.html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12A6E711-FED3-4FDE-830A-BBA09A0A38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5508" y="7869038"/>
            <a:ext cx="4296375" cy="16385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6704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8141284" cy="22399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【v-show】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顯示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/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隱藏元素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v-show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只透過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style="display: none"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來 隱藏 元素。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元素 仍存在於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中，但不顯示出來。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條件式渲染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B80C4B0-E899-43DE-A7ED-16143ECA8558}"/>
              </a:ext>
            </a:extLst>
          </p:cNvPr>
          <p:cNvSpPr txBox="1"/>
          <p:nvPr/>
        </p:nvSpPr>
        <p:spPr>
          <a:xfrm>
            <a:off x="13639800" y="6031156"/>
            <a:ext cx="16038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v-show.html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40D58CE-9491-42D9-8576-7C1DD6582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4144706"/>
            <a:ext cx="10090791" cy="480879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0C81D6B-F0E8-44B8-A4D3-F2066B2B0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4200" y="4144706"/>
            <a:ext cx="6954582" cy="18323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5721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3661488" cy="39741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v-for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Vue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中用於渲染清單的指令，根據陣列或物件的內容來動態生成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HTML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元素。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支援遍歷：陣列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(Array)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、物件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(Object)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、數字範圍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(Range)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algn="l">
              <a:lnSpc>
                <a:spcPts val="4480"/>
              </a:lnSpc>
              <a:spcBef>
                <a:spcPct val="0"/>
              </a:spcBef>
            </a:pP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item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：陣列中每個元素的值。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index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：對應元素的索引。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:key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：提供唯一標識，提升渲染效能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建議對象為 唯一的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ID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或索引值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v-for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清單渲染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6170DD7-EC6C-4B78-951B-060D6F02F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2965145"/>
            <a:ext cx="10858100" cy="108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3940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v-for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清單渲染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9B82ED9-4011-42B0-BD0E-2DBD1823CC7E}"/>
              </a:ext>
            </a:extLst>
          </p:cNvPr>
          <p:cNvSpPr txBox="1"/>
          <p:nvPr/>
        </p:nvSpPr>
        <p:spPr>
          <a:xfrm>
            <a:off x="14782800" y="8575096"/>
            <a:ext cx="16038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v-for.html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350BF54-BEA4-42DF-A7F6-D4D2DA311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738699"/>
            <a:ext cx="12213474" cy="394963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2A4C31DE-074C-4796-AE0D-99ED76351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5735420"/>
            <a:ext cx="6553200" cy="4457097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F72B1466-92BA-40C3-993C-1FC031AFFA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77800" y="1104900"/>
            <a:ext cx="4723644" cy="74701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81564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1" y="1785472"/>
            <a:ext cx="11527889" cy="28200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ref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Vue 3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提供的一種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API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，用於創建響應式變數或引用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元素。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它可以追蹤變數的變化，並觸發視圖更新。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操作方式：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響應式變數：通過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.value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訪問或修改其值。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元素引用：通過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ref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綁定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元素，並直接操作。</a:t>
            </a: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Ref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9B82ED9-4011-42B0-BD0E-2DBD1823CC7E}"/>
              </a:ext>
            </a:extLst>
          </p:cNvPr>
          <p:cNvSpPr txBox="1"/>
          <p:nvPr/>
        </p:nvSpPr>
        <p:spPr>
          <a:xfrm>
            <a:off x="2425700" y="9685417"/>
            <a:ext cx="39048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使用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v-model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雙向綁定文字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E025D3A-FA6D-4687-BAF9-6570D1A58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11" y="5165538"/>
            <a:ext cx="7723522" cy="4494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10">
            <a:extLst>
              <a:ext uri="{FF2B5EF4-FFF2-40B4-BE49-F238E27FC236}">
                <a16:creationId xmlns:a16="http://schemas.microsoft.com/office/drawing/2014/main" id="{2E39046D-EDA9-4E63-AAC4-C97ECBDDE8F6}"/>
              </a:ext>
            </a:extLst>
          </p:cNvPr>
          <p:cNvSpPr txBox="1"/>
          <p:nvPr/>
        </p:nvSpPr>
        <p:spPr>
          <a:xfrm>
            <a:off x="206911" y="4592775"/>
            <a:ext cx="6575785" cy="5087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這邊示範不使用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ref 】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539E53F-2958-4AF8-8CAA-4C6E03626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0800" y="3196188"/>
            <a:ext cx="9191089" cy="647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633C948E-3904-4D52-8E53-857E37F5512E}"/>
              </a:ext>
            </a:extLst>
          </p:cNvPr>
          <p:cNvSpPr txBox="1"/>
          <p:nvPr/>
        </p:nvSpPr>
        <p:spPr>
          <a:xfrm>
            <a:off x="11201400" y="9685417"/>
            <a:ext cx="55812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使用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v-model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雙向綁定文字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這邊是透過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button)</a:t>
            </a:r>
          </a:p>
        </p:txBody>
      </p:sp>
    </p:spTree>
    <p:extLst>
      <p:ext uri="{BB962C8B-B14F-4D97-AF65-F5344CB8AC3E}">
        <p14:creationId xmlns:p14="http://schemas.microsoft.com/office/powerpoint/2010/main" val="671838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1" y="1785472"/>
            <a:ext cx="13737689" cy="1665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【ref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的使用場景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  <a:endParaRPr lang="zh-TW" altLang="en-US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追蹤數據變化：使用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ref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定義變數，隨著變數變化，模板自動更新。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操作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元素：通過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ref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指向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元素，在程式中讀取或修改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的內容。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Ref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9B82ED9-4011-42B0-BD0E-2DBD1823CC7E}"/>
              </a:ext>
            </a:extLst>
          </p:cNvPr>
          <p:cNvSpPr txBox="1"/>
          <p:nvPr/>
        </p:nvSpPr>
        <p:spPr>
          <a:xfrm>
            <a:off x="3124200" y="9639298"/>
            <a:ext cx="20643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使用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ref(vue2)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C885B71-0278-4972-94B9-1C567F452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11" y="3451312"/>
            <a:ext cx="7471665" cy="618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CFC63CA6-868F-4C46-8D80-4106DDBEA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799" y="3545175"/>
            <a:ext cx="9861639" cy="6094123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0059406A-B791-4638-8389-C2D5E34EE899}"/>
              </a:ext>
            </a:extLst>
          </p:cNvPr>
          <p:cNvSpPr txBox="1"/>
          <p:nvPr/>
        </p:nvSpPr>
        <p:spPr>
          <a:xfrm>
            <a:off x="12067266" y="9639298"/>
            <a:ext cx="20643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使用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ref(vue3)</a:t>
            </a:r>
          </a:p>
        </p:txBody>
      </p:sp>
    </p:spTree>
    <p:extLst>
      <p:ext uri="{BB962C8B-B14F-4D97-AF65-F5344CB8AC3E}">
        <p14:creationId xmlns:p14="http://schemas.microsoft.com/office/powerpoint/2010/main" val="38339064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852488" cy="57054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虛擬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JavaScript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對真實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的一種模擬表示，形成一棵樹狀結構。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Vue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會先更新虛擬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，然後計算新舊虛擬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的差異，將最少的變更應用到真實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中。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可以把虛擬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想像成頁面的「快照」。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每次數據變化時，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Vue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會生成新的快照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虛擬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，並與之前的快照進行對比，這樣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Vue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就能知道需要更新哪些部分，而不必重新渲染整個頁面。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目標：提升渲染效能，減少直接操作真實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的開銷。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為什麼要使用虛擬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性能優化：直接操作真實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非常耗時，虛擬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減少不必要的操作。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高效渲染：虛擬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只更新變更的部分，而不是整體重繪。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跨瀏覽器一致性：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Vue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自動處理各種瀏覽器兼容性問題。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虛擬 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DOM 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9B82ED9-4011-42B0-BD0E-2DBD1823CC7E}"/>
              </a:ext>
            </a:extLst>
          </p:cNvPr>
          <p:cNvSpPr txBox="1"/>
          <p:nvPr/>
        </p:nvSpPr>
        <p:spPr>
          <a:xfrm>
            <a:off x="7580083" y="9620190"/>
            <a:ext cx="43470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虛擬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DOM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的工作流程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EA28107-EECE-450F-AAD2-288BE3FE2F1F}"/>
              </a:ext>
            </a:extLst>
          </p:cNvPr>
          <p:cNvSpPr/>
          <p:nvPr/>
        </p:nvSpPr>
        <p:spPr>
          <a:xfrm rot="10800000" flipV="1">
            <a:off x="2937663" y="8194514"/>
            <a:ext cx="1828800" cy="762000"/>
          </a:xfrm>
          <a:prstGeom prst="rect">
            <a:avLst/>
          </a:prstGeom>
          <a:solidFill>
            <a:srgbClr val="FCEADB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HTML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DOM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C549158-DE35-4D28-8E94-FF413BEF02F6}"/>
              </a:ext>
            </a:extLst>
          </p:cNvPr>
          <p:cNvSpPr/>
          <p:nvPr/>
        </p:nvSpPr>
        <p:spPr>
          <a:xfrm rot="10800000" flipV="1">
            <a:off x="6214261" y="8194514"/>
            <a:ext cx="1828800" cy="762000"/>
          </a:xfrm>
          <a:prstGeom prst="rect">
            <a:avLst/>
          </a:prstGeom>
          <a:solidFill>
            <a:srgbClr val="FFD5C4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虛擬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DOM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C74FC6A-3D0F-4ADD-BFF2-11D7501751E5}"/>
              </a:ext>
            </a:extLst>
          </p:cNvPr>
          <p:cNvSpPr/>
          <p:nvPr/>
        </p:nvSpPr>
        <p:spPr>
          <a:xfrm rot="10800000" flipV="1">
            <a:off x="4842663" y="8074839"/>
            <a:ext cx="1295399" cy="46078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vue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創建</a:t>
            </a: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A200BAC3-5E93-42F7-99E9-9C8FB37BA586}"/>
              </a:ext>
            </a:extLst>
          </p:cNvPr>
          <p:cNvCxnSpPr>
            <a:stCxn id="9" idx="1"/>
            <a:endCxn id="10" idx="3"/>
          </p:cNvCxnSpPr>
          <p:nvPr/>
        </p:nvCxnSpPr>
        <p:spPr>
          <a:xfrm>
            <a:off x="4766463" y="8575514"/>
            <a:ext cx="144779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3B20FC9A-BA59-4FE0-A05F-69D4D84954E8}"/>
              </a:ext>
            </a:extLst>
          </p:cNvPr>
          <p:cNvSpPr/>
          <p:nvPr/>
        </p:nvSpPr>
        <p:spPr>
          <a:xfrm rot="10800000" flipV="1">
            <a:off x="8546566" y="7734700"/>
            <a:ext cx="723905" cy="1681628"/>
          </a:xfrm>
          <a:prstGeom prst="rect">
            <a:avLst/>
          </a:prstGeom>
          <a:solidFill>
            <a:srgbClr val="FBECA2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更動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90296C5-1A92-4D29-9429-540EFFEAF5C7}"/>
              </a:ext>
            </a:extLst>
          </p:cNvPr>
          <p:cNvSpPr/>
          <p:nvPr/>
        </p:nvSpPr>
        <p:spPr>
          <a:xfrm rot="10800000" flipV="1">
            <a:off x="9753600" y="8146905"/>
            <a:ext cx="2133607" cy="857217"/>
          </a:xfrm>
          <a:prstGeom prst="rect">
            <a:avLst/>
          </a:prstGeom>
          <a:solidFill>
            <a:srgbClr val="FCDFC0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比較差異</a:t>
            </a:r>
            <a:b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(Diff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演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算法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F2E9211-9B11-4682-9FEA-72669E9456E3}"/>
              </a:ext>
            </a:extLst>
          </p:cNvPr>
          <p:cNvSpPr/>
          <p:nvPr/>
        </p:nvSpPr>
        <p:spPr>
          <a:xfrm rot="10800000" flipV="1">
            <a:off x="13075973" y="8197706"/>
            <a:ext cx="1828800" cy="762000"/>
          </a:xfrm>
          <a:prstGeom prst="rect">
            <a:avLst/>
          </a:prstGeom>
          <a:solidFill>
            <a:srgbClr val="FCEADB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HTML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DOM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1D10394-8D3D-4740-9C3A-C68C543C4310}"/>
              </a:ext>
            </a:extLst>
          </p:cNvPr>
          <p:cNvSpPr/>
          <p:nvPr/>
        </p:nvSpPr>
        <p:spPr>
          <a:xfrm rot="10800000" flipV="1">
            <a:off x="11887207" y="8122481"/>
            <a:ext cx="1295399" cy="46078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更新</a:t>
            </a: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680F9CBC-DB57-426F-90F2-2386531A4C1F}"/>
              </a:ext>
            </a:extLst>
          </p:cNvPr>
          <p:cNvCxnSpPr>
            <a:cxnSpLocks/>
            <a:stCxn id="10" idx="1"/>
            <a:endCxn id="15" idx="3"/>
          </p:cNvCxnSpPr>
          <p:nvPr/>
        </p:nvCxnSpPr>
        <p:spPr>
          <a:xfrm>
            <a:off x="8043061" y="8575514"/>
            <a:ext cx="5035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C610B0EA-523A-4274-B44E-0367836F4C25}"/>
              </a:ext>
            </a:extLst>
          </p:cNvPr>
          <p:cNvCxnSpPr>
            <a:cxnSpLocks/>
            <a:stCxn id="15" idx="1"/>
            <a:endCxn id="17" idx="3"/>
          </p:cNvCxnSpPr>
          <p:nvPr/>
        </p:nvCxnSpPr>
        <p:spPr>
          <a:xfrm>
            <a:off x="9270471" y="8575514"/>
            <a:ext cx="4831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96DCA5A9-67E5-410E-899E-74FAC8379D13}"/>
              </a:ext>
            </a:extLst>
          </p:cNvPr>
          <p:cNvCxnSpPr>
            <a:cxnSpLocks/>
            <a:stCxn id="17" idx="1"/>
            <a:endCxn id="18" idx="3"/>
          </p:cNvCxnSpPr>
          <p:nvPr/>
        </p:nvCxnSpPr>
        <p:spPr>
          <a:xfrm>
            <a:off x="11887207" y="8575514"/>
            <a:ext cx="1188766" cy="3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757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4880688" cy="68566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【MVC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模式介紹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MVC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模式包括模型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(Model)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、視圖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(View)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、控制器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(Controller)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三個部分。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Model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負責資料邏輯，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View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負責顯示，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Controller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負責處理用戶的輸入並進行相應的資料處理。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MVC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的優點在於將業務邏輯與介面分離，便於維護和擴展。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【MVP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模式介紹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MVP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模式中的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Presenter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負責管理業務邏輯，而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View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只負責顯示。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在該模式中，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View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和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Model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是完全解耦的，便於進行測試和維護。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MVP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模式適合於更複雜的應用，特別是需要頻繁更新視圖的情況。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【MVVM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模式介紹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MVVM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MVC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的進階版，分離了視圖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(View)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和業務邏輯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(Model)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引入了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ViewModel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層，用於處理業務邏輯和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UI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間的資料綁定。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MVVM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適合於需要雙向資料綁定的應用場景，並引入了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WPF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等技術的支援。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MVC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模式介紹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9B82ED9-4011-42B0-BD0E-2DBD1823CC7E}"/>
              </a:ext>
            </a:extLst>
          </p:cNvPr>
          <p:cNvSpPr txBox="1"/>
          <p:nvPr/>
        </p:nvSpPr>
        <p:spPr>
          <a:xfrm>
            <a:off x="13944600" y="7988422"/>
            <a:ext cx="16038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MVVM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1A7E694-6734-47C5-A595-32787BA02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400" y="4229100"/>
            <a:ext cx="6489981" cy="342239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4598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5795088" cy="39712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Vue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中，生命週期（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Lifecycle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）是指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Vue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元件從創建到銷毀過程中的一系列階段。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Vue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提供了生命週期鉤子函數（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hook functions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），允許我們在元件的不同階段執行特定的代碼。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Vue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的生命週期可以分為以下四個主要階段：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創建階段（</a:t>
            </a:r>
            <a:r>
              <a:rPr lang="en-US" altLang="zh-CN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Creation</a:t>
            </a:r>
            <a:r>
              <a:rPr lang="zh-CN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）</a:t>
            </a:r>
            <a:endParaRPr lang="en-US" altLang="zh-CN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掛載階段（</a:t>
            </a:r>
            <a:r>
              <a:rPr lang="en-US" altLang="zh-CN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Mounting</a:t>
            </a:r>
            <a:r>
              <a:rPr lang="zh-CN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）</a:t>
            </a:r>
            <a:endParaRPr lang="en-US" altLang="zh-CN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更新階段（</a:t>
            </a:r>
            <a:r>
              <a:rPr lang="en-US" altLang="zh-CN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Updating</a:t>
            </a:r>
            <a:r>
              <a:rPr lang="zh-CN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）</a:t>
            </a:r>
            <a:endParaRPr lang="en-US" altLang="zh-CN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銷毀階段（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Unm</a:t>
            </a:r>
            <a:r>
              <a:rPr lang="en-US" altLang="zh-CN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ounting</a:t>
            </a:r>
            <a:r>
              <a:rPr lang="zh-CN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）</a:t>
            </a:r>
            <a:endParaRPr lang="en-US" altLang="zh-CN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Vue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物件生命週期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166B9A7-94CE-453C-96C5-B08673D6BE75}"/>
              </a:ext>
            </a:extLst>
          </p:cNvPr>
          <p:cNvSpPr/>
          <p:nvPr/>
        </p:nvSpPr>
        <p:spPr>
          <a:xfrm rot="10800000" flipV="1">
            <a:off x="7152562" y="4113998"/>
            <a:ext cx="2209800" cy="779170"/>
          </a:xfrm>
          <a:prstGeom prst="rect">
            <a:avLst/>
          </a:prstGeom>
          <a:solidFill>
            <a:srgbClr val="FCEADB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createApp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()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C57783F-8750-4613-A6FE-0DBECFC793FC}"/>
              </a:ext>
            </a:extLst>
          </p:cNvPr>
          <p:cNvSpPr/>
          <p:nvPr/>
        </p:nvSpPr>
        <p:spPr>
          <a:xfrm rot="10800000" flipV="1">
            <a:off x="9779878" y="5302068"/>
            <a:ext cx="2209800" cy="779170"/>
          </a:xfrm>
          <a:prstGeom prst="rect">
            <a:avLst/>
          </a:prstGeom>
          <a:solidFill>
            <a:srgbClr val="E7C6FF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created()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77E1DE4-8BAA-43FE-84AA-4469E8AE6B74}"/>
              </a:ext>
            </a:extLst>
          </p:cNvPr>
          <p:cNvSpPr/>
          <p:nvPr/>
        </p:nvSpPr>
        <p:spPr>
          <a:xfrm rot="10800000" flipV="1">
            <a:off x="7155977" y="5302068"/>
            <a:ext cx="2209800" cy="779170"/>
          </a:xfrm>
          <a:prstGeom prst="rect">
            <a:avLst/>
          </a:prstGeom>
          <a:solidFill>
            <a:srgbClr val="E7C6FF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beforeCreated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()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69E23CB-5C5A-4467-A7D2-D857F3BEDED2}"/>
              </a:ext>
            </a:extLst>
          </p:cNvPr>
          <p:cNvSpPr/>
          <p:nvPr/>
        </p:nvSpPr>
        <p:spPr>
          <a:xfrm rot="10800000" flipV="1">
            <a:off x="7163596" y="6538438"/>
            <a:ext cx="2209800" cy="779170"/>
          </a:xfrm>
          <a:prstGeom prst="rect">
            <a:avLst/>
          </a:prstGeom>
          <a:solidFill>
            <a:srgbClr val="FCC4FB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mounted()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090FE72-FEBA-4445-A360-2122FB31ADD5}"/>
              </a:ext>
            </a:extLst>
          </p:cNvPr>
          <p:cNvSpPr/>
          <p:nvPr/>
        </p:nvSpPr>
        <p:spPr>
          <a:xfrm rot="10800000" flipV="1">
            <a:off x="9779878" y="6539791"/>
            <a:ext cx="2209800" cy="779170"/>
          </a:xfrm>
          <a:prstGeom prst="rect">
            <a:avLst/>
          </a:prstGeom>
          <a:solidFill>
            <a:srgbClr val="FCC4FB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beforeMounted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()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7B10E36-6A48-4D75-9ACC-4EBD4030FFAD}"/>
              </a:ext>
            </a:extLst>
          </p:cNvPr>
          <p:cNvSpPr/>
          <p:nvPr/>
        </p:nvSpPr>
        <p:spPr>
          <a:xfrm rot="10800000" flipV="1">
            <a:off x="12573002" y="5916730"/>
            <a:ext cx="2209800" cy="779171"/>
          </a:xfrm>
          <a:prstGeom prst="rect">
            <a:avLst/>
          </a:prstGeom>
          <a:solidFill>
            <a:srgbClr val="FFB3C6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Compile template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7F16647-54A3-4FDC-A6F2-B3ECEBF6F928}"/>
              </a:ext>
            </a:extLst>
          </p:cNvPr>
          <p:cNvSpPr/>
          <p:nvPr/>
        </p:nvSpPr>
        <p:spPr>
          <a:xfrm rot="10800000" flipV="1">
            <a:off x="7163596" y="8350751"/>
            <a:ext cx="2209800" cy="779170"/>
          </a:xfrm>
          <a:prstGeom prst="rect">
            <a:avLst/>
          </a:prstGeom>
          <a:solidFill>
            <a:srgbClr val="FCDFC0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Mounted 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vue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 instance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05E28ED-5614-4624-B7AF-800E3FED1301}"/>
              </a:ext>
            </a:extLst>
          </p:cNvPr>
          <p:cNvSpPr/>
          <p:nvPr/>
        </p:nvSpPr>
        <p:spPr>
          <a:xfrm rot="10800000" flipV="1">
            <a:off x="9757132" y="7776160"/>
            <a:ext cx="2209800" cy="779170"/>
          </a:xfrm>
          <a:prstGeom prst="rect">
            <a:avLst/>
          </a:prstGeom>
          <a:solidFill>
            <a:srgbClr val="FCDFC0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Dara change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1AF45D9-71AC-4FD6-8EE7-F3A3B1D23960}"/>
              </a:ext>
            </a:extLst>
          </p:cNvPr>
          <p:cNvSpPr/>
          <p:nvPr/>
        </p:nvSpPr>
        <p:spPr>
          <a:xfrm rot="10800000" flipV="1">
            <a:off x="9779878" y="9012529"/>
            <a:ext cx="2209800" cy="779170"/>
          </a:xfrm>
          <a:prstGeom prst="rect">
            <a:avLst/>
          </a:prstGeom>
          <a:solidFill>
            <a:srgbClr val="FCDFC0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Instance unmounted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A913765F-CE8C-4F71-BFEB-AFCE424BB7D4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257462" y="4893168"/>
            <a:ext cx="3415" cy="408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065DA4AF-24A3-4DA2-BF71-31B91B2B0AD1}"/>
              </a:ext>
            </a:extLst>
          </p:cNvPr>
          <p:cNvCxnSpPr>
            <a:cxnSpLocks/>
            <a:stCxn id="10" idx="1"/>
            <a:endCxn id="9" idx="3"/>
          </p:cNvCxnSpPr>
          <p:nvPr/>
        </p:nvCxnSpPr>
        <p:spPr>
          <a:xfrm>
            <a:off x="9365777" y="5691653"/>
            <a:ext cx="4141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B5B4496C-EE85-4A2A-A3AE-B32425132E80}"/>
              </a:ext>
            </a:extLst>
          </p:cNvPr>
          <p:cNvCxnSpPr>
            <a:cxnSpLocks/>
            <a:stCxn id="9" idx="1"/>
            <a:endCxn id="14" idx="0"/>
          </p:cNvCxnSpPr>
          <p:nvPr/>
        </p:nvCxnSpPr>
        <p:spPr>
          <a:xfrm>
            <a:off x="11989678" y="5691653"/>
            <a:ext cx="1688224" cy="22507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線單箭頭接點 30">
            <a:extLst>
              <a:ext uri="{FF2B5EF4-FFF2-40B4-BE49-F238E27FC236}">
                <a16:creationId xmlns:a16="http://schemas.microsoft.com/office/drawing/2014/main" id="{FC0E51BB-8100-45AF-866E-485A99BA48EA}"/>
              </a:ext>
            </a:extLst>
          </p:cNvPr>
          <p:cNvCxnSpPr>
            <a:cxnSpLocks/>
            <a:stCxn id="14" idx="2"/>
            <a:endCxn id="12" idx="1"/>
          </p:cNvCxnSpPr>
          <p:nvPr/>
        </p:nvCxnSpPr>
        <p:spPr>
          <a:xfrm rot="5400000">
            <a:off x="12717053" y="5968526"/>
            <a:ext cx="233475" cy="168822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2C42E591-694F-4830-A6EC-05CF77CBC5E6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 flipH="1" flipV="1">
            <a:off x="9373396" y="6928023"/>
            <a:ext cx="406482" cy="13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A7AF956D-64B9-4900-B397-D5FBA70D453C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>
            <a:off x="8268496" y="7317608"/>
            <a:ext cx="0" cy="1033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直線單箭頭接點 30">
            <a:extLst>
              <a:ext uri="{FF2B5EF4-FFF2-40B4-BE49-F238E27FC236}">
                <a16:creationId xmlns:a16="http://schemas.microsoft.com/office/drawing/2014/main" id="{9CDCD48B-F790-4196-B980-57D607EC4B35}"/>
              </a:ext>
            </a:extLst>
          </p:cNvPr>
          <p:cNvCxnSpPr>
            <a:cxnSpLocks/>
            <a:stCxn id="15" idx="1"/>
            <a:endCxn id="16" idx="3"/>
          </p:cNvCxnSpPr>
          <p:nvPr/>
        </p:nvCxnSpPr>
        <p:spPr>
          <a:xfrm flipV="1">
            <a:off x="9373396" y="8165745"/>
            <a:ext cx="383736" cy="5745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直線單箭頭接點 30">
            <a:extLst>
              <a:ext uri="{FF2B5EF4-FFF2-40B4-BE49-F238E27FC236}">
                <a16:creationId xmlns:a16="http://schemas.microsoft.com/office/drawing/2014/main" id="{DAD22B4D-3518-4036-9C6A-C6F0D0697962}"/>
              </a:ext>
            </a:extLst>
          </p:cNvPr>
          <p:cNvCxnSpPr>
            <a:cxnSpLocks/>
            <a:stCxn id="15" idx="1"/>
            <a:endCxn id="17" idx="3"/>
          </p:cNvCxnSpPr>
          <p:nvPr/>
        </p:nvCxnSpPr>
        <p:spPr>
          <a:xfrm>
            <a:off x="9373396" y="8740336"/>
            <a:ext cx="406482" cy="6617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E9B61C14-0EA8-47DA-AE15-6B96439027C9}"/>
              </a:ext>
            </a:extLst>
          </p:cNvPr>
          <p:cNvSpPr/>
          <p:nvPr/>
        </p:nvSpPr>
        <p:spPr>
          <a:xfrm rot="10800000" flipV="1">
            <a:off x="15240000" y="7771868"/>
            <a:ext cx="2209800" cy="779170"/>
          </a:xfrm>
          <a:prstGeom prst="rect">
            <a:avLst/>
          </a:prstGeom>
          <a:solidFill>
            <a:srgbClr val="E7C6FF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update()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AD83944F-6B6C-44EA-99ED-AB950AE4B5F2}"/>
              </a:ext>
            </a:extLst>
          </p:cNvPr>
          <p:cNvSpPr/>
          <p:nvPr/>
        </p:nvSpPr>
        <p:spPr>
          <a:xfrm rot="10800000" flipV="1">
            <a:off x="12420599" y="7776161"/>
            <a:ext cx="2369021" cy="779170"/>
          </a:xfrm>
          <a:prstGeom prst="rect">
            <a:avLst/>
          </a:prstGeom>
          <a:solidFill>
            <a:srgbClr val="E7C6FF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beforeUpdate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()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24A6A4A3-DD49-4A9B-ACC6-BA21C10AD809}"/>
              </a:ext>
            </a:extLst>
          </p:cNvPr>
          <p:cNvCxnSpPr>
            <a:cxnSpLocks/>
            <a:stCxn id="16" idx="1"/>
            <a:endCxn id="72" idx="3"/>
          </p:cNvCxnSpPr>
          <p:nvPr/>
        </p:nvCxnSpPr>
        <p:spPr>
          <a:xfrm>
            <a:off x="11966932" y="8165745"/>
            <a:ext cx="45366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487B85F6-BD55-4E04-80C7-55C424EE8161}"/>
              </a:ext>
            </a:extLst>
          </p:cNvPr>
          <p:cNvCxnSpPr>
            <a:cxnSpLocks/>
            <a:stCxn id="72" idx="1"/>
            <a:endCxn id="71" idx="3"/>
          </p:cNvCxnSpPr>
          <p:nvPr/>
        </p:nvCxnSpPr>
        <p:spPr>
          <a:xfrm flipV="1">
            <a:off x="14789620" y="8161453"/>
            <a:ext cx="450380" cy="42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矩形 79">
            <a:extLst>
              <a:ext uri="{FF2B5EF4-FFF2-40B4-BE49-F238E27FC236}">
                <a16:creationId xmlns:a16="http://schemas.microsoft.com/office/drawing/2014/main" id="{AA9DBB27-9CE3-4A80-B0FC-D0A5AF22CD79}"/>
              </a:ext>
            </a:extLst>
          </p:cNvPr>
          <p:cNvSpPr/>
          <p:nvPr/>
        </p:nvSpPr>
        <p:spPr>
          <a:xfrm rot="10800000" flipV="1">
            <a:off x="15240000" y="9012528"/>
            <a:ext cx="2209800" cy="779170"/>
          </a:xfrm>
          <a:prstGeom prst="rect">
            <a:avLst/>
          </a:prstGeom>
          <a:solidFill>
            <a:srgbClr val="E7C6FF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unmounted()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DB4D4E8F-2502-4892-BCBA-D9560356A7E0}"/>
              </a:ext>
            </a:extLst>
          </p:cNvPr>
          <p:cNvSpPr/>
          <p:nvPr/>
        </p:nvSpPr>
        <p:spPr>
          <a:xfrm rot="10800000" flipV="1">
            <a:off x="12420599" y="9012529"/>
            <a:ext cx="2369022" cy="779170"/>
          </a:xfrm>
          <a:prstGeom prst="rect">
            <a:avLst/>
          </a:prstGeom>
          <a:solidFill>
            <a:srgbClr val="E7C6FF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beforeUnmounted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()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FD6D75C1-7747-4EBF-8FA3-20E6AD0E7809}"/>
              </a:ext>
            </a:extLst>
          </p:cNvPr>
          <p:cNvCxnSpPr>
            <a:cxnSpLocks/>
            <a:stCxn id="81" idx="1"/>
            <a:endCxn id="80" idx="3"/>
          </p:cNvCxnSpPr>
          <p:nvPr/>
        </p:nvCxnSpPr>
        <p:spPr>
          <a:xfrm flipV="1">
            <a:off x="14789621" y="9402113"/>
            <a:ext cx="45037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70C38478-2594-4D46-B4AC-3A5BCC8A7778}"/>
              </a:ext>
            </a:extLst>
          </p:cNvPr>
          <p:cNvCxnSpPr>
            <a:cxnSpLocks/>
            <a:stCxn id="17" idx="1"/>
            <a:endCxn id="81" idx="3"/>
          </p:cNvCxnSpPr>
          <p:nvPr/>
        </p:nvCxnSpPr>
        <p:spPr>
          <a:xfrm>
            <a:off x="11989678" y="9402114"/>
            <a:ext cx="43092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2874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547688" cy="22429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創建階段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(Creation)】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Vue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會初始化元件的數據、事件和觀察等，但此時尚未將元件掛載到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上，頁面上看不到元件的內容。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CN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beforeCreate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：元件實例剛剛創建，數據和事件還未初始化，無法使用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`data`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和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`methods`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。通常不常使用。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CN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Created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：元件實例已創建，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`methods`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都已初始化，可以進行初始數據的設置或執行異步操作（如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AJAX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請求）。</a:t>
            </a:r>
            <a:endParaRPr lang="en-US" altLang="zh-CN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Vue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物件生命週期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33" name="TextBox 10">
            <a:extLst>
              <a:ext uri="{FF2B5EF4-FFF2-40B4-BE49-F238E27FC236}">
                <a16:creationId xmlns:a16="http://schemas.microsoft.com/office/drawing/2014/main" id="{19C5F832-460B-4EBB-B2F0-2969D24D284A}"/>
              </a:ext>
            </a:extLst>
          </p:cNvPr>
          <p:cNvSpPr txBox="1"/>
          <p:nvPr/>
        </p:nvSpPr>
        <p:spPr>
          <a:xfrm>
            <a:off x="185141" y="4762500"/>
            <a:ext cx="17721859" cy="28200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掛載階段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(Mounting)】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Vue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會將模板渲染為虛擬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，然後將虛擬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挂載到真實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上，讓頁面顯示元件的內容。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CN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beforeMount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：在掛載到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之前調用，虛擬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已經創建，尚未插入到頁面中。此階段可以用來查看虛擬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CN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mounted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：元件已掛載到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，真實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已渲染完成。可以在此階段進行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操作，比如獲取元素尺寸、設置監聽器等。</a:t>
            </a:r>
            <a:endParaRPr lang="en-US" altLang="zh-CN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</p:spTree>
    <p:extLst>
      <p:ext uri="{BB962C8B-B14F-4D97-AF65-F5344CB8AC3E}">
        <p14:creationId xmlns:p14="http://schemas.microsoft.com/office/powerpoint/2010/main" val="18003158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547688" cy="22429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更新階段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(Updating)】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當元件的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`data`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或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`props`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發生變化時，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Vue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會進行重新渲染，此時元件會進入更新階段。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beforeUpdate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：當數據發生變化，重新渲染之前調用。此時虛擬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已更新，但尚未同步到真實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`updated`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：重新渲染後調用，虛擬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已與真實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同步。通常用於執行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操作或依賴最新數據的操作。</a:t>
            </a:r>
            <a:endParaRPr lang="en-US" altLang="zh-CN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Vue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物件生命週期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33" name="TextBox 10">
            <a:extLst>
              <a:ext uri="{FF2B5EF4-FFF2-40B4-BE49-F238E27FC236}">
                <a16:creationId xmlns:a16="http://schemas.microsoft.com/office/drawing/2014/main" id="{19C5F832-460B-4EBB-B2F0-2969D24D284A}"/>
              </a:ext>
            </a:extLst>
          </p:cNvPr>
          <p:cNvSpPr txBox="1"/>
          <p:nvPr/>
        </p:nvSpPr>
        <p:spPr>
          <a:xfrm>
            <a:off x="185141" y="4762500"/>
            <a:ext cx="17721859" cy="22429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銷毀階段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(Unmounting)】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當元件從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中移除或其生命周期結束時，它會進入銷毀階段。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beforeUnmount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：元件銷毀之前調用。可以用來清除定時器或事件監聽器等資源，避免內存洩漏。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`unmounted`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：元件已完全銷毀，與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的關聯已斷開。此時所有事件監聽器和數據綁定已解除。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</p:spTree>
    <p:extLst>
      <p:ext uri="{BB962C8B-B14F-4D97-AF65-F5344CB8AC3E}">
        <p14:creationId xmlns:p14="http://schemas.microsoft.com/office/powerpoint/2010/main" val="32062518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6BD9499C-82BD-4505-BBA9-B4E5DDAF2CCD}"/>
              </a:ext>
            </a:extLst>
          </p:cNvPr>
          <p:cNvSpPr/>
          <p:nvPr/>
        </p:nvSpPr>
        <p:spPr>
          <a:xfrm rot="10800000" flipV="1">
            <a:off x="624114" y="4381500"/>
            <a:ext cx="5090886" cy="3048000"/>
          </a:xfrm>
          <a:prstGeom prst="rect">
            <a:avLst/>
          </a:prstGeom>
          <a:solidFill>
            <a:srgbClr val="FCEADB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專案</a:t>
            </a:r>
          </a:p>
        </p:txBody>
      </p:sp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4880688" cy="22399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Component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Vue.js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的核心概念：將畫面拆分成獨立、可重複使用的區塊。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邏輯重用：同一個元件可以多次使用，不需重寫代碼。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易於維護：邏輯與視圖相分離，使程式碼更清晰。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分工協作：團隊開發時，每個人可以專注於不同元件的開發。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Component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0A79774-0DBB-4CCC-949A-3B786A8FA891}"/>
              </a:ext>
            </a:extLst>
          </p:cNvPr>
          <p:cNvSpPr/>
          <p:nvPr/>
        </p:nvSpPr>
        <p:spPr>
          <a:xfrm rot="10800000" flipV="1">
            <a:off x="1015999" y="5005289"/>
            <a:ext cx="2057400" cy="963588"/>
          </a:xfrm>
          <a:prstGeom prst="rect">
            <a:avLst/>
          </a:prstGeom>
          <a:solidFill>
            <a:srgbClr val="FFE5EC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component1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5C679BF-FACB-4495-BE80-727DA088D290}"/>
              </a:ext>
            </a:extLst>
          </p:cNvPr>
          <p:cNvSpPr/>
          <p:nvPr/>
        </p:nvSpPr>
        <p:spPr>
          <a:xfrm rot="10800000" flipV="1">
            <a:off x="1015999" y="6221186"/>
            <a:ext cx="2057400" cy="963588"/>
          </a:xfrm>
          <a:prstGeom prst="rect">
            <a:avLst/>
          </a:prstGeom>
          <a:solidFill>
            <a:srgbClr val="FFE5EC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component2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FAE962A-2AA8-48D6-A65A-7FBF23D87210}"/>
              </a:ext>
            </a:extLst>
          </p:cNvPr>
          <p:cNvSpPr/>
          <p:nvPr/>
        </p:nvSpPr>
        <p:spPr>
          <a:xfrm rot="10800000" flipV="1">
            <a:off x="3428997" y="6221186"/>
            <a:ext cx="2057401" cy="963589"/>
          </a:xfrm>
          <a:prstGeom prst="rect">
            <a:avLst/>
          </a:prstGeom>
          <a:solidFill>
            <a:srgbClr val="E2F0D7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component3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2C79988-2872-49D8-98CC-F53FE2E8B029}"/>
              </a:ext>
            </a:extLst>
          </p:cNvPr>
          <p:cNvSpPr/>
          <p:nvPr/>
        </p:nvSpPr>
        <p:spPr>
          <a:xfrm rot="10800000" flipV="1">
            <a:off x="3428997" y="5005289"/>
            <a:ext cx="2057402" cy="963590"/>
          </a:xfrm>
          <a:prstGeom prst="rect">
            <a:avLst/>
          </a:prstGeom>
          <a:solidFill>
            <a:srgbClr val="9FDAF5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component4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616131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7336888" cy="1665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不使用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component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會出現的問題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使用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v-for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展開後，但每一個項目的展開與否，都是吃同一個變數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datailAreVisible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Component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6AB3665-CC7D-487B-AE7C-C1DC67B5C88A}"/>
              </a:ext>
            </a:extLst>
          </p:cNvPr>
          <p:cNvSpPr txBox="1"/>
          <p:nvPr/>
        </p:nvSpPr>
        <p:spPr>
          <a:xfrm>
            <a:off x="13792200" y="9886890"/>
            <a:ext cx="34094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按下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1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個鈕，但同時展開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80C705E-8CAA-494F-BC6F-F27132734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7900" y="1085790"/>
            <a:ext cx="6403188" cy="87630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63BF9C0-2AFC-4181-B719-F4479E176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532326"/>
            <a:ext cx="10126488" cy="3086531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8CCBC913-FEA7-48CD-B594-6CEB102D6F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6779026"/>
            <a:ext cx="10126488" cy="194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7650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7336888" cy="5116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引入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component】</a:t>
            </a: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Component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6AB3665-CC7D-487B-AE7C-C1DC67B5C88A}"/>
              </a:ext>
            </a:extLst>
          </p:cNvPr>
          <p:cNvSpPr txBox="1"/>
          <p:nvPr/>
        </p:nvSpPr>
        <p:spPr>
          <a:xfrm>
            <a:off x="13009385" y="5166286"/>
            <a:ext cx="34094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主文件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A5FAF99A-598F-405D-8BE8-AB2820091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12" y="2485654"/>
            <a:ext cx="10215117" cy="517244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E7761DD-8084-4CB9-8CD4-EEC40AA29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0" y="1839712"/>
            <a:ext cx="9566829" cy="3281003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D7F608A6-5E9F-4FD7-B66B-DAC37B72660B}"/>
              </a:ext>
            </a:extLst>
          </p:cNvPr>
          <p:cNvSpPr txBox="1"/>
          <p:nvPr/>
        </p:nvSpPr>
        <p:spPr>
          <a:xfrm>
            <a:off x="4419600" y="7792275"/>
            <a:ext cx="34094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子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component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8BFF141A-3AAC-4BA0-ADF7-0DBECF368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712" y="8267700"/>
            <a:ext cx="11043729" cy="1161225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9064C0F6-A81D-46D9-B8EA-52A49E74801A}"/>
              </a:ext>
            </a:extLst>
          </p:cNvPr>
          <p:cNvSpPr txBox="1"/>
          <p:nvPr/>
        </p:nvSpPr>
        <p:spPr>
          <a:xfrm>
            <a:off x="4953000" y="9504240"/>
            <a:ext cx="34094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Html</a:t>
            </a: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56E6B6E2-F6A6-41E5-AAA3-5215329B82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97000" y="5173793"/>
            <a:ext cx="3900991" cy="39353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1" name="文字方塊 30">
            <a:extLst>
              <a:ext uri="{FF2B5EF4-FFF2-40B4-BE49-F238E27FC236}">
                <a16:creationId xmlns:a16="http://schemas.microsoft.com/office/drawing/2014/main" id="{40CD66CE-9A08-448D-95CA-C29F29BA0072}"/>
              </a:ext>
            </a:extLst>
          </p:cNvPr>
          <p:cNvSpPr txBox="1"/>
          <p:nvPr/>
        </p:nvSpPr>
        <p:spPr>
          <a:xfrm>
            <a:off x="14925271" y="9162270"/>
            <a:ext cx="34094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with_component.html</a:t>
            </a:r>
          </a:p>
        </p:txBody>
      </p:sp>
    </p:spTree>
    <p:extLst>
      <p:ext uri="{BB962C8B-B14F-4D97-AF65-F5344CB8AC3E}">
        <p14:creationId xmlns:p14="http://schemas.microsoft.com/office/powerpoint/2010/main" val="28079679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8141284" cy="10880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設定超連結顏色：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link-underline-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顏色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設定超連結透明度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Vue.js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介紹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9B82ED9-4011-42B0-BD0E-2DBD1823CC7E}"/>
              </a:ext>
            </a:extLst>
          </p:cNvPr>
          <p:cNvSpPr txBox="1"/>
          <p:nvPr/>
        </p:nvSpPr>
        <p:spPr>
          <a:xfrm>
            <a:off x="16383001" y="9685054"/>
            <a:ext cx="16038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Currying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9C7213D-FD7F-4560-90FF-2511E447CEB3}"/>
              </a:ext>
            </a:extLst>
          </p:cNvPr>
          <p:cNvSpPr/>
          <p:nvPr/>
        </p:nvSpPr>
        <p:spPr>
          <a:xfrm rot="10800000" flipV="1">
            <a:off x="7620000" y="5989356"/>
            <a:ext cx="2209800" cy="1243445"/>
          </a:xfrm>
          <a:prstGeom prst="rect">
            <a:avLst/>
          </a:prstGeom>
          <a:solidFill>
            <a:srgbClr val="FFD580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C2A4EE7-8CC6-4972-93C5-E9E5C4506711}"/>
              </a:ext>
            </a:extLst>
          </p:cNvPr>
          <p:cNvSpPr/>
          <p:nvPr/>
        </p:nvSpPr>
        <p:spPr>
          <a:xfrm rot="10800000" flipV="1">
            <a:off x="5043975" y="8822039"/>
            <a:ext cx="2209800" cy="1243445"/>
          </a:xfrm>
          <a:prstGeom prst="rect">
            <a:avLst/>
          </a:prstGeom>
          <a:solidFill>
            <a:srgbClr val="9FDAF5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9D69731-C860-4BBF-8DCA-7EBBAA7328A3}"/>
              </a:ext>
            </a:extLst>
          </p:cNvPr>
          <p:cNvSpPr/>
          <p:nvPr/>
        </p:nvSpPr>
        <p:spPr>
          <a:xfrm rot="10800000" flipV="1">
            <a:off x="2791606" y="5911424"/>
            <a:ext cx="2209800" cy="1243445"/>
          </a:xfrm>
          <a:prstGeom prst="rect">
            <a:avLst/>
          </a:prstGeom>
          <a:solidFill>
            <a:srgbClr val="FCDFC0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0FB2C7C-E865-4EB2-BA26-FC5EA136C2C1}"/>
              </a:ext>
            </a:extLst>
          </p:cNvPr>
          <p:cNvSpPr/>
          <p:nvPr/>
        </p:nvSpPr>
        <p:spPr>
          <a:xfrm rot="10800000" flipV="1">
            <a:off x="2569877" y="8822039"/>
            <a:ext cx="2209800" cy="1243445"/>
          </a:xfrm>
          <a:prstGeom prst="rect">
            <a:avLst/>
          </a:prstGeom>
          <a:solidFill>
            <a:srgbClr val="B1D5F7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596A4AA-6818-4459-AB72-9EBB2BEE3D40}"/>
              </a:ext>
            </a:extLst>
          </p:cNvPr>
          <p:cNvSpPr/>
          <p:nvPr/>
        </p:nvSpPr>
        <p:spPr>
          <a:xfrm rot="10800000" flipV="1">
            <a:off x="7582434" y="8808795"/>
            <a:ext cx="2209800" cy="1243445"/>
          </a:xfrm>
          <a:prstGeom prst="rect">
            <a:avLst/>
          </a:prstGeom>
          <a:solidFill>
            <a:srgbClr val="64A9F6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EDD8B8F-5331-4A1A-BDB8-1A1D68239314}"/>
              </a:ext>
            </a:extLst>
          </p:cNvPr>
          <p:cNvSpPr/>
          <p:nvPr/>
        </p:nvSpPr>
        <p:spPr>
          <a:xfrm rot="10800000" flipV="1">
            <a:off x="381000" y="4513492"/>
            <a:ext cx="2209800" cy="1243445"/>
          </a:xfrm>
          <a:prstGeom prst="rect">
            <a:avLst/>
          </a:prstGeom>
          <a:solidFill>
            <a:srgbClr val="FCEADB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2E8A0B7-4359-4AB9-B2AF-B8CC3227FD2F}"/>
              </a:ext>
            </a:extLst>
          </p:cNvPr>
          <p:cNvSpPr/>
          <p:nvPr/>
        </p:nvSpPr>
        <p:spPr>
          <a:xfrm rot="10800000" flipV="1">
            <a:off x="2612409" y="7395512"/>
            <a:ext cx="2209800" cy="1243445"/>
          </a:xfrm>
          <a:prstGeom prst="rect">
            <a:avLst/>
          </a:prstGeom>
          <a:solidFill>
            <a:srgbClr val="E2F0D7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BB5E27D-EC81-459A-880E-A44A7656E14F}"/>
              </a:ext>
            </a:extLst>
          </p:cNvPr>
          <p:cNvSpPr/>
          <p:nvPr/>
        </p:nvSpPr>
        <p:spPr>
          <a:xfrm rot="10800000" flipV="1">
            <a:off x="7582434" y="7367780"/>
            <a:ext cx="2209800" cy="1243445"/>
          </a:xfrm>
          <a:prstGeom prst="rect">
            <a:avLst/>
          </a:prstGeom>
          <a:solidFill>
            <a:srgbClr val="D0F4DE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B2B8C41-6D4A-4B8A-8205-7A36836ABE71}"/>
              </a:ext>
            </a:extLst>
          </p:cNvPr>
          <p:cNvSpPr/>
          <p:nvPr/>
        </p:nvSpPr>
        <p:spPr>
          <a:xfrm rot="10800000" flipV="1">
            <a:off x="5079643" y="7367779"/>
            <a:ext cx="2209800" cy="1243445"/>
          </a:xfrm>
          <a:prstGeom prst="rect">
            <a:avLst/>
          </a:prstGeom>
          <a:solidFill>
            <a:srgbClr val="94D2BD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6F89379-A7F1-453E-8D55-2B84474F465E}"/>
              </a:ext>
            </a:extLst>
          </p:cNvPr>
          <p:cNvSpPr/>
          <p:nvPr/>
        </p:nvSpPr>
        <p:spPr>
          <a:xfrm rot="10800000" flipV="1">
            <a:off x="10044486" y="5989356"/>
            <a:ext cx="2209800" cy="1243445"/>
          </a:xfrm>
          <a:prstGeom prst="rect">
            <a:avLst/>
          </a:prstGeom>
          <a:solidFill>
            <a:srgbClr val="FCC4FB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4F18C9A-2725-4FB0-BEBE-3ADB973F4389}"/>
              </a:ext>
            </a:extLst>
          </p:cNvPr>
          <p:cNvSpPr/>
          <p:nvPr/>
        </p:nvSpPr>
        <p:spPr>
          <a:xfrm rot="10800000" flipV="1">
            <a:off x="10085224" y="7444861"/>
            <a:ext cx="2209800" cy="1243445"/>
          </a:xfrm>
          <a:prstGeom prst="rect">
            <a:avLst/>
          </a:prstGeom>
          <a:solidFill>
            <a:srgbClr val="E7C6FF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96AB3F1-5187-4085-8FDC-71EF0DDB59FB}"/>
              </a:ext>
            </a:extLst>
          </p:cNvPr>
          <p:cNvSpPr/>
          <p:nvPr/>
        </p:nvSpPr>
        <p:spPr>
          <a:xfrm rot="10800000" flipV="1">
            <a:off x="10044486" y="8853054"/>
            <a:ext cx="2209800" cy="1243445"/>
          </a:xfrm>
          <a:prstGeom prst="rect">
            <a:avLst/>
          </a:prstGeom>
          <a:solidFill>
            <a:srgbClr val="C8B6FF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A93FBFE-8524-4125-B206-DDBC00C66DAD}"/>
              </a:ext>
            </a:extLst>
          </p:cNvPr>
          <p:cNvSpPr/>
          <p:nvPr/>
        </p:nvSpPr>
        <p:spPr>
          <a:xfrm rot="10800000" flipV="1">
            <a:off x="2791607" y="4526417"/>
            <a:ext cx="2209800" cy="1243445"/>
          </a:xfrm>
          <a:prstGeom prst="rect">
            <a:avLst/>
          </a:prstGeom>
          <a:solidFill>
            <a:srgbClr val="FFD5C4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5D10856-8B79-40EF-A778-3BDA28A54FF1}"/>
              </a:ext>
            </a:extLst>
          </p:cNvPr>
          <p:cNvSpPr/>
          <p:nvPr/>
        </p:nvSpPr>
        <p:spPr>
          <a:xfrm rot="10800000" flipV="1">
            <a:off x="5178329" y="5989355"/>
            <a:ext cx="2209800" cy="1243445"/>
          </a:xfrm>
          <a:prstGeom prst="rect">
            <a:avLst/>
          </a:prstGeom>
          <a:solidFill>
            <a:srgbClr val="FBECA2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43A44BF-0FFC-4E09-A541-411644B4B582}"/>
              </a:ext>
            </a:extLst>
          </p:cNvPr>
          <p:cNvSpPr/>
          <p:nvPr/>
        </p:nvSpPr>
        <p:spPr>
          <a:xfrm rot="10800000" flipV="1">
            <a:off x="5202213" y="4548340"/>
            <a:ext cx="2209800" cy="1243445"/>
          </a:xfrm>
          <a:prstGeom prst="rect">
            <a:avLst/>
          </a:prstGeom>
          <a:solidFill>
            <a:srgbClr val="FFE5EC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CB47E33-DBFF-4A41-A5FD-3FB12B8C6F73}"/>
              </a:ext>
            </a:extLst>
          </p:cNvPr>
          <p:cNvSpPr/>
          <p:nvPr/>
        </p:nvSpPr>
        <p:spPr>
          <a:xfrm rot="10800000" flipV="1">
            <a:off x="10008093" y="4533850"/>
            <a:ext cx="2209800" cy="1243445"/>
          </a:xfrm>
          <a:prstGeom prst="rect">
            <a:avLst/>
          </a:prstGeom>
          <a:solidFill>
            <a:srgbClr val="FFC2D1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275AF48-13DF-40A8-9974-69AAED811F1F}"/>
              </a:ext>
            </a:extLst>
          </p:cNvPr>
          <p:cNvSpPr/>
          <p:nvPr/>
        </p:nvSpPr>
        <p:spPr>
          <a:xfrm rot="10800000" flipV="1">
            <a:off x="7605153" y="4548341"/>
            <a:ext cx="2209800" cy="1243445"/>
          </a:xfrm>
          <a:prstGeom prst="rect">
            <a:avLst/>
          </a:prstGeom>
          <a:solidFill>
            <a:srgbClr val="FFB3C6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13925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3890088" cy="57024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優勢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核心簡單，便於快速上手。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使用虛擬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提供響應式和元件化的視圖。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缺點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Vue.js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的社區生態系統相較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React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較小。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HTML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和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CSS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上的支援方式不同，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Vue.js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使用範本語法，而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React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使用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JSX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語法。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區別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React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注重於單一方向的資料流，而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Vue.js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支持雙向資料綁定。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React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更傾向於使用外部工具，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Vue.js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則具有內建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CLI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支援。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0744200" cy="13198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Vue.js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與 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React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的比較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</p:spTree>
    <p:extLst>
      <p:ext uri="{BB962C8B-B14F-4D97-AF65-F5344CB8AC3E}">
        <p14:creationId xmlns:p14="http://schemas.microsoft.com/office/powerpoint/2010/main" val="597716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8141284" cy="5116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建立一個可以動態增加項目的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to do list.</a:t>
            </a: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2496800" cy="13198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建立一個沒有 </a:t>
            </a:r>
            <a:r>
              <a:rPr lang="en-US" altLang="zh-TW" sz="8000" dirty="0" err="1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vue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的網頁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9B82ED9-4011-42B0-BD0E-2DBD1823CC7E}"/>
              </a:ext>
            </a:extLst>
          </p:cNvPr>
          <p:cNvSpPr txBox="1"/>
          <p:nvPr/>
        </p:nvSpPr>
        <p:spPr>
          <a:xfrm>
            <a:off x="10069536" y="9779640"/>
            <a:ext cx="23658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without_vue.html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D738D65-2E8F-42ED-B331-726E9A3A27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09" t="23029" r="9993" b="4812"/>
          <a:stretch/>
        </p:blipFill>
        <p:spPr>
          <a:xfrm>
            <a:off x="7010400" y="6117077"/>
            <a:ext cx="7924801" cy="3581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4242DF9-267F-4D0D-9DB9-D47777F4C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2416414"/>
            <a:ext cx="5247167" cy="35814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FDFC1A0-C5D6-4E6F-9DF4-F931E96F2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875" y="2416414"/>
            <a:ext cx="6690525" cy="595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49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8141284" cy="5116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利用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vue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建立一個可以動態增加項目的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to do list</a:t>
            </a: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使用</a:t>
            </a:r>
            <a:r>
              <a:rPr lang="en-US" altLang="zh-TW" sz="8000" dirty="0" err="1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vue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建立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2252D4F-55C0-400F-812B-D3E9F8F497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09" t="23029" r="9993" b="4812"/>
          <a:stretch/>
        </p:blipFill>
        <p:spPr>
          <a:xfrm>
            <a:off x="7010400" y="6117077"/>
            <a:ext cx="7924801" cy="3581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E27204A-551D-441C-8219-28E3F3359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8200" y="2628900"/>
            <a:ext cx="5247167" cy="35814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65415D0E-23C0-42AA-8B4C-D443B70257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799" y="2789656"/>
            <a:ext cx="6690525" cy="5206401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CE98E028-1963-4FD3-86C6-F22BDBA6DBE3}"/>
              </a:ext>
            </a:extLst>
          </p:cNvPr>
          <p:cNvSpPr txBox="1"/>
          <p:nvPr/>
        </p:nvSpPr>
        <p:spPr>
          <a:xfrm>
            <a:off x="10069536" y="9779640"/>
            <a:ext cx="23658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with_vue.html</a:t>
            </a:r>
          </a:p>
        </p:txBody>
      </p:sp>
    </p:spTree>
    <p:extLst>
      <p:ext uri="{BB962C8B-B14F-4D97-AF65-F5344CB8AC3E}">
        <p14:creationId xmlns:p14="http://schemas.microsoft.com/office/powerpoint/2010/main" val="409672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0842088" cy="10887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透過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CDN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的方式使用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vue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來源：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https://vuejs.org/guide/quick-start.html#using-vue-from-cdn</a:t>
            </a: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Vue CDN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98B63B3-48A1-4485-9F88-447A7ACEA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968095"/>
            <a:ext cx="9688277" cy="553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666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8141284" cy="10880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這邊引入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vue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跟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bootstrap5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CDN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mount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：將實體掛載到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HTML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的物件當中。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建立第一個</a:t>
            </a:r>
            <a:r>
              <a:rPr lang="en-US" altLang="zh-TW" sz="8000" dirty="0" err="1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vue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9B82ED9-4011-42B0-BD0E-2DBD1823CC7E}"/>
              </a:ext>
            </a:extLst>
          </p:cNvPr>
          <p:cNvSpPr txBox="1"/>
          <p:nvPr/>
        </p:nvSpPr>
        <p:spPr>
          <a:xfrm>
            <a:off x="13411200" y="6335001"/>
            <a:ext cx="16038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Head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標籤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DB0F162-DA47-417C-8051-E633CCE1A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5315" y="2019300"/>
            <a:ext cx="8135485" cy="425826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C386CFB-9D01-4E3C-80FD-41868DFCD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11" y="3144098"/>
            <a:ext cx="5462925" cy="519980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EAA7D4B-F06F-4DD5-9977-947EA3A87F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0" y="6735111"/>
            <a:ext cx="4814182" cy="160878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ABDE7F52-ED96-4F67-A7BE-07DD4F4179F3}"/>
              </a:ext>
            </a:extLst>
          </p:cNvPr>
          <p:cNvSpPr txBox="1"/>
          <p:nvPr/>
        </p:nvSpPr>
        <p:spPr>
          <a:xfrm>
            <a:off x="1905000" y="8414416"/>
            <a:ext cx="16038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Script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標籤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92B8B5C-CA50-43F7-8B46-6075B43A218A}"/>
              </a:ext>
            </a:extLst>
          </p:cNvPr>
          <p:cNvSpPr txBox="1"/>
          <p:nvPr/>
        </p:nvSpPr>
        <p:spPr>
          <a:xfrm>
            <a:off x="7396376" y="8458470"/>
            <a:ext cx="19762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first_vue.html</a:t>
            </a:r>
          </a:p>
        </p:txBody>
      </p:sp>
    </p:spTree>
    <p:extLst>
      <p:ext uri="{BB962C8B-B14F-4D97-AF65-F5344CB8AC3E}">
        <p14:creationId xmlns:p14="http://schemas.microsoft.com/office/powerpoint/2010/main" val="3656047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1299288" cy="10887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單向綁定是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Vue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中的一種簡單樣板語法，用於將資料渲染到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HTML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資料改變時，頁面會自動更新，但頁面上的內容不會改變資料。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單向綁定文字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E851215-E562-4BBA-9DB5-D15CD427A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64" y="4117384"/>
            <a:ext cx="6083828" cy="4683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10">
            <a:extLst>
              <a:ext uri="{FF2B5EF4-FFF2-40B4-BE49-F238E27FC236}">
                <a16:creationId xmlns:a16="http://schemas.microsoft.com/office/drawing/2014/main" id="{69991BD9-DED7-4E12-A7A2-99FB4FF59A82}"/>
              </a:ext>
            </a:extLst>
          </p:cNvPr>
          <p:cNvSpPr txBox="1"/>
          <p:nvPr/>
        </p:nvSpPr>
        <p:spPr>
          <a:xfrm>
            <a:off x="914400" y="3467100"/>
            <a:ext cx="3644900" cy="5116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使用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Mustache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標籤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3394D74E-3841-4826-BF41-92D73DE8905D}"/>
              </a:ext>
            </a:extLst>
          </p:cNvPr>
          <p:cNvSpPr txBox="1"/>
          <p:nvPr/>
        </p:nvSpPr>
        <p:spPr>
          <a:xfrm>
            <a:off x="8031138" y="3479800"/>
            <a:ext cx="3644900" cy="5116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使用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v-text】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35A0EA9-E700-4BB5-A340-93CBC6CA3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506" y="4117385"/>
            <a:ext cx="5334232" cy="4683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0">
            <a:extLst>
              <a:ext uri="{FF2B5EF4-FFF2-40B4-BE49-F238E27FC236}">
                <a16:creationId xmlns:a16="http://schemas.microsoft.com/office/drawing/2014/main" id="{FC0F62CE-C60A-4946-AD6B-D99CE2B3FE49}"/>
              </a:ext>
            </a:extLst>
          </p:cNvPr>
          <p:cNvSpPr txBox="1"/>
          <p:nvPr/>
        </p:nvSpPr>
        <p:spPr>
          <a:xfrm>
            <a:off x="13868400" y="3479800"/>
            <a:ext cx="3644900" cy="5116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使用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v-html】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D70338C5-FB2E-4178-9F1B-491859878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6252" y="4117385"/>
            <a:ext cx="6199437" cy="4683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509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l">
          <a:defRPr sz="2400" dirty="0">
            <a:latin typeface="Times New Roman" panose="02020603050405020304" pitchFamily="18" charset="0"/>
            <a:ea typeface="標楷體" panose="03000509000000000000" pitchFamily="65" charset="-12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18009</TotalTime>
  <Words>2602</Words>
  <Application>Microsoft Office PowerPoint</Application>
  <PresentationFormat>自訂</PresentationFormat>
  <Paragraphs>264</Paragraphs>
  <Slides>36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2" baseType="lpstr">
      <vt:lpstr>Arial</vt:lpstr>
      <vt:lpstr>Calibri</vt:lpstr>
      <vt:lpstr>Times New Roman</vt:lpstr>
      <vt:lpstr>標楷體</vt:lpstr>
      <vt:lpstr>Wingdings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氣體demo</dc:title>
  <dc:creator>陳維誠</dc:creator>
  <cp:lastModifiedBy>維誠 陳</cp:lastModifiedBy>
  <cp:revision>520</cp:revision>
  <dcterms:created xsi:type="dcterms:W3CDTF">2006-08-16T00:00:00Z</dcterms:created>
  <dcterms:modified xsi:type="dcterms:W3CDTF">2025-01-22T10:27:48Z</dcterms:modified>
  <dc:identifier>DAGRTmEneC4</dc:identifier>
</cp:coreProperties>
</file>