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1" r:id="rId3"/>
    <p:sldId id="322" r:id="rId4"/>
    <p:sldId id="323" r:id="rId5"/>
    <p:sldId id="325" r:id="rId6"/>
    <p:sldId id="326" r:id="rId7"/>
    <p:sldId id="327" r:id="rId8"/>
    <p:sldId id="329" r:id="rId9"/>
    <p:sldId id="330" r:id="rId10"/>
    <p:sldId id="331" r:id="rId11"/>
    <p:sldId id="332" r:id="rId12"/>
    <p:sldId id="333" r:id="rId13"/>
    <p:sldId id="337" r:id="rId14"/>
    <p:sldId id="338" r:id="rId15"/>
    <p:sldId id="334" r:id="rId16"/>
    <p:sldId id="339" r:id="rId17"/>
    <p:sldId id="340" r:id="rId18"/>
    <p:sldId id="335" r:id="rId19"/>
    <p:sldId id="341" r:id="rId20"/>
    <p:sldId id="342" r:id="rId21"/>
    <p:sldId id="343" r:id="rId22"/>
    <p:sldId id="344" r:id="rId23"/>
    <p:sldId id="346" r:id="rId24"/>
    <p:sldId id="345" r:id="rId25"/>
    <p:sldId id="352" r:id="rId26"/>
    <p:sldId id="353" r:id="rId27"/>
    <p:sldId id="347" r:id="rId28"/>
    <p:sldId id="354" r:id="rId29"/>
    <p:sldId id="348" r:id="rId30"/>
    <p:sldId id="349" r:id="rId31"/>
    <p:sldId id="350" r:id="rId32"/>
    <p:sldId id="351" r:id="rId33"/>
    <p:sldId id="320" r:id="rId34"/>
    <p:sldId id="328" r:id="rId35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imes New Roman" panose="02020603050405020304" pitchFamily="18" charset="0"/>
      <p:regular r:id="rId40"/>
    </p:embeddedFont>
    <p:embeddedFont>
      <p:font typeface="標楷體" panose="03000509000000000000" pitchFamily="65" charset="-12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2D4A"/>
    <a:srgbClr val="A4161A"/>
    <a:srgbClr val="FF4D6D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>
        <p:scale>
          <a:sx n="75" d="100"/>
          <a:sy n="75" d="100"/>
        </p:scale>
        <p:origin x="19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82143" y="5785914"/>
            <a:ext cx="2076748" cy="589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  <p:pic>
        <p:nvPicPr>
          <p:cNvPr id="1026" name="Picture 2" descr="Mastering HTML5 Confirm Email Validation: Ensure Data Accuracy and User ...">
            <a:extLst>
              <a:ext uri="{FF2B5EF4-FFF2-40B4-BE49-F238E27FC236}">
                <a16:creationId xmlns:a16="http://schemas.microsoft.com/office/drawing/2014/main" id="{A69D5217-3C18-4551-B497-1FCE84EF7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4" r="14460"/>
          <a:stretch/>
        </p:blipFill>
        <p:spPr bwMode="auto">
          <a:xfrm>
            <a:off x="2695003" y="8894975"/>
            <a:ext cx="581855" cy="79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6892"/>
            <a:ext cx="17395288" cy="8590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模型（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）是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Keras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的核心資料結構，用於構建深度學習模型。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Keras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支援兩種模型的構建方法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Sequential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(1)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順序結構，層按順序堆疊。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(2)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適用於從輸入到輸出的線性堆疊。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(3)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add()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Wingdings" panose="05000000000000000000" pitchFamily="2" charset="2"/>
              </a:rPr>
              <a:t>新增神經層。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Wingdings" panose="05000000000000000000" pitchFamily="2" charset="2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Functional API</a:t>
            </a: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(1)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適合處理多輸入、多輸出的模型，或具更複雜結構的模型。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2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(2)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提供靈活的模型設計方式，可應對複雜網絡需求。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Wingdings" panose="05000000000000000000" pitchFamily="2" charset="2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常用層類型：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多層感知器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(MLP)</a:t>
            </a: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Dense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層構建多層感知網絡，用於處理迴歸問題和分類問題。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卷積神經網絡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(CNN)</a:t>
            </a: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特徵提取：包括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Conv2D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（卷積層）與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Pooling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（池化層）。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Dropout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Flatten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Dense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層的堆疊，進一步建構深度網絡。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循環神經網絡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(RNN)</a:t>
            </a: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用於處理序列數據，可選用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SimpleRNN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LSTM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GRU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等層進行建模。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 err="1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Keras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3F5147B-3631-42CA-A558-2AD537C0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492" y="7356217"/>
            <a:ext cx="1848108" cy="27816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DA760C-B92E-4FC1-A8D6-8938225E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5241" y="3571655"/>
            <a:ext cx="48965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建立的神經網路是一張說明如何執行運算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張量運算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的計算圖。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當建構好計算圖後，我們需要將資料送進神經網路來進行學習，這是一種多維度的陣列資料稱為「張量」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(Tensors)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基本形狀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(Shape)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[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樣本數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2]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(CDN)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src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="https://cdn.jsdelivr.net/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npm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/@tensorflow/tfjs@latest"&gt;&lt;/script&gt;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純量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(Scalar)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52E725-DF26-46AD-94C4-342A4AC3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7" b="4487"/>
          <a:stretch/>
        </p:blipFill>
        <p:spPr>
          <a:xfrm>
            <a:off x="206912" y="4686300"/>
            <a:ext cx="10388209" cy="54897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CCD9455-41CE-4519-8353-4EEE93545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4686300"/>
            <a:ext cx="2547558" cy="28192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189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建立一維向量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(vector)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068F04C-5CE2-42BB-AB77-6C2C8711C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01311"/>
            <a:ext cx="4422091" cy="1970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3DF547-7F9E-4D28-86BA-72C75D62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2391526"/>
            <a:ext cx="7500591" cy="25159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F195A9-1384-4966-8DF7-E7EF1D5EC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2399662"/>
            <a:ext cx="8826239" cy="6630038"/>
          </a:xfrm>
          <a:prstGeom prst="rect">
            <a:avLst/>
          </a:prstGeom>
        </p:spPr>
      </p:pic>
      <p:sp>
        <p:nvSpPr>
          <p:cNvPr id="13" name="TextBox 10">
            <a:extLst>
              <a:ext uri="{FF2B5EF4-FFF2-40B4-BE49-F238E27FC236}">
                <a16:creationId xmlns:a16="http://schemas.microsoft.com/office/drawing/2014/main" id="{CD02C2A4-76B7-47BA-9CAB-9FEA0CE3363A}"/>
              </a:ext>
            </a:extLst>
          </p:cNvPr>
          <p:cNvSpPr txBox="1"/>
          <p:nvPr/>
        </p:nvSpPr>
        <p:spPr>
          <a:xfrm>
            <a:off x="7924800" y="1763467"/>
            <a:ext cx="72606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建立二維向量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(vector)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7A292E-6575-4BCE-B57A-67C21CBA8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745" y="7505700"/>
            <a:ext cx="4001058" cy="2343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5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2606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建立三維向量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(vector)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D02C2A4-76B7-47BA-9CAB-9FEA0CE3363A}"/>
              </a:ext>
            </a:extLst>
          </p:cNvPr>
          <p:cNvSpPr txBox="1"/>
          <p:nvPr/>
        </p:nvSpPr>
        <p:spPr>
          <a:xfrm>
            <a:off x="8305800" y="1784435"/>
            <a:ext cx="72606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建立四維向量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(vector)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7A292E-6575-4BCE-B57A-67C21CBA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8694718"/>
            <a:ext cx="6836858" cy="1337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595A2A7-DE06-4E8E-ADB5-E7D9A50C3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04" y="2381731"/>
            <a:ext cx="6239272" cy="611979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C3E9CD3-03BE-40F0-A85A-0941C419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255" y="216537"/>
            <a:ext cx="4344353" cy="20800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7B55A170-A0E4-4005-A051-E86B5C09E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8352" y="256971"/>
            <a:ext cx="3924848" cy="235300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30103F45-DECC-4561-A778-9470CAD89B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800" y="2597274"/>
            <a:ext cx="9653760" cy="495110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198CF12A-1303-4E60-A100-602753D5C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5800" y="7785218"/>
            <a:ext cx="8966102" cy="13376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22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建立特定值張量與更改張量形狀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tf.zeros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tf.ones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方法建立都是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的張量。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tf.onesLike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方法是使用參數其他張量的形狀來建立值都是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的張量。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tf.zerosLike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方法是使用參數其他張量的形狀來建立值都是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的張量。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CB4837-845A-4ED3-ADB6-48D140B3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29100"/>
            <a:ext cx="8040980" cy="4953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13DD6A-DFA6-4B2F-AEDF-9C29DF16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4271665"/>
            <a:ext cx="7342761" cy="2133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2448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建立隨機值張量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建立不同隨機值分佈的張量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tf.randomNormal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形狀陣列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平均值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=0,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標準差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=1)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：常態分布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tf.randomUniform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形狀陣列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隨機頭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隨機尾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：連續型均勻分布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CB4837-845A-4ED3-ADB6-48D140B36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912" y="4110070"/>
            <a:ext cx="6879688" cy="59871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13DD6A-DFA6-4B2F-AEDF-9C29DF161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5200" y="4135470"/>
            <a:ext cx="7572021" cy="29892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69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6193888" cy="1089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更改張量形狀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reshape()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來更改形狀。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13DD6A-DFA6-4B2F-AEDF-9C29DF16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1400" y="2981308"/>
            <a:ext cx="4885788" cy="18952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F228EAB-8360-4BF5-9871-9C1A3D0F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2968608"/>
            <a:ext cx="6918762" cy="37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87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691609"/>
            <a:ext cx="17090487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取得張量值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方式取得張量值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：提取張量數據，返回的是一個包含數據的一維陣列（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Row-major order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：非同步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dataSync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：同步方式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：提取張量數據，返回的是一個與張量形狀一致的多維陣列（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Nested array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非同步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arraySync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：同步方式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張量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E4CADE2-CCEF-4AA6-A9FE-1C6CC92A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223195"/>
            <a:ext cx="7285656" cy="4952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2D605E4-A185-4A84-B12A-2F1D1BC5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33" y="5223195"/>
            <a:ext cx="3051423" cy="196378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CA5CA8-1F3F-46E4-A412-4BFE0CF7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223195"/>
            <a:ext cx="7628924" cy="495281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28463A0-90D0-40B3-9565-8888AE7A4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1362" y="5223194"/>
            <a:ext cx="2709962" cy="182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8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單元運算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277EA09-32E8-42B8-BCC8-34153034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997" y="1777204"/>
            <a:ext cx="10882203" cy="44467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72F4156-C3B3-42D3-9E3C-D21A4166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1" y="1704309"/>
            <a:ext cx="6934456" cy="71602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D64166-868F-4C0D-8B8F-7146AED91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996" y="7482400"/>
            <a:ext cx="3795603" cy="24908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414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609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加法運算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單元運算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65BB4E-0702-4CF0-A118-70B01904F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98" y="2241898"/>
            <a:ext cx="6413502" cy="452805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7B7DE9A-A0E0-4994-AD91-A3971997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99" y="6793578"/>
            <a:ext cx="4618731" cy="1801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4362B-75A6-46CC-BF98-180A45A27840}"/>
              </a:ext>
            </a:extLst>
          </p:cNvPr>
          <p:cNvSpPr txBox="1"/>
          <p:nvPr/>
        </p:nvSpPr>
        <p:spPr>
          <a:xfrm>
            <a:off x="9372600" y="1691608"/>
            <a:ext cx="609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乘法運算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04D078-5630-4C6B-9561-E19959229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599" y="6863831"/>
            <a:ext cx="5377284" cy="18018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8A08F10-F509-4CE6-A9D9-F6B43D9B6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599" y="2203799"/>
            <a:ext cx="5933449" cy="451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人工智慧本身只是一個泛稱，所有能夠讓電腦有智慧的技術都可稱為「人工智慧」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(Artificial Intelligence) 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從原始資料轉換成智慧的過程：人工智慧是在研究如何從原始資料轉換成智慧的過程，這是需要經過多個不同層次的處理步驟。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4780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與機器學習基礎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6F92C0-37BC-4699-B339-1FC98B559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825240"/>
            <a:ext cx="498843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54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2242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在瀏覽器執行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WebGL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後端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(Backend),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瀏覽器的記憶體需要自行明確管理記憶體的使用。當張量不再需要時，就可以釋放佔用的記憶體空間。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dispose()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釋放佔用的記憶體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使用完後執行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也可以在宣告張量時搭配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tidy()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，可以自動清除沒有回傳的張量。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記憶體管理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1B6595-3F79-4396-8536-63BEA3AC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2340511"/>
            <a:ext cx="6096000" cy="783771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79CEA1B-1480-4857-8406-8E946F69A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4076700"/>
            <a:ext cx="9317778" cy="1752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5764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提供資料視覺化工具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tfjs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-vis,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可以幫助我們使用多種圖表來視覺化資料。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使用方式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(CDN)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src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="https://cdn.jsdelivr.net/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npm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/@tensorflow/tfjs-vis@latest"&gt;&lt;/script&gt;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繪製折線圖：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tfvis.render.linechart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：設定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surface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可以同時有多張表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：圖表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(value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：資料陣列、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series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：折線名稱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參數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：標籤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-2540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8912E11-7A41-4579-AE1B-9983C0DBD6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54" r="1"/>
          <a:stretch/>
        </p:blipFill>
        <p:spPr>
          <a:xfrm>
            <a:off x="2971800" y="4722226"/>
            <a:ext cx="4993774" cy="54001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B5F7092-82E9-47FF-AF9B-FE0121E7EE38}"/>
              </a:ext>
            </a:extLst>
          </p:cNvPr>
          <p:cNvSpPr/>
          <p:nvPr/>
        </p:nvSpPr>
        <p:spPr>
          <a:xfrm>
            <a:off x="3127448" y="5163672"/>
            <a:ext cx="4993774" cy="4945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1129AED-FF7B-491F-A3A6-3551FB2589EF}"/>
              </a:ext>
            </a:extLst>
          </p:cNvPr>
          <p:cNvSpPr txBox="1"/>
          <p:nvPr/>
        </p:nvSpPr>
        <p:spPr>
          <a:xfrm>
            <a:off x="4463622" y="4760495"/>
            <a:ext cx="1371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visor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9DED0F8-0490-4807-A94A-F33042DDBCA3}"/>
              </a:ext>
            </a:extLst>
          </p:cNvPr>
          <p:cNvSpPr/>
          <p:nvPr/>
        </p:nvSpPr>
        <p:spPr>
          <a:xfrm>
            <a:off x="3369751" y="5230226"/>
            <a:ext cx="573505" cy="414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BDBAA4C-F54E-41F2-9BD7-9499030B7B9F}"/>
              </a:ext>
            </a:extLst>
          </p:cNvPr>
          <p:cNvSpPr txBox="1"/>
          <p:nvPr/>
        </p:nvSpPr>
        <p:spPr>
          <a:xfrm>
            <a:off x="3943256" y="5233182"/>
            <a:ext cx="1573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surface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物件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2F9BE5D-9782-4D23-8C3E-4C1CF59852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19" b="1600"/>
          <a:stretch/>
        </p:blipFill>
        <p:spPr>
          <a:xfrm>
            <a:off x="8276870" y="3387202"/>
            <a:ext cx="9706330" cy="67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78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繪製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組資料折線圖：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tfvis.render.linechart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C305E5D-DA4D-42AD-B594-A0CFC1CF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24100"/>
            <a:ext cx="8204199" cy="76699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B164A2-967E-4A7C-A066-B1E53E108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324100"/>
            <a:ext cx="6763323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51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散佈圖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(scatter plots)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94222BD-6069-41D0-B8EA-7611B2C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9" y="2229200"/>
            <a:ext cx="7005021" cy="7714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E27E49-E15F-46F6-944E-60C79BF78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461936"/>
            <a:ext cx="7630590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長條圖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(bar plots)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7798D3B-1A3D-48C6-8032-42670A77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37854"/>
            <a:ext cx="8577422" cy="592984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1C6D84-814E-4EB9-9E15-EAA6E1E6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7680" y="2041276"/>
            <a:ext cx="777348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6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直方圖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(Histograms)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tfvis.render.histogram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本身不支持自訂軸標籤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2A4BCB-FD7C-4727-AA07-419827A05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399" y="4381500"/>
            <a:ext cx="9761951" cy="213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7BA8DEA-B712-4727-94B5-27FCAF00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907416"/>
            <a:ext cx="7697274" cy="726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53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熱地圖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(Heat Map)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6D90E6-5F9E-4812-AB29-22740368F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" y="2449236"/>
            <a:ext cx="11735836" cy="32276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CC91A6B-D1F7-41D2-B7B7-1079F239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7447" y="2480016"/>
            <a:ext cx="6294342" cy="63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39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範例：利用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氣溫預測業績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在訓練完模型後，放入兩筆氣溫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26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30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預測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temperature_vs_performance.html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線性回歸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F3E617-8977-405F-A714-DF71A83B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6399"/>
            <a:ext cx="8305800" cy="81367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5D1E83-D9FB-4634-B889-B873D9A4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946" y="225378"/>
            <a:ext cx="4324954" cy="187668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30D0B3-0CA6-496E-8CE5-52C47B0214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032" b="8153"/>
          <a:stretch/>
        </p:blipFill>
        <p:spPr>
          <a:xfrm>
            <a:off x="152399" y="3476542"/>
            <a:ext cx="11944665" cy="669946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9DA63B1-A321-4C5C-9BFA-3A20D556DB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46" r="24056" b="69909"/>
          <a:stretch/>
        </p:blipFill>
        <p:spPr>
          <a:xfrm>
            <a:off x="7371397" y="2606657"/>
            <a:ext cx="10599382" cy="314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38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2820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用來表現資料點的趨勢，顯示兩個變數之間的線性關係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迴歸線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(Regression Line)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：用來表現資料點的趨勢，顯示兩個變數之間的線性關係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公式：𝑦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+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𝑏⋅𝑥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斜率為正值：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呈正相關，當 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增加時，𝑦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同時增加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斜率為負值：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呈負相關，當 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增加時，𝑦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同時減少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線性回歸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62634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7924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一個定義機器是否擁有智慧的測試，能夠判斷機器是否能夠思考的著名試驗。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正方形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代表一台機器，圓形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代表人類，人類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是一位詢問者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(Interrogator)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，展開與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的對話。對話是透過文字模式的鍵盤輸入和螢幕輸出來進行。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如果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沒有被辨別出是一台機器的身份，就表示這台機器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具有智慧。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機器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至少需要擁有下列能力：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4780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與機器學習基礎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3D557A-8004-4F01-AD65-1AD2390C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830" y="4450869"/>
            <a:ext cx="5334000" cy="3384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A64BBB-E898-4D89-8B7D-8736FAF5C33F}"/>
              </a:ext>
            </a:extLst>
          </p:cNvPr>
          <p:cNvSpPr txBox="1"/>
          <p:nvPr/>
        </p:nvSpPr>
        <p:spPr>
          <a:xfrm>
            <a:off x="762000" y="5854013"/>
            <a:ext cx="11600458" cy="3397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自然語言處理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(Natural Language Processing)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：機器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因為需要和詢問者進行文字內容的對話，需要將輸入文字內容進行句子剖析、抽出內容進行分析，然後組成合適且正確的句子來回答詢問者。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知識表示法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(Knowledge Representation)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：機器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在進行對話前需要儲存大量知識，並且從對話過程中學習和追蹤資訊，讓程式能夠處理知識達到如同人類一般的回答問題。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950120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458029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793170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152400" y="1691609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的資料視覺化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16962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DDE2779-EF0B-4752-A238-50E361177206}"/>
              </a:ext>
            </a:extLst>
          </p:cNvPr>
          <p:cNvSpPr/>
          <p:nvPr/>
        </p:nvSpPr>
        <p:spPr>
          <a:xfrm rot="10800000" flipV="1">
            <a:off x="7620000" y="5989356"/>
            <a:ext cx="2209800" cy="1243445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C521FD7-2BC5-4081-835D-31F7B233D846}"/>
              </a:ext>
            </a:extLst>
          </p:cNvPr>
          <p:cNvSpPr/>
          <p:nvPr/>
        </p:nvSpPr>
        <p:spPr>
          <a:xfrm rot="10800000" flipV="1">
            <a:off x="5043975" y="8822039"/>
            <a:ext cx="2209800" cy="1243445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7C4C7F2-C208-47E0-8887-3962B34FA843}"/>
              </a:ext>
            </a:extLst>
          </p:cNvPr>
          <p:cNvSpPr/>
          <p:nvPr/>
        </p:nvSpPr>
        <p:spPr>
          <a:xfrm rot="10800000" flipV="1">
            <a:off x="2791606" y="5911424"/>
            <a:ext cx="2209800" cy="1243445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2B0C8D-1F3A-49D6-8F35-28006DB671F1}"/>
              </a:ext>
            </a:extLst>
          </p:cNvPr>
          <p:cNvSpPr/>
          <p:nvPr/>
        </p:nvSpPr>
        <p:spPr>
          <a:xfrm rot="10800000" flipV="1">
            <a:off x="2569877" y="8822039"/>
            <a:ext cx="2209800" cy="1243445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9984292-F30F-40B8-841B-FBC4C7467BB7}"/>
              </a:ext>
            </a:extLst>
          </p:cNvPr>
          <p:cNvSpPr/>
          <p:nvPr/>
        </p:nvSpPr>
        <p:spPr>
          <a:xfrm rot="10800000" flipV="1">
            <a:off x="7582434" y="8808795"/>
            <a:ext cx="2209800" cy="1243445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DF248A3-CE42-46F8-8E83-C7BCBD5503AB}"/>
              </a:ext>
            </a:extLst>
          </p:cNvPr>
          <p:cNvSpPr/>
          <p:nvPr/>
        </p:nvSpPr>
        <p:spPr>
          <a:xfrm rot="10800000" flipV="1">
            <a:off x="381000" y="4513492"/>
            <a:ext cx="2209800" cy="1243445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9EA1867-C5F2-4D8C-B12E-91CD46DAD12A}"/>
              </a:ext>
            </a:extLst>
          </p:cNvPr>
          <p:cNvSpPr/>
          <p:nvPr/>
        </p:nvSpPr>
        <p:spPr>
          <a:xfrm rot="10800000" flipV="1">
            <a:off x="2612409" y="7395512"/>
            <a:ext cx="2209800" cy="1243445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328564-AF43-4844-A4D6-58819D696A1C}"/>
              </a:ext>
            </a:extLst>
          </p:cNvPr>
          <p:cNvSpPr/>
          <p:nvPr/>
        </p:nvSpPr>
        <p:spPr>
          <a:xfrm rot="10800000" flipV="1">
            <a:off x="7582434" y="7367780"/>
            <a:ext cx="2209800" cy="1243445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5E69C10-7319-4B23-B7CE-129F6FBED40D}"/>
              </a:ext>
            </a:extLst>
          </p:cNvPr>
          <p:cNvSpPr/>
          <p:nvPr/>
        </p:nvSpPr>
        <p:spPr>
          <a:xfrm rot="10800000" flipV="1">
            <a:off x="5079643" y="7367779"/>
            <a:ext cx="2209800" cy="1243445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23F4FE0-156E-42C3-BF05-8ABF5EFCA482}"/>
              </a:ext>
            </a:extLst>
          </p:cNvPr>
          <p:cNvSpPr/>
          <p:nvPr/>
        </p:nvSpPr>
        <p:spPr>
          <a:xfrm rot="10800000" flipV="1">
            <a:off x="10044486" y="5989356"/>
            <a:ext cx="2209800" cy="1243445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462BAB0-E1AC-4E7B-B421-3DC3620B8A04}"/>
              </a:ext>
            </a:extLst>
          </p:cNvPr>
          <p:cNvSpPr/>
          <p:nvPr/>
        </p:nvSpPr>
        <p:spPr>
          <a:xfrm rot="10800000" flipV="1">
            <a:off x="10085224" y="7444861"/>
            <a:ext cx="2209800" cy="1243445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6755A72-D1EE-4854-A014-40FF3845C487}"/>
              </a:ext>
            </a:extLst>
          </p:cNvPr>
          <p:cNvSpPr/>
          <p:nvPr/>
        </p:nvSpPr>
        <p:spPr>
          <a:xfrm rot="10800000" flipV="1">
            <a:off x="10044486" y="8853054"/>
            <a:ext cx="2209800" cy="1243445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B64D5CC-A0AB-4E79-AA25-88FB10A6CE8A}"/>
              </a:ext>
            </a:extLst>
          </p:cNvPr>
          <p:cNvSpPr/>
          <p:nvPr/>
        </p:nvSpPr>
        <p:spPr>
          <a:xfrm rot="10800000" flipV="1">
            <a:off x="2791607" y="4526417"/>
            <a:ext cx="2209800" cy="1243445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5356714-9B13-4825-8BD3-EFBF99F955E4}"/>
              </a:ext>
            </a:extLst>
          </p:cNvPr>
          <p:cNvSpPr/>
          <p:nvPr/>
        </p:nvSpPr>
        <p:spPr>
          <a:xfrm rot="10800000" flipV="1">
            <a:off x="5178329" y="5989355"/>
            <a:ext cx="2209800" cy="1243445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9105AF6-C645-462D-A021-B3CC8F0681A4}"/>
              </a:ext>
            </a:extLst>
          </p:cNvPr>
          <p:cNvSpPr/>
          <p:nvPr/>
        </p:nvSpPr>
        <p:spPr>
          <a:xfrm rot="10800000" flipV="1">
            <a:off x="5202213" y="4548340"/>
            <a:ext cx="2209800" cy="1243445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AD36161-D764-4DC9-A349-C437FDF54BAA}"/>
              </a:ext>
            </a:extLst>
          </p:cNvPr>
          <p:cNvSpPr/>
          <p:nvPr/>
        </p:nvSpPr>
        <p:spPr>
          <a:xfrm rot="10800000" flipV="1">
            <a:off x="10008093" y="4533850"/>
            <a:ext cx="2209800" cy="1243445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1708FB-50BA-460E-AA51-AE3D80341A2D}"/>
              </a:ext>
            </a:extLst>
          </p:cNvPr>
          <p:cNvSpPr/>
          <p:nvPr/>
        </p:nvSpPr>
        <p:spPr>
          <a:xfrm rot="10800000" flipV="1">
            <a:off x="7605153" y="4548341"/>
            <a:ext cx="2209800" cy="1243445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Arial" panose="020B0604020202020204" pitchFamily="34" charset="0"/>
              <a:ea typeface="Noto Sans TC" panose="020B02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圖靈測試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(Turing Test)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是計算機科學和人工智慧之父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艾倫圖靈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(Alan Turing)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年提出。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人工智慧、機器學習與深度學習的關係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2308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6238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人工智慧的應用領域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手寫辨識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(Handwriting Recognition)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：用於將手寫輸入（如觸控筆跡、紙上的手寫字）轉換為可編輯的文字內容。應用：智慧型手機、平板電腦等。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語音識別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(Speech Recognition)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：分析和理解語音內容，區分音調、口音等。應用：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Siri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Google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助理等智慧語音系統。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電腦視覺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(Computer Vision)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：分析和解讀圖像或影片內容，提取特徵。應用：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Google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搜尋相似圖片、人臉辨識。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專家系統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(Expert Systems)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：利用人工智慧技術儲存大量專業知識，提供建議與決策支持。應用：醫療診斷、財務分析。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自然語言處理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(Natural Language Processing)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：分析與理解人類語言文字內容。應用：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Google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搜尋引擎、自動客服。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電腦遊戲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(Game)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：模擬遊戲環境中的行為與策略。應用：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AlphaGo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智慧模組。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智慧機器人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(Intelligent Robotics)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：結合多種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技術來模擬人類行為，執行特定任務。應用：監測環境、自動作業。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4780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與機器學習基礎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01793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623888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人工智慧的研究領域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機器學習與模式識別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(Machine Learning and Pattern Recognition)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設計與訓練模型進行預測。需要大量資料來提升學習與預測效果。邏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輯基礎的人工智慧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(Logic-based Artificial Intelligence)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利用數學邏輯解決問題，例如模式比對（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Pattern Matching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）、語言剖析（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Language Parsing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搜尋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(Search)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尋找最佳解決方案的技術。應用：尋找最短路徑、最佳化資源配置。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知識表示法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(Knowledge Representation, KR)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研究如何有效儲存與表示世界知識，方便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進行推理。應用：醫療診斷、自然語言對話。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規劃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(AI Planning)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自動化規劃與排程，優化行動順序與資源利用。應用：物流規劃、智慧機器人任務管理。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啟發法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(Heuristics)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在短時間內找出問題的近似解法，雖然可能非最佳解，但效率高。應用：智慧型搜尋演算法。。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4780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TensorFlow.js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與機器學習基礎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24506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6238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大約到了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2010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年，深度學習在弱人工智慧系統方面終於有了重大突破。在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2012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Toronto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大學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Geoffrey Hinton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主導的團隊提出基於深度學習的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AlexNet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，一舉將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ImageNet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圖片資料集的識別準確率提高十幾個百分比，讓機器的影像識別率正式超越人類。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人工智慧包含機器學習，機器學習包含深度學習。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機器學習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(Machine Learning)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被定義為從過往資料和經驗中自我學習並找出其運行的規則，以達到人工智慧的方法。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機器學習的主要目就是預測資料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其厲害之處在於可以自主學習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和自行找出資料之間的關係和規則。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23888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機器學習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4C7C7E4-4E52-4FFA-8C21-453CC115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" y="5600700"/>
            <a:ext cx="7553763" cy="37338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85115D-9151-47B1-A2D0-551758AC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5872261"/>
            <a:ext cx="5586798" cy="339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51288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迴歸：預測連續的數值資料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可以預測商店的營業額、學生的身高和體重等。常用演算法有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線性迴歸、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SVR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分類：預測分類資料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這是一些有限集合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可以分類成男與女、成功與失敗、癌症分成第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1~4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期等。常用演算法有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Logistic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迴歸、決策樹、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鄰近演算法、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CART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、樸素貝葉斯等。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關聯：找出各種現象同時出現的機率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也稱為購物籃分析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(Market-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basketAnalysis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當顧客購買米時，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78%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可能會同時購買雞蛋。常用演算法有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Apriori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演算法等。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分群：將樣本分成相似群組，即資料如何組成的問題，可以分群出喜歡同一類電影的觀眾。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常用演算法有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K-means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演算法等。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降維：在減少資料中變數的個數後，仍然保留主要資訊而不失真。通常是使用特徵提取和選擇方法來實作。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常用演算法有主成分分析演算法等。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機器學習演算法的種類</a:t>
            </a:r>
            <a:endParaRPr lang="en-US" altLang="zh-TW" sz="8000" dirty="0">
              <a:solidFill>
                <a:srgbClr val="FFFFFF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877249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深度學習是在訓練機器直覺的直覺訓練，並非知識學習。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以人臉辨識的深度學習為例，為了進行深度學習，需要使用大量現成的人臉資料。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想想看當送入機器訓練的資料比你一輩子看過的人臉還多很多時，深度學習訓練出來的機器當然經驗豐富，在人臉辨識的準確度上就會比你還強。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深度學習是模仿人類大腦神經元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(Neuron)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傳輸的一種神經網路架構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NeuralNetwork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Architectures)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深度學習的深度神經網路是一種神經網路，早在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1950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年就已經出現，只是受限早期電腦的硬體效能和技術不純熟，傳統多層神經網路並沒有成功，為了擺脫之前失敗的經驗，所以重新包裝成一個新名稱：深度學習。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深度學習</a:t>
            </a: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(Deep Learning)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3F3991C-4309-49CA-AD7B-AACBC307D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6169258"/>
            <a:ext cx="4267200" cy="349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4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395288" cy="57047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是一套開放原始碼且高效能的數值計算框架。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是一個機器學習的整合平台，提供大量工具和社群資源，加速開發者進行研究與應用。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可應用於機器學習模型的構建與部署，支援大規模數據運算。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【TensorFlow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的由來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開發者：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Google Brain Team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（張量）：輸入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輸出的運算資料是向量、矩陣等多維度的數值資料。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Flow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（流）：數值運算透過計算圖（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Computational Graphs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）進行處理。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使用語言與環境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Python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（對應版本為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TensorFlow.js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），在瀏覽器中可使用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WebGL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Node.js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也能支援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GPU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運算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7678400" cy="1322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Google </a:t>
            </a:r>
            <a:r>
              <a:rPr lang="zh-TW" altLang="en-US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 </a:t>
            </a:r>
            <a:r>
              <a:rPr lang="en-US" altLang="zh-TW" sz="8000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3979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11324</TotalTime>
  <Words>2479</Words>
  <Application>Microsoft Office PowerPoint</Application>
  <PresentationFormat>自訂</PresentationFormat>
  <Paragraphs>163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421</cp:revision>
  <dcterms:created xsi:type="dcterms:W3CDTF">2006-08-16T00:00:00Z</dcterms:created>
  <dcterms:modified xsi:type="dcterms:W3CDTF">2025-01-22T14:37:24Z</dcterms:modified>
  <dc:identifier>DAGRTmEneC4</dc:identifier>
</cp:coreProperties>
</file>