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3"/>
  </p:handoutMasterIdLst>
  <p:sldIdLst>
    <p:sldId id="256" r:id="rId2"/>
    <p:sldId id="31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0" r:id="rId11"/>
    <p:sldId id="264" r:id="rId12"/>
    <p:sldId id="265" r:id="rId13"/>
    <p:sldId id="266" r:id="rId14"/>
    <p:sldId id="267" r:id="rId15"/>
    <p:sldId id="268" r:id="rId16"/>
    <p:sldId id="281" r:id="rId17"/>
    <p:sldId id="284" r:id="rId18"/>
    <p:sldId id="269" r:id="rId19"/>
    <p:sldId id="282" r:id="rId20"/>
    <p:sldId id="283" r:id="rId21"/>
    <p:sldId id="270" r:id="rId22"/>
    <p:sldId id="285" r:id="rId23"/>
    <p:sldId id="271" r:id="rId24"/>
    <p:sldId id="286" r:id="rId25"/>
    <p:sldId id="287" r:id="rId26"/>
    <p:sldId id="275" r:id="rId27"/>
    <p:sldId id="272" r:id="rId28"/>
    <p:sldId id="273" r:id="rId29"/>
    <p:sldId id="274" r:id="rId30"/>
    <p:sldId id="276" r:id="rId31"/>
    <p:sldId id="277" r:id="rId32"/>
    <p:sldId id="278" r:id="rId33"/>
    <p:sldId id="288" r:id="rId34"/>
    <p:sldId id="289" r:id="rId35"/>
    <p:sldId id="290" r:id="rId36"/>
    <p:sldId id="291" r:id="rId37"/>
    <p:sldId id="292" r:id="rId38"/>
    <p:sldId id="293" r:id="rId39"/>
    <p:sldId id="302" r:id="rId40"/>
    <p:sldId id="295" r:id="rId41"/>
    <p:sldId id="296" r:id="rId42"/>
    <p:sldId id="297" r:id="rId43"/>
    <p:sldId id="307" r:id="rId44"/>
    <p:sldId id="298" r:id="rId45"/>
    <p:sldId id="303" r:id="rId46"/>
    <p:sldId id="305" r:id="rId47"/>
    <p:sldId id="304" r:id="rId48"/>
    <p:sldId id="306" r:id="rId49"/>
    <p:sldId id="308" r:id="rId50"/>
    <p:sldId id="309" r:id="rId51"/>
    <p:sldId id="315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B19C8B-37C9-4099-A0A1-CDB33C487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2BDC54-6E70-42AF-8DF5-5581570019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732C-AFA6-4F90-A0E9-B142D0AE8612}" type="datetimeFigureOut">
              <a:rPr lang="zh-TW" altLang="en-US" smtClean="0"/>
              <a:t>2025/2/8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B8393-AB45-4FBC-BE02-1E415E0C9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76DABE-AA81-490D-BED5-111BD8ECD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F52C-A6A9-42F9-BDCD-530CFA39A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7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AD879568-518D-4EC1-87E0-27DB27D03722}"/>
              </a:ext>
            </a:extLst>
          </p:cNvPr>
          <p:cNvSpPr/>
          <p:nvPr userDrawn="1"/>
        </p:nvSpPr>
        <p:spPr>
          <a:xfrm>
            <a:off x="3" y="6477000"/>
            <a:ext cx="12191997" cy="190499"/>
          </a:xfrm>
          <a:custGeom>
            <a:avLst/>
            <a:gdLst/>
            <a:ahLst/>
            <a:cxnLst/>
            <a:rect l="l" t="t" r="r" b="b"/>
            <a:pathLst>
              <a:path w="4816592" h="543967">
                <a:moveTo>
                  <a:pt x="0" y="0"/>
                </a:moveTo>
                <a:lnTo>
                  <a:pt x="4816592" y="0"/>
                </a:lnTo>
                <a:lnTo>
                  <a:pt x="4816592" y="543967"/>
                </a:lnTo>
                <a:lnTo>
                  <a:pt x="0" y="543967"/>
                </a:lnTo>
                <a:close/>
              </a:path>
            </a:pathLst>
          </a:custGeom>
          <a:gradFill rotWithShape="1">
            <a:gsLst>
              <a:gs pos="0">
                <a:srgbClr val="B81B22">
                  <a:alpha val="100000"/>
                </a:srgbClr>
              </a:gs>
              <a:gs pos="25000">
                <a:srgbClr val="B81B22">
                  <a:alpha val="99500"/>
                </a:srgbClr>
              </a:gs>
              <a:gs pos="50000">
                <a:srgbClr val="E82A34">
                  <a:alpha val="100000"/>
                </a:srgbClr>
              </a:gs>
              <a:gs pos="75000">
                <a:srgbClr val="F89DA1">
                  <a:alpha val="100000"/>
                </a:srgbClr>
              </a:gs>
              <a:gs pos="100000">
                <a:srgbClr val="C00000"/>
              </a:gs>
            </a:gsLst>
            <a:lin ang="0"/>
          </a:gra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CB20688-EC16-4E7D-A453-5ABC801C1D2F}"/>
              </a:ext>
            </a:extLst>
          </p:cNvPr>
          <p:cNvGrpSpPr/>
          <p:nvPr userDrawn="1"/>
        </p:nvGrpSpPr>
        <p:grpSpPr>
          <a:xfrm>
            <a:off x="0" y="190501"/>
            <a:ext cx="12192000" cy="190499"/>
            <a:chOff x="0" y="0"/>
            <a:chExt cx="4816593" cy="5439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1740F81-2949-4DF5-B15E-79ABF450EC6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2C8B0022-59E1-4C12-B59F-D11D529B0B4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FDB6B37D-982A-41F7-B473-B9D803515CCA}"/>
              </a:ext>
            </a:extLst>
          </p:cNvPr>
          <p:cNvSpPr/>
          <p:nvPr userDrawn="1"/>
        </p:nvSpPr>
        <p:spPr>
          <a:xfrm flipV="1">
            <a:off x="-76200" y="-1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710A213-6593-4476-BA63-EAD05EE2CEC1}"/>
              </a:ext>
            </a:extLst>
          </p:cNvPr>
          <p:cNvSpPr txBox="1"/>
          <p:nvPr userDrawn="1"/>
        </p:nvSpPr>
        <p:spPr>
          <a:xfrm>
            <a:off x="3103229" y="1772912"/>
            <a:ext cx="5448300" cy="2607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1F96E77-5C4A-44C5-BF09-C30BB7B98546}"/>
              </a:ext>
            </a:extLst>
          </p:cNvPr>
          <p:cNvSpPr/>
          <p:nvPr userDrawn="1"/>
        </p:nvSpPr>
        <p:spPr>
          <a:xfrm rot="10800000" flipV="1">
            <a:off x="9467850" y="2581924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9E5A321-5A8B-45BD-8428-6F7B1491C59A}"/>
              </a:ext>
            </a:extLst>
          </p:cNvPr>
          <p:cNvSpPr txBox="1"/>
          <p:nvPr userDrawn="1"/>
        </p:nvSpPr>
        <p:spPr>
          <a:xfrm>
            <a:off x="4953425" y="4506083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JavaScript</a:t>
            </a:r>
            <a:r>
              <a:rPr lang="en-US" altLang="zh-TW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01</a:t>
            </a:r>
            <a:endParaRPr lang="en-US" sz="24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73DBFE5-1790-4C60-A481-25F83AE8A3FD}"/>
              </a:ext>
            </a:extLst>
          </p:cNvPr>
          <p:cNvSpPr txBox="1"/>
          <p:nvPr userDrawn="1"/>
        </p:nvSpPr>
        <p:spPr>
          <a:xfrm>
            <a:off x="4948703" y="5122209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TW" altLang="en-US" sz="2400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陳世曄</a:t>
            </a:r>
            <a:endParaRPr lang="en-US" sz="2400" kern="12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BE9787-E20E-4BF0-A642-DF919247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6669248" y="5163297"/>
            <a:ext cx="2887910" cy="1422043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51D7FE4E-A2F3-47A3-B7B4-58436738D5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13277" y="4936042"/>
            <a:ext cx="1671678" cy="15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CBB9E7B6-BB50-4899-90BA-C66564A9E8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1" r="9671"/>
          <a:stretch/>
        </p:blipFill>
        <p:spPr bwMode="auto">
          <a:xfrm>
            <a:off x="2012358" y="5957246"/>
            <a:ext cx="386893" cy="47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A605423-4786-4302-8C3C-1AF0D60B3D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8632145" y="363329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EFD8E65-E030-439A-9F19-D1C761A1D0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973384"/>
            <a:ext cx="12115800" cy="5038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"/>
              <a:defRPr sz="1800"/>
            </a:lvl1pPr>
            <a:lvl2pPr marL="800100" indent="-342900">
              <a:buFont typeface="Wingdings" panose="05000000000000000000" pitchFamily="2" charset="2"/>
              <a:buChar char=""/>
              <a:defRPr sz="1800"/>
            </a:lvl2pPr>
            <a:lvl3pPr marL="1143000" indent="-228600">
              <a:buFont typeface="Wingdings" panose="05000000000000000000" pitchFamily="2" charset="2"/>
              <a:buChar char=""/>
              <a:defRPr sz="1800"/>
            </a:lvl3pPr>
            <a:lvl4pPr marL="1600200" indent="-228600">
              <a:buFont typeface="Wingdings" panose="05000000000000000000" pitchFamily="2" charset="2"/>
              <a:buChar char=""/>
              <a:defRPr sz="1800"/>
            </a:lvl4pPr>
            <a:lvl5pPr marL="2057400" indent="-228600">
              <a:buFont typeface="Wingdings" panose="05000000000000000000" pitchFamily="2" charset="2"/>
              <a:buChar char=""/>
              <a:defRPr sz="1800"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1"/>
            <a:ext cx="12192000" cy="947571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" y="-57148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TW" dirty="0"/>
              <a:t>15161651616516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99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0"/>
            <a:ext cx="12192000" cy="1325563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94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A9E2A-5608-49EA-BEF1-4C76C4673AAA}"/>
              </a:ext>
            </a:extLst>
          </p:cNvPr>
          <p:cNvSpPr/>
          <p:nvPr userDrawn="1"/>
        </p:nvSpPr>
        <p:spPr>
          <a:xfrm rot="10800000" flipV="1">
            <a:off x="3643687" y="3800361"/>
            <a:ext cx="1130461" cy="636106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6DE857-C2BF-4773-A63A-2954EF749E27}"/>
              </a:ext>
            </a:extLst>
          </p:cNvPr>
          <p:cNvSpPr/>
          <p:nvPr userDrawn="1"/>
        </p:nvSpPr>
        <p:spPr>
          <a:xfrm rot="10800000" flipV="1">
            <a:off x="2453693" y="5290433"/>
            <a:ext cx="1130461" cy="636106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DCC0A2-C788-47C3-A6C7-EF237803236F}"/>
              </a:ext>
            </a:extLst>
          </p:cNvPr>
          <p:cNvSpPr/>
          <p:nvPr userDrawn="1"/>
        </p:nvSpPr>
        <p:spPr>
          <a:xfrm rot="10800000" flipV="1">
            <a:off x="1219200" y="3840108"/>
            <a:ext cx="1130461" cy="636106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912CE-2405-40FB-91F5-0C16CE0DB10E}"/>
              </a:ext>
            </a:extLst>
          </p:cNvPr>
          <p:cNvSpPr/>
          <p:nvPr userDrawn="1"/>
        </p:nvSpPr>
        <p:spPr>
          <a:xfrm rot="10800000" flipV="1">
            <a:off x="1219199" y="5322691"/>
            <a:ext cx="1130461" cy="636106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7302B3-16D0-4AEA-B4AD-E1077BCF2D4B}"/>
              </a:ext>
            </a:extLst>
          </p:cNvPr>
          <p:cNvSpPr/>
          <p:nvPr userDrawn="1"/>
        </p:nvSpPr>
        <p:spPr>
          <a:xfrm rot="10800000" flipV="1">
            <a:off x="3688186" y="5268410"/>
            <a:ext cx="1130461" cy="636106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5A0C59-692D-4F64-A1A3-2B5277F0B312}"/>
              </a:ext>
            </a:extLst>
          </p:cNvPr>
          <p:cNvSpPr/>
          <p:nvPr userDrawn="1"/>
        </p:nvSpPr>
        <p:spPr>
          <a:xfrm rot="10800000" flipV="1">
            <a:off x="1219199" y="3034856"/>
            <a:ext cx="1130461" cy="636106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C1A964-ABBF-41AA-B4EA-EF7EF4226074}"/>
              </a:ext>
            </a:extLst>
          </p:cNvPr>
          <p:cNvSpPr/>
          <p:nvPr userDrawn="1"/>
        </p:nvSpPr>
        <p:spPr>
          <a:xfrm rot="10800000" flipV="1">
            <a:off x="1219199" y="4565991"/>
            <a:ext cx="1130461" cy="636106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0766BC-5425-4C61-8A96-BA5EF8473C39}"/>
              </a:ext>
            </a:extLst>
          </p:cNvPr>
          <p:cNvSpPr/>
          <p:nvPr userDrawn="1"/>
        </p:nvSpPr>
        <p:spPr>
          <a:xfrm rot="10800000" flipV="1">
            <a:off x="3643687" y="4565991"/>
            <a:ext cx="1130461" cy="636106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E23C10-EC86-498D-84F8-73EB84A1E4F2}"/>
              </a:ext>
            </a:extLst>
          </p:cNvPr>
          <p:cNvSpPr/>
          <p:nvPr userDrawn="1"/>
        </p:nvSpPr>
        <p:spPr>
          <a:xfrm rot="10800000" flipV="1">
            <a:off x="2431444" y="4523305"/>
            <a:ext cx="1130461" cy="636106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FD1470-C100-40F3-9EB9-7266B9AC0FCD}"/>
              </a:ext>
            </a:extLst>
          </p:cNvPr>
          <p:cNvSpPr/>
          <p:nvPr userDrawn="1"/>
        </p:nvSpPr>
        <p:spPr>
          <a:xfrm rot="10800000" flipV="1">
            <a:off x="4855929" y="3796097"/>
            <a:ext cx="1130461" cy="636106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80F641-2D2C-416F-905D-00BA4A643229}"/>
              </a:ext>
            </a:extLst>
          </p:cNvPr>
          <p:cNvSpPr/>
          <p:nvPr userDrawn="1"/>
        </p:nvSpPr>
        <p:spPr>
          <a:xfrm rot="10800000" flipV="1">
            <a:off x="4855929" y="4523306"/>
            <a:ext cx="1130461" cy="636106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305AE-786A-46C3-B739-4DE8E498C25B}"/>
              </a:ext>
            </a:extLst>
          </p:cNvPr>
          <p:cNvSpPr/>
          <p:nvPr userDrawn="1"/>
        </p:nvSpPr>
        <p:spPr>
          <a:xfrm rot="10800000" flipV="1">
            <a:off x="4855929" y="5250515"/>
            <a:ext cx="1130461" cy="636106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D1B8E1-732C-4A15-80AD-78E43948F5D4}"/>
              </a:ext>
            </a:extLst>
          </p:cNvPr>
          <p:cNvSpPr/>
          <p:nvPr userDrawn="1"/>
        </p:nvSpPr>
        <p:spPr>
          <a:xfrm rot="10800000" flipV="1">
            <a:off x="2420669" y="3009787"/>
            <a:ext cx="1130461" cy="636106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2CDB29-7300-40CD-8EE6-66F452A83A07}"/>
              </a:ext>
            </a:extLst>
          </p:cNvPr>
          <p:cNvSpPr/>
          <p:nvPr userDrawn="1"/>
        </p:nvSpPr>
        <p:spPr>
          <a:xfrm rot="10800000" flipV="1">
            <a:off x="2431444" y="3824919"/>
            <a:ext cx="1130461" cy="636106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8C6357-1BB6-48DE-B63E-AFF0CA51D47F}"/>
              </a:ext>
            </a:extLst>
          </p:cNvPr>
          <p:cNvSpPr/>
          <p:nvPr userDrawn="1"/>
        </p:nvSpPr>
        <p:spPr>
          <a:xfrm rot="10800000" flipV="1">
            <a:off x="3551130" y="3030185"/>
            <a:ext cx="1130461" cy="636106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1ECCE2-1C9E-4068-B4EA-D4399566332B}"/>
              </a:ext>
            </a:extLst>
          </p:cNvPr>
          <p:cNvSpPr/>
          <p:nvPr userDrawn="1"/>
        </p:nvSpPr>
        <p:spPr>
          <a:xfrm rot="10800000" flipV="1">
            <a:off x="5894039" y="3043326"/>
            <a:ext cx="1130461" cy="636106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74A308-8517-403C-8B6C-7C89648FA378}"/>
              </a:ext>
            </a:extLst>
          </p:cNvPr>
          <p:cNvSpPr/>
          <p:nvPr userDrawn="1"/>
        </p:nvSpPr>
        <p:spPr>
          <a:xfrm rot="10800000" flipV="1">
            <a:off x="4692569" y="3055213"/>
            <a:ext cx="1130461" cy="636106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6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>
            <a:extLst>
              <a:ext uri="{FF2B5EF4-FFF2-40B4-BE49-F238E27FC236}">
                <a16:creationId xmlns:a16="http://schemas.microsoft.com/office/drawing/2014/main" id="{2FEFF4FC-CDC4-4FC6-820D-38CBA8E9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22E0FF-347F-4B97-9C59-D767016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4848648</a:t>
            </a:r>
          </a:p>
          <a:p>
            <a:pPr lvl="2"/>
            <a:r>
              <a:rPr lang="en-US" altLang="zh-TW" dirty="0"/>
              <a:t> 4846468</a:t>
            </a:r>
          </a:p>
        </p:txBody>
      </p:sp>
    </p:spTree>
    <p:extLst>
      <p:ext uri="{BB962C8B-B14F-4D97-AF65-F5344CB8AC3E}">
        <p14:creationId xmlns:p14="http://schemas.microsoft.com/office/powerpoint/2010/main" val="20904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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Closure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：是指在函式內部返回另一個函式時，內部函式可以「記住」外部函式的變數，即使外部函式已經執行完畢。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資料封裝：可以建立私有變數，避免外部存取。</a:t>
            </a:r>
            <a:endParaRPr lang="en-US" altLang="zh-TW" dirty="0"/>
          </a:p>
          <a:p>
            <a:pPr lvl="1"/>
            <a:r>
              <a:rPr lang="zh-TW" altLang="en-US" dirty="0"/>
              <a:t>延長變數的生命週期：外部函式執行完畢後，變數仍然存在。</a:t>
            </a:r>
            <a:endParaRPr lang="en-US" altLang="zh-TW" dirty="0"/>
          </a:p>
          <a:p>
            <a:pPr lvl="1"/>
            <a:r>
              <a:rPr lang="zh-TW" altLang="en-US" dirty="0"/>
              <a:t>減少全域變數污染：只將需要的變數暴露給內部函式。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9CFEE6-6D45-4947-8811-1E7AC5D2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6" y="2442930"/>
            <a:ext cx="7085133" cy="42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8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Currying</a:t>
            </a:r>
            <a:r>
              <a:rPr lang="zh-TW" altLang="en-US" dirty="0"/>
              <a:t>：將一個需要多個參數的函式，拆分成一系列只接受單一參數的函式，逐步傳遞參數來完成最終計算。</a:t>
            </a:r>
          </a:p>
          <a:p>
            <a:pPr lvl="1"/>
            <a:r>
              <a:rPr lang="zh-TW" altLang="en-US" dirty="0"/>
              <a:t>提升重用性：可以預先填入部分參數，讓函式更靈活。提升可讀性：</a:t>
            </a:r>
            <a:endParaRPr lang="en-US" altLang="zh-TW" dirty="0"/>
          </a:p>
          <a:p>
            <a:pPr lvl="1"/>
            <a:r>
              <a:rPr lang="zh-TW" altLang="en-US" dirty="0"/>
              <a:t>減少重複傳遞相同的參數，使程式碼更簡潔。</a:t>
            </a:r>
            <a:endParaRPr lang="en-US" altLang="zh-TW" dirty="0"/>
          </a:p>
          <a:p>
            <a:pPr lvl="1"/>
            <a:r>
              <a:rPr lang="zh-TW" altLang="en-US" dirty="0"/>
              <a:t>增強函式組合能力：函式可以拆解成更小的單元，方便組合。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9AC0AC-6E1F-4833-B669-AA3C06AE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9" y="2538829"/>
            <a:ext cx="3958959" cy="33457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E86F78D-5090-470E-85DB-F39B4920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22" y="2544875"/>
            <a:ext cx="7652734" cy="19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IIFE(Immediately Invoked Function</a:t>
            </a:r>
            <a:r>
              <a:rPr lang="zh-TW" altLang="en-US" dirty="0"/>
              <a:t> </a:t>
            </a:r>
            <a:r>
              <a:rPr lang="en-US" altLang="zh-TW" dirty="0"/>
              <a:t>Expression)</a:t>
            </a:r>
            <a:r>
              <a:rPr lang="zh-TW" altLang="en-US" dirty="0"/>
              <a:t>是一種在定義完後立即執行的函式。</a:t>
            </a:r>
          </a:p>
          <a:p>
            <a:r>
              <a:rPr lang="zh-TW" altLang="en-US" dirty="0"/>
              <a:t>不需要顯式呼叫，函式會自動執行一次。</a:t>
            </a:r>
          </a:p>
          <a:p>
            <a:r>
              <a:rPr lang="zh-TW" altLang="en-US" dirty="0"/>
              <a:t>優點	</a:t>
            </a:r>
          </a:p>
          <a:p>
            <a:pPr lvl="1"/>
            <a:r>
              <a:rPr lang="zh-TW" altLang="en-US" dirty="0"/>
              <a:t>防止汙染全域變數：變數作用域被封裝在函式內，不會影響全域範圍。	</a:t>
            </a:r>
          </a:p>
          <a:p>
            <a:pPr lvl="1"/>
            <a:r>
              <a:rPr lang="zh-TW" altLang="en-US" dirty="0"/>
              <a:t>適合一次性運算：適用於僅需執行一次的初始化或計算邏輯，簡化代碼結構。	</a:t>
            </a:r>
          </a:p>
          <a:p>
            <a:pPr lvl="1"/>
            <a:r>
              <a:rPr lang="zh-TW" altLang="en-US" dirty="0"/>
              <a:t>立即求值：如果函式有回傳值，會立即返回並賦值給變數。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立即執行函式</a:t>
            </a:r>
            <a:r>
              <a:rPr lang="en-US" altLang="zh-TW" dirty="0"/>
              <a:t>(IIFE)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136812-7778-4F60-BD8A-4930E9DE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165977"/>
            <a:ext cx="8810625" cy="22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12115800" cy="5294066"/>
          </a:xfrm>
        </p:spPr>
        <p:txBody>
          <a:bodyPr>
            <a:noAutofit/>
          </a:bodyPr>
          <a:lstStyle/>
          <a:p>
            <a:r>
              <a:rPr lang="zh-TW" altLang="en-US" dirty="0"/>
              <a:t>什麼是物件 </a:t>
            </a:r>
            <a:r>
              <a:rPr lang="en-US" altLang="zh-TW" dirty="0"/>
              <a:t>(Object)?</a:t>
            </a:r>
          </a:p>
          <a:p>
            <a:pPr lvl="1"/>
            <a:r>
              <a:rPr lang="zh-TW" altLang="en-US" dirty="0"/>
              <a:t>物件 代表生活中的事物，由 屬性 </a:t>
            </a:r>
            <a:r>
              <a:rPr lang="en-US" altLang="zh-TW" dirty="0"/>
              <a:t>(Property) </a:t>
            </a:r>
            <a:r>
              <a:rPr lang="zh-TW" altLang="en-US" dirty="0"/>
              <a:t>和 方法 </a:t>
            </a:r>
            <a:r>
              <a:rPr lang="en-US" altLang="zh-TW" dirty="0"/>
              <a:t>(Method) </a:t>
            </a:r>
            <a:r>
              <a:rPr lang="zh-TW" altLang="en-US" dirty="0"/>
              <a:t>組成。</a:t>
            </a:r>
          </a:p>
          <a:p>
            <a:pPr lvl="1"/>
            <a:r>
              <a:rPr lang="zh-TW" altLang="en-US" dirty="0"/>
              <a:t>例如：汽車 是一個物件，包含 品牌 </a:t>
            </a:r>
            <a:r>
              <a:rPr lang="en-US" altLang="zh-TW" dirty="0"/>
              <a:t>(</a:t>
            </a:r>
            <a:r>
              <a:rPr lang="zh-TW" altLang="en-US" dirty="0"/>
              <a:t>屬性</a:t>
            </a:r>
            <a:r>
              <a:rPr lang="en-US" altLang="zh-TW" dirty="0"/>
              <a:t>) </a:t>
            </a:r>
            <a:r>
              <a:rPr lang="zh-TW" altLang="en-US" dirty="0"/>
              <a:t>和 啟動 </a:t>
            </a:r>
            <a:r>
              <a:rPr lang="en-US" altLang="zh-TW" dirty="0"/>
              <a:t>(</a:t>
            </a:r>
            <a:r>
              <a:rPr lang="zh-TW" altLang="en-US" dirty="0"/>
              <a:t>方法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屬性 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描述物件的特徵或狀態。</a:t>
            </a:r>
          </a:p>
          <a:p>
            <a:pPr lvl="1"/>
            <a:r>
              <a:rPr lang="zh-TW" altLang="en-US" dirty="0"/>
              <a:t>範例：汽車的 顏色、品牌、速度。</a:t>
            </a:r>
          </a:p>
          <a:p>
            <a:r>
              <a:rPr lang="zh-TW" altLang="en-US" dirty="0"/>
              <a:t>方法 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描述物件可以執行的行為或操作。</a:t>
            </a:r>
          </a:p>
          <a:p>
            <a:pPr lvl="1"/>
            <a:r>
              <a:rPr lang="en-US" altLang="zh-TW" dirty="0" err="1"/>
              <a:t>startCar</a:t>
            </a:r>
            <a:r>
              <a:rPr lang="en-US" altLang="zh-TW" dirty="0"/>
              <a:t>()</a:t>
            </a:r>
            <a:r>
              <a:rPr lang="zh-TW" altLang="en-US" dirty="0"/>
              <a:t>：啟動汽車</a:t>
            </a:r>
          </a:p>
          <a:p>
            <a:pPr lvl="1"/>
            <a:r>
              <a:rPr lang="en-US" altLang="zh-TW" dirty="0" err="1"/>
              <a:t>changeSpeed</a:t>
            </a:r>
            <a:r>
              <a:rPr lang="en-US" altLang="zh-TW" dirty="0"/>
              <a:t>()</a:t>
            </a:r>
            <a:r>
              <a:rPr lang="zh-TW" altLang="en-US" dirty="0"/>
              <a:t>：改變速度</a:t>
            </a:r>
          </a:p>
          <a:p>
            <a:pPr lvl="1"/>
            <a:r>
              <a:rPr lang="en-US" altLang="zh-TW" dirty="0"/>
              <a:t>brake()</a:t>
            </a:r>
            <a:r>
              <a:rPr lang="zh-TW" altLang="en-US" dirty="0"/>
              <a:t>：剎車</a:t>
            </a:r>
          </a:p>
          <a:p>
            <a:r>
              <a:rPr lang="zh-TW" altLang="en-US" dirty="0"/>
              <a:t>事件 </a:t>
            </a:r>
            <a:r>
              <a:rPr lang="en-US" altLang="zh-TW" dirty="0"/>
              <a:t>(Event)</a:t>
            </a:r>
          </a:p>
          <a:p>
            <a:pPr lvl="1"/>
            <a:r>
              <a:rPr lang="zh-TW" altLang="en-US" dirty="0"/>
              <a:t>特定情境下物件的反應 </a:t>
            </a:r>
            <a:r>
              <a:rPr lang="en-US" altLang="zh-TW" dirty="0"/>
              <a:t>(</a:t>
            </a:r>
            <a:r>
              <a:rPr lang="zh-TW" altLang="en-US" dirty="0"/>
              <a:t>例如使用者觸發的動作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accelerate (</a:t>
            </a:r>
            <a:r>
              <a:rPr lang="zh-TW" altLang="en-US" dirty="0"/>
              <a:t>加速事件</a:t>
            </a:r>
            <a:r>
              <a:rPr lang="en-US" altLang="zh-TW" dirty="0"/>
              <a:t>)</a:t>
            </a:r>
            <a:r>
              <a:rPr lang="zh-TW" altLang="en-US" dirty="0"/>
              <a:t>：當按下油門時觸發。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物件導向基本概念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DCD3AF-9891-4890-8BFB-B16B695C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6" y="2200249"/>
            <a:ext cx="5990797" cy="33587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類別與物件的關係</a:t>
            </a:r>
          </a:p>
          <a:p>
            <a:pPr lvl="1"/>
            <a:r>
              <a:rPr lang="zh-TW" altLang="en-US" dirty="0"/>
              <a:t>類別 </a:t>
            </a:r>
            <a:r>
              <a:rPr lang="en-US" altLang="zh-TW" dirty="0"/>
              <a:t>(Class)</a:t>
            </a:r>
            <a:r>
              <a:rPr lang="zh-TW" altLang="en-US" dirty="0"/>
              <a:t>：是一種模板或藍圖，用於創建具相同屬性與方法的物件。</a:t>
            </a:r>
          </a:p>
          <a:p>
            <a:pPr lvl="2"/>
            <a:r>
              <a:rPr lang="zh-TW" altLang="en-US" dirty="0"/>
              <a:t>例如：</a:t>
            </a:r>
            <a:r>
              <a:rPr lang="en-US" altLang="zh-TW" dirty="0"/>
              <a:t>Car </a:t>
            </a:r>
            <a:r>
              <a:rPr lang="zh-TW" altLang="en-US" dirty="0"/>
              <a:t>類別可以用來創建 </a:t>
            </a:r>
            <a:r>
              <a:rPr lang="en-US" altLang="zh-TW" dirty="0"/>
              <a:t>Toyota</a:t>
            </a:r>
            <a:r>
              <a:rPr lang="zh-TW" altLang="en-US" dirty="0"/>
              <a:t>、</a:t>
            </a:r>
            <a:r>
              <a:rPr lang="en-US" altLang="zh-TW" dirty="0"/>
              <a:t>Tesla</a:t>
            </a:r>
            <a:r>
              <a:rPr lang="zh-TW" altLang="en-US" dirty="0"/>
              <a:t>、</a:t>
            </a:r>
            <a:r>
              <a:rPr lang="en-US" altLang="zh-TW" dirty="0"/>
              <a:t>BMW </a:t>
            </a:r>
            <a:r>
              <a:rPr lang="zh-TW" altLang="en-US" dirty="0"/>
              <a:t>等不同的物件。</a:t>
            </a:r>
          </a:p>
          <a:p>
            <a:pPr lvl="1"/>
            <a:r>
              <a:rPr lang="zh-TW" altLang="en-US" dirty="0"/>
              <a:t>物件 </a:t>
            </a:r>
            <a:r>
              <a:rPr lang="en-US" altLang="zh-TW" dirty="0"/>
              <a:t>(Object)</a:t>
            </a:r>
            <a:r>
              <a:rPr lang="zh-TW" altLang="en-US" dirty="0"/>
              <a:t>：物件是類別的實例化結果。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中的三種物件模型</a:t>
            </a:r>
          </a:p>
          <a:p>
            <a:pPr lvl="1"/>
            <a:r>
              <a:rPr lang="en-US" altLang="zh-TW" dirty="0"/>
              <a:t>ECMAScript </a:t>
            </a:r>
            <a:r>
              <a:rPr lang="zh-TW" altLang="en-US" dirty="0"/>
              <a:t>物件模型：基本語法與資料型別</a:t>
            </a:r>
          </a:p>
          <a:p>
            <a:pPr lvl="2"/>
            <a:r>
              <a:rPr lang="zh-TW" altLang="en-US" dirty="0"/>
              <a:t>例如 </a:t>
            </a:r>
            <a:r>
              <a:rPr lang="en-US" altLang="zh-TW" dirty="0"/>
              <a:t>Object</a:t>
            </a:r>
            <a:r>
              <a:rPr lang="zh-TW" altLang="en-US" dirty="0"/>
              <a:t>、</a:t>
            </a:r>
            <a:r>
              <a:rPr lang="en-US" altLang="zh-TW" dirty="0"/>
              <a:t>Array</a:t>
            </a:r>
            <a:r>
              <a:rPr lang="zh-TW" altLang="en-US" dirty="0"/>
              <a:t>、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DOM </a:t>
            </a:r>
            <a:r>
              <a:rPr lang="zh-TW" altLang="en-US" dirty="0"/>
              <a:t>物件模型 </a:t>
            </a:r>
            <a:r>
              <a:rPr lang="en-US" altLang="zh-TW" dirty="0"/>
              <a:t>(Document Object Model)</a:t>
            </a:r>
            <a:r>
              <a:rPr lang="zh-TW" altLang="en-US" dirty="0"/>
              <a:t>：</a:t>
            </a:r>
          </a:p>
          <a:p>
            <a:pPr lvl="2"/>
            <a:r>
              <a:rPr lang="zh-TW" altLang="en-US" dirty="0"/>
              <a:t>針對 </a:t>
            </a:r>
            <a:r>
              <a:rPr lang="en-US" altLang="zh-TW" dirty="0"/>
              <a:t>HTML </a:t>
            </a:r>
            <a:r>
              <a:rPr lang="zh-TW" altLang="en-US" dirty="0"/>
              <a:t>元素的操作。</a:t>
            </a:r>
            <a:endParaRPr lang="en-US" altLang="zh-TW" dirty="0"/>
          </a:p>
          <a:p>
            <a:pPr lvl="3"/>
            <a:r>
              <a:rPr lang="zh-TW" altLang="en-US" dirty="0"/>
              <a:t>如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BOM </a:t>
            </a:r>
            <a:r>
              <a:rPr lang="zh-TW" altLang="en-US" dirty="0"/>
              <a:t>物件模型 </a:t>
            </a:r>
            <a:r>
              <a:rPr lang="en-US" altLang="zh-TW" dirty="0"/>
              <a:t>(Browser Object Model)</a:t>
            </a:r>
            <a:r>
              <a:rPr lang="zh-TW" altLang="en-US" dirty="0"/>
              <a:t>：</a:t>
            </a:r>
          </a:p>
          <a:p>
            <a:pPr lvl="2"/>
            <a:r>
              <a:rPr lang="zh-TW" altLang="en-US" dirty="0"/>
              <a:t>瀏覽器相關的物件。</a:t>
            </a:r>
            <a:endParaRPr lang="en-US" altLang="zh-TW" dirty="0"/>
          </a:p>
          <a:p>
            <a:pPr lvl="3"/>
            <a:r>
              <a:rPr lang="zh-TW" altLang="en-US" dirty="0"/>
              <a:t>如 </a:t>
            </a:r>
            <a:r>
              <a:rPr lang="en-US" altLang="zh-TW" dirty="0"/>
              <a:t>window</a:t>
            </a:r>
            <a:r>
              <a:rPr lang="zh-TW" altLang="en-US" dirty="0"/>
              <a:t>、</a:t>
            </a:r>
            <a:r>
              <a:rPr lang="en-US" altLang="zh-TW" dirty="0"/>
              <a:t>navigator</a:t>
            </a:r>
            <a:r>
              <a:rPr lang="zh-TW" altLang="en-US" dirty="0"/>
              <a:t>、</a:t>
            </a:r>
            <a:r>
              <a:rPr lang="en-US" altLang="zh-TW" dirty="0"/>
              <a:t>location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物件導向基本概念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4300" y="4999021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class</a:t>
            </a:r>
            <a:r>
              <a:rPr lang="zh-TW" altLang="en-US" dirty="0"/>
              <a:t>跟</a:t>
            </a:r>
            <a:r>
              <a:rPr lang="en-US" altLang="zh-TW" dirty="0"/>
              <a:t>object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C8BFB9-1119-43C6-8FB2-CFD89D8E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47" y="2111081"/>
            <a:ext cx="6626053" cy="28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使用實體方式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Literal)</a:t>
            </a:r>
          </a:p>
          <a:p>
            <a:pPr lvl="1"/>
            <a:r>
              <a:rPr lang="zh-TW" altLang="en-US" dirty="0"/>
              <a:t>語法簡單直觀，適合快速建立物件。</a:t>
            </a:r>
          </a:p>
          <a:p>
            <a:pPr lvl="1"/>
            <a:r>
              <a:rPr lang="zh-TW" altLang="en-US" dirty="0"/>
              <a:t>直接使用花括號 </a:t>
            </a:r>
            <a:r>
              <a:rPr lang="en-US" altLang="zh-TW" dirty="0"/>
              <a:t>{} </a:t>
            </a:r>
            <a:r>
              <a:rPr lang="zh-TW" altLang="en-US" dirty="0"/>
              <a:t>定義物件及其屬性與方法。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建立物件的兩種方式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6D3C01-7128-41DE-B921-DBCE3C8E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1" y="2166256"/>
            <a:ext cx="7844519" cy="43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使用建構子方式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(Constructor Function)</a:t>
            </a:r>
          </a:p>
          <a:p>
            <a:r>
              <a:rPr lang="zh-TW" altLang="en-US" dirty="0"/>
              <a:t>適合建立結構相似的多個物件。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new Object() </a:t>
            </a:r>
            <a:r>
              <a:rPr lang="zh-TW" altLang="en-US" dirty="0"/>
              <a:t>或自定義建構子函式進行建立。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建立物件的兩種方式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57A9B9-ED7D-4E32-9D0B-415011BF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23316"/>
            <a:ext cx="7327900" cy="33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封裝 </a:t>
            </a:r>
            <a:r>
              <a:rPr lang="en-US" altLang="zh-TW" dirty="0"/>
              <a:t>(Encapsulation)</a:t>
            </a:r>
          </a:p>
          <a:p>
            <a:pPr lvl="1"/>
            <a:r>
              <a:rPr lang="zh-TW" altLang="en-US" dirty="0"/>
              <a:t>將物件的屬性和方法封裝在內部，限制外部直接存取，提供物件的安全性。</a:t>
            </a:r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getter </a:t>
            </a:r>
            <a:r>
              <a:rPr lang="zh-TW" altLang="en-US" dirty="0"/>
              <a:t>和 </a:t>
            </a:r>
            <a:r>
              <a:rPr lang="en-US" altLang="zh-TW" dirty="0"/>
              <a:t>setter </a:t>
            </a:r>
            <a:r>
              <a:rPr lang="zh-TW" altLang="en-US" dirty="0"/>
              <a:t>來間接存取或修改屬性。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427804-FD8E-45B2-A3F7-E349617B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4" y="2096212"/>
            <a:ext cx="5638737" cy="45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64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繼承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(Inheritance)</a:t>
            </a:r>
          </a:p>
          <a:p>
            <a:r>
              <a:rPr lang="zh-TW" altLang="en-US" dirty="0"/>
              <a:t>子類別繼承父類別的屬性和方法，實現代碼重用。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extends </a:t>
            </a:r>
            <a:r>
              <a:rPr lang="zh-TW" altLang="en-US" dirty="0"/>
              <a:t>關鍵字實現繼承。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B7ABE9-D88E-45BA-B1C5-68DE8947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82" y="1740332"/>
            <a:ext cx="6814997" cy="49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5753100" cy="5038725"/>
          </a:xfrm>
        </p:spPr>
        <p:txBody>
          <a:bodyPr/>
          <a:lstStyle/>
          <a:p>
            <a:r>
              <a:rPr lang="zh-TW" altLang="en-US" dirty="0"/>
              <a:t>多型 </a:t>
            </a:r>
            <a:r>
              <a:rPr lang="en-US" altLang="zh-TW" dirty="0"/>
              <a:t>(Polymorphism)</a:t>
            </a:r>
          </a:p>
          <a:p>
            <a:r>
              <a:rPr lang="zh-TW" altLang="en-US" dirty="0"/>
              <a:t>不同的物件可以用相同的方法呼叫，並根據物件的類型執行不同的行為。</a:t>
            </a:r>
          </a:p>
          <a:p>
            <a:r>
              <a:rPr lang="zh-TW" altLang="en-US" dirty="0"/>
              <a:t>可透過覆寫 </a:t>
            </a:r>
            <a:r>
              <a:rPr lang="en-US" altLang="zh-TW" dirty="0"/>
              <a:t>(Override) </a:t>
            </a:r>
            <a:r>
              <a:rPr lang="zh-TW" altLang="en-US" dirty="0"/>
              <a:t>父類別的方法來實現。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D96F4C-4496-4714-ACDC-73AB2CCC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7572"/>
            <a:ext cx="5798708" cy="58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0B9AC9-14CF-4100-82E1-75E6F9EFB3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zh-TW" sz="180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課程相關所有範例：</a:t>
            </a:r>
            <a:r>
              <a:rPr lang="en-US" altLang="zh-TW" sz="180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https://github.com/kcwc1029/blog-web.git</a:t>
            </a:r>
            <a:endParaRPr lang="zh-TW" altLang="zh-TW" sz="1800">
              <a:effectLst/>
            </a:endParaRPr>
          </a:p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A9C043-C5BA-43C3-9169-52E7D89B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2B9B17-BE2F-4303-8686-8D12C108B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411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3798331" cy="5038725"/>
          </a:xfrm>
        </p:spPr>
        <p:txBody>
          <a:bodyPr/>
          <a:lstStyle/>
          <a:p>
            <a:r>
              <a:rPr lang="zh-TW" altLang="en-US" dirty="0"/>
              <a:t>抽象 </a:t>
            </a:r>
            <a:r>
              <a:rPr lang="en-US" altLang="zh-TW" dirty="0"/>
              <a:t>(Abstraction)</a:t>
            </a:r>
          </a:p>
          <a:p>
            <a:r>
              <a:rPr lang="zh-TW" altLang="en-US" dirty="0"/>
              <a:t>將物件的核心功能對外暴露，隱藏不必要的細節。</a:t>
            </a:r>
          </a:p>
          <a:p>
            <a:r>
              <a:rPr lang="en-US" altLang="zh-TW" dirty="0"/>
              <a:t>JavaScript </a:t>
            </a:r>
            <a:r>
              <a:rPr lang="zh-TW" altLang="en-US" dirty="0"/>
              <a:t>中可透過抽象類別或接口模擬抽象。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4749C7-088F-455F-A21D-C08E7289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31" y="973384"/>
            <a:ext cx="8114242" cy="57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9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Number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0572" y="5850184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常用方法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76465C-5ED9-4A20-BF8A-D9E701AD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973383"/>
            <a:ext cx="6301250" cy="21127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43C210-4EB1-4957-8DAD-5F68298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973383"/>
            <a:ext cx="5664200" cy="4822492"/>
          </a:xfrm>
          <a:prstGeom prst="rect">
            <a:avLst/>
          </a:prstGeom>
        </p:spPr>
      </p:pic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4BFF45DF-AB1A-4DF3-9EC1-F41DCBBECACC}"/>
              </a:ext>
            </a:extLst>
          </p:cNvPr>
          <p:cNvSpPr txBox="1">
            <a:spLocks/>
          </p:cNvSpPr>
          <p:nvPr/>
        </p:nvSpPr>
        <p:spPr>
          <a:xfrm>
            <a:off x="1362072" y="3168896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常用屬性</a:t>
            </a:r>
          </a:p>
        </p:txBody>
      </p:sp>
    </p:spTree>
    <p:extLst>
      <p:ext uri="{BB962C8B-B14F-4D97-AF65-F5344CB8AC3E}">
        <p14:creationId xmlns:p14="http://schemas.microsoft.com/office/powerpoint/2010/main" val="389844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String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71B20D-66BE-462D-A5D2-3F255F57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" y="986613"/>
            <a:ext cx="6109431" cy="36869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B4CBF8-C964-4EA4-8714-3257ED61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70" y="986613"/>
            <a:ext cx="5768495" cy="4604822"/>
          </a:xfrm>
          <a:prstGeom prst="rect">
            <a:avLst/>
          </a:prstGeom>
        </p:spPr>
      </p:pic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E6DBD50B-8B27-4973-8064-92A50E73C8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2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Math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02ECF-0E25-4468-88A2-6178F039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" y="972972"/>
            <a:ext cx="8200198" cy="48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91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Date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48C9E2-C88F-4D00-834A-8D32A9AE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" y="1003300"/>
            <a:ext cx="7742998" cy="45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Array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E253A7-B702-4217-A6EB-D81A6826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" y="1003300"/>
            <a:ext cx="6020195" cy="41113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012A1F-699B-4AD5-A398-A6B9DB88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47" y="1010427"/>
            <a:ext cx="6042301" cy="41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try...catch...finally </a:t>
            </a:r>
            <a:r>
              <a:rPr lang="zh-TW" altLang="en-US" dirty="0"/>
              <a:t>錯誤處理機制</a:t>
            </a:r>
          </a:p>
          <a:p>
            <a:pPr lvl="1"/>
            <a:r>
              <a:rPr lang="en-US" altLang="zh-TW" dirty="0"/>
              <a:t>JS</a:t>
            </a:r>
            <a:r>
              <a:rPr lang="zh-TW" altLang="en-US" dirty="0"/>
              <a:t>提供 </a:t>
            </a:r>
            <a:r>
              <a:rPr lang="en-US" altLang="zh-TW" dirty="0"/>
              <a:t>try...catch...finally </a:t>
            </a:r>
            <a:r>
              <a:rPr lang="zh-TW" altLang="en-US" dirty="0"/>
              <a:t>來捕捉與處理錯誤，確保程式不會因錯誤而中斷。</a:t>
            </a:r>
          </a:p>
          <a:p>
            <a:r>
              <a:rPr lang="zh-TW" altLang="en-US" dirty="0"/>
              <a:t>主動拋出錯誤 </a:t>
            </a:r>
            <a:r>
              <a:rPr lang="en-US" altLang="zh-TW" dirty="0"/>
              <a:t>(throw new Error)</a:t>
            </a:r>
          </a:p>
          <a:p>
            <a:pPr lvl="1"/>
            <a:r>
              <a:rPr lang="zh-TW" altLang="en-US" dirty="0"/>
              <a:t>當程式碼遇到預期外的情況時，可以使用 </a:t>
            </a:r>
            <a:r>
              <a:rPr lang="en-US" altLang="zh-TW" dirty="0"/>
              <a:t>throw new Error() </a:t>
            </a:r>
            <a:r>
              <a:rPr lang="zh-TW" altLang="en-US" dirty="0"/>
              <a:t>主動拋出錯誤。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錯誤處理機制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5372A8-A2A5-4C2F-AE1A-C5BA7F3F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" y="2553279"/>
            <a:ext cx="3790932" cy="24579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2B46C2-3053-4BDC-881F-9770DF66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83" y="2553278"/>
            <a:ext cx="6287958" cy="3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20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Error </a:t>
            </a:r>
            <a:r>
              <a:rPr lang="zh-TW" altLang="en-US" dirty="0"/>
              <a:t>物件常用屬性	</a:t>
            </a:r>
          </a:p>
          <a:p>
            <a:pPr lvl="1"/>
            <a:r>
              <a:rPr lang="en-US" altLang="zh-TW" dirty="0"/>
              <a:t>message</a:t>
            </a:r>
            <a:r>
              <a:rPr lang="zh-TW" altLang="en-US" dirty="0"/>
              <a:t>： 錯誤的簡短描述。	</a:t>
            </a:r>
          </a:p>
          <a:p>
            <a:pPr lvl="1"/>
            <a:r>
              <a:rPr lang="en-US" altLang="zh-TW" dirty="0"/>
              <a:t>name</a:t>
            </a:r>
            <a:r>
              <a:rPr lang="zh-TW" altLang="en-US" dirty="0"/>
              <a:t>： 錯誤名稱（如 </a:t>
            </a:r>
            <a:r>
              <a:rPr lang="en-US" altLang="zh-TW" dirty="0"/>
              <a:t>`</a:t>
            </a:r>
            <a:r>
              <a:rPr lang="en-US" altLang="zh-TW" dirty="0" err="1"/>
              <a:t>TypeError</a:t>
            </a:r>
            <a:r>
              <a:rPr lang="en-US" altLang="zh-TW" dirty="0"/>
              <a:t>`</a:t>
            </a:r>
            <a:r>
              <a:rPr lang="zh-TW" altLang="en-US" dirty="0"/>
              <a:t>、</a:t>
            </a:r>
            <a:r>
              <a:rPr lang="en-US" altLang="zh-TW" dirty="0"/>
              <a:t>`</a:t>
            </a:r>
            <a:r>
              <a:rPr lang="en-US" altLang="zh-TW" dirty="0" err="1"/>
              <a:t>ReferenceError</a:t>
            </a:r>
            <a:r>
              <a:rPr lang="en-US" altLang="zh-TW" dirty="0"/>
              <a:t>`</a:t>
            </a:r>
            <a:r>
              <a:rPr lang="zh-TW" altLang="en-US" dirty="0"/>
              <a:t>）。	</a:t>
            </a:r>
          </a:p>
          <a:p>
            <a:pPr lvl="1"/>
            <a:r>
              <a:rPr lang="en-US" altLang="zh-TW" dirty="0"/>
              <a:t>stack</a:t>
            </a:r>
            <a:r>
              <a:rPr lang="zh-TW" altLang="en-US" dirty="0"/>
              <a:t>： 錯誤的堆疊資訊（詳細的錯誤呼叫鏈路）。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Error 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E778FB-0D3B-41C8-A5C2-1F31D51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6" y="2437008"/>
            <a:ext cx="6918827" cy="2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1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原型 </a:t>
            </a:r>
            <a:r>
              <a:rPr lang="en-US" altLang="zh-TW" dirty="0"/>
              <a:t>(Prototype) </a:t>
            </a:r>
            <a:r>
              <a:rPr lang="zh-TW" altLang="en-US" dirty="0"/>
              <a:t>是什麼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JavaScript </a:t>
            </a:r>
            <a:r>
              <a:rPr lang="zh-TW" altLang="en-US" dirty="0"/>
              <a:t>中，每個物件都有一個內建的 </a:t>
            </a:r>
            <a:r>
              <a:rPr lang="en-US" altLang="zh-TW" dirty="0"/>
              <a:t>[[Prototype]] </a:t>
            </a:r>
            <a:r>
              <a:rPr lang="zh-TW" altLang="en-US" dirty="0"/>
              <a:t>屬性，指向另一個物件，這個物件稱為 原型 </a:t>
            </a:r>
            <a:r>
              <a:rPr lang="en-US" altLang="zh-TW" dirty="0"/>
              <a:t>(Prototype)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透過這種機制，物件可以繼承原型上的屬性和方法，達到物件重用的目的。</a:t>
            </a:r>
          </a:p>
          <a:p>
            <a:pPr lvl="1"/>
            <a:r>
              <a:rPr lang="en-US" altLang="zh-TW" dirty="0"/>
              <a:t>Prototype </a:t>
            </a:r>
            <a:r>
              <a:rPr lang="zh-TW" altLang="en-US" dirty="0"/>
              <a:t>讓 </a:t>
            </a:r>
            <a:r>
              <a:rPr lang="en-US" altLang="zh-TW" dirty="0"/>
              <a:t>JavaScript </a:t>
            </a:r>
            <a:r>
              <a:rPr lang="zh-TW" altLang="en-US" dirty="0"/>
              <a:t>的物件導向更靈活，因為它允許「原型繼承」</a:t>
            </a:r>
            <a:r>
              <a:rPr lang="en-US" altLang="zh-TW" dirty="0"/>
              <a:t>(Prototype Inheritance)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3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建構函式 </a:t>
            </a:r>
            <a:r>
              <a:rPr lang="en-US" altLang="zh-TW" dirty="0"/>
              <a:t>(Constructor Function)</a:t>
            </a:r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JavaScript </a:t>
            </a:r>
            <a:r>
              <a:rPr lang="zh-TW" altLang="en-US" dirty="0"/>
              <a:t>中，當我們想建立多個類似的物件，可以使用建構函式 </a:t>
            </a:r>
            <a:r>
              <a:rPr lang="en-US" altLang="zh-TW" dirty="0"/>
              <a:t>(Constructor Function) </a:t>
            </a:r>
            <a:r>
              <a:rPr lang="zh-TW" altLang="en-US" dirty="0"/>
              <a:t>來建立物件。</a:t>
            </a:r>
            <a:endParaRPr lang="en-US" altLang="zh-TW" dirty="0"/>
          </a:p>
          <a:p>
            <a:pPr lvl="1"/>
            <a:r>
              <a:rPr lang="zh-TW" altLang="en-US" dirty="0"/>
              <a:t>建構函式是一個特殊的函式，用來初始化新物件的屬性。</a:t>
            </a:r>
          </a:p>
          <a:p>
            <a:r>
              <a:rPr lang="en-US" altLang="zh-TW" dirty="0"/>
              <a:t>Prototype 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JavaScript </a:t>
            </a:r>
            <a:r>
              <a:rPr lang="zh-TW" altLang="en-US" dirty="0"/>
              <a:t>中，所有函式都有一個 </a:t>
            </a:r>
            <a:r>
              <a:rPr lang="en-US" altLang="zh-TW" dirty="0"/>
              <a:t>prototype </a:t>
            </a:r>
            <a:r>
              <a:rPr lang="zh-TW" altLang="en-US" dirty="0"/>
              <a:t>屬性，這個 </a:t>
            </a:r>
            <a:r>
              <a:rPr lang="en-US" altLang="zh-TW" dirty="0"/>
              <a:t>prototype </a:t>
            </a:r>
            <a:r>
              <a:rPr lang="zh-TW" altLang="en-US" dirty="0"/>
              <a:t>屬性是一個物件，其中包含所有此函式產生的物件都會共享的方法和屬性。</a:t>
            </a:r>
            <a:endParaRPr lang="en-US" altLang="zh-TW" dirty="0"/>
          </a:p>
          <a:p>
            <a:pPr lvl="1"/>
            <a:r>
              <a:rPr lang="zh-TW" altLang="en-US" dirty="0"/>
              <a:t>讓所有同類型的物件共用方法，節省記憶體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8A25E-364D-4F04-B8DF-2389BEEB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31" y="3540280"/>
            <a:ext cx="6748618" cy="12648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CE25A1-9F46-45AA-B757-BB6F326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" y="3528662"/>
            <a:ext cx="5272552" cy="28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B02D1E-7BD8-4F6B-9554-E557A760DB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是一種應用廣泛的瀏覽器端</a:t>
            </a:r>
            <a:r>
              <a:rPr lang="en-US" altLang="zh-TW" dirty="0"/>
              <a:t>Script</a:t>
            </a:r>
            <a:r>
              <a:rPr lang="zh-TW" altLang="en-US" dirty="0"/>
              <a:t>，瀏覽器大多內建</a:t>
            </a:r>
            <a:r>
              <a:rPr lang="en-US" altLang="zh-TW" dirty="0"/>
              <a:t>JavaScript</a:t>
            </a:r>
            <a:r>
              <a:rPr lang="zh-TW" altLang="en-US" dirty="0"/>
              <a:t>直譯器。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和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都是網頁設計的核心技術，其中</a:t>
            </a:r>
            <a:r>
              <a:rPr lang="en-US" altLang="zh-TW" dirty="0"/>
              <a:t>JavaScript</a:t>
            </a:r>
            <a:r>
              <a:rPr lang="zh-TW" altLang="en-US" dirty="0"/>
              <a:t>用來定義網頁的行為，</a:t>
            </a:r>
            <a:endParaRPr lang="en-US" altLang="zh-TW" dirty="0"/>
          </a:p>
          <a:p>
            <a:pPr lvl="1"/>
            <a:r>
              <a:rPr lang="zh-TW" altLang="en-US" dirty="0"/>
              <a:t>例如即時更新地圖、輪播圖片等。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906EBC-8F23-4FE4-9FFB-1B515CA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是甚麼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AAC23-DDD4-4234-B609-A6D8C6324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44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擴展 </a:t>
            </a:r>
            <a:r>
              <a:rPr lang="en-US" altLang="zh-TW" dirty="0"/>
              <a:t>Prototype 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en-US" altLang="zh-TW" dirty="0"/>
              <a:t>prototype </a:t>
            </a:r>
            <a:r>
              <a:rPr lang="zh-TW" altLang="en-US" dirty="0"/>
              <a:t>不僅可以添加方法，還可以添加新的屬性。</a:t>
            </a:r>
            <a:endParaRPr lang="en-US" altLang="zh-TW" dirty="0"/>
          </a:p>
          <a:p>
            <a:pPr lvl="1"/>
            <a:r>
              <a:rPr lang="zh-TW" altLang="en-US" dirty="0"/>
              <a:t>讓所有該類別的物件都能共用這些新屬性或方法。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2921" y="4882722"/>
            <a:ext cx="6329079" cy="72022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Person.prototype.legalAge</a:t>
            </a:r>
            <a:r>
              <a:rPr lang="en-US" altLang="zh-TW" dirty="0"/>
              <a:t> = 18 </a:t>
            </a:r>
            <a:r>
              <a:rPr lang="zh-TW" altLang="en-US" dirty="0"/>
              <a:t>設定一個共享屬性 </a:t>
            </a:r>
            <a:r>
              <a:rPr lang="en-US" altLang="zh-TW" dirty="0" err="1"/>
              <a:t>legalAge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Person.prototype.commuteWay</a:t>
            </a:r>
            <a:r>
              <a:rPr lang="en-US" altLang="zh-TW" dirty="0"/>
              <a:t> </a:t>
            </a:r>
            <a:r>
              <a:rPr lang="zh-TW" altLang="en-US" dirty="0"/>
              <a:t>方法會根據 </a:t>
            </a:r>
            <a:r>
              <a:rPr lang="en-US" altLang="zh-TW" dirty="0"/>
              <a:t>age </a:t>
            </a:r>
            <a:r>
              <a:rPr lang="zh-TW" altLang="en-US" dirty="0"/>
              <a:t>判斷 開車 或 走路。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A31B53-3355-4600-A16E-7478C31F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1" y="1997113"/>
            <a:ext cx="5641074" cy="37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7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4903694" cy="5038725"/>
          </a:xfrm>
        </p:spPr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(Prototype Chain)</a:t>
            </a:r>
          </a:p>
          <a:p>
            <a:pPr lvl="1"/>
            <a:r>
              <a:rPr lang="zh-TW" altLang="en-US" dirty="0"/>
              <a:t>當你嘗試訪問物件的某個屬性或方法時，</a:t>
            </a:r>
            <a:r>
              <a:rPr lang="en-US" altLang="zh-TW" dirty="0"/>
              <a:t>JavaScript </a:t>
            </a:r>
            <a:r>
              <a:rPr lang="zh-TW" altLang="en-US" dirty="0"/>
              <a:t>會沿著原型鏈查找。</a:t>
            </a:r>
          </a:p>
          <a:p>
            <a:pPr lvl="1"/>
            <a:r>
              <a:rPr lang="zh-TW" altLang="en-US" dirty="0"/>
              <a:t>如果物件本身沒有該屬性或方法，</a:t>
            </a:r>
            <a:r>
              <a:rPr lang="en-US" altLang="zh-TW" dirty="0"/>
              <a:t>JavaScript </a:t>
            </a:r>
            <a:r>
              <a:rPr lang="zh-TW" altLang="en-US" dirty="0"/>
              <a:t>會查看物件的原型，依此類推，直到 </a:t>
            </a:r>
            <a:r>
              <a:rPr lang="en-US" altLang="zh-TW" dirty="0"/>
              <a:t>null </a:t>
            </a:r>
            <a:r>
              <a:rPr lang="zh-TW" altLang="en-US" dirty="0"/>
              <a:t>終止。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C3B048-C52C-4C46-8A90-44B359D4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09702"/>
            <a:ext cx="7021286" cy="65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4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執行環境的生命週期：可以分為兩階段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/>
              <a:t>創造階段 </a:t>
            </a:r>
            <a:r>
              <a:rPr lang="en-US" altLang="zh-TW" dirty="0"/>
              <a:t>(Creation Phase)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分配記憶體空間給變數和函式。</a:t>
            </a:r>
          </a:p>
          <a:p>
            <a:pPr lvl="1"/>
            <a:r>
              <a:rPr lang="zh-TW" altLang="en-US" dirty="0"/>
              <a:t>進行變數提升 </a:t>
            </a:r>
            <a:r>
              <a:rPr lang="en-US" altLang="zh-TW" dirty="0"/>
              <a:t>(Hoisting)</a:t>
            </a:r>
            <a:r>
              <a:rPr lang="zh-TW" altLang="en-US" dirty="0"/>
              <a:t>。    </a:t>
            </a:r>
          </a:p>
          <a:p>
            <a:pPr lvl="1"/>
            <a:r>
              <a:rPr lang="zh-TW" altLang="en-US" dirty="0"/>
              <a:t>建立執行環境所需的資料結構。    </a:t>
            </a:r>
          </a:p>
          <a:p>
            <a:pPr lvl="1"/>
            <a:r>
              <a:rPr lang="zh-TW" altLang="en-US" dirty="0"/>
              <a:t>將函式放入呼叫堆疊 </a:t>
            </a:r>
            <a:r>
              <a:rPr lang="en-US" altLang="zh-TW" dirty="0"/>
              <a:t>(Call Stack)</a:t>
            </a:r>
            <a:r>
              <a:rPr lang="zh-TW" altLang="en-US" dirty="0"/>
              <a:t>，等待執行。</a:t>
            </a:r>
          </a:p>
          <a:p>
            <a:r>
              <a:rPr lang="zh-TW" altLang="en-US" dirty="0"/>
              <a:t>執行階段 </a:t>
            </a:r>
            <a:r>
              <a:rPr lang="en-US" altLang="zh-TW" dirty="0"/>
              <a:t>(Execution Phase)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逐行執行程式碼。</a:t>
            </a:r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`this` </a:t>
            </a:r>
            <a:r>
              <a:rPr lang="zh-TW" altLang="en-US" dirty="0"/>
              <a:t>和作用域鏈，存取所需的變數和函式。</a:t>
            </a:r>
          </a:p>
          <a:p>
            <a:pPr lvl="1"/>
            <a:r>
              <a:rPr lang="zh-TW" altLang="en-US" dirty="0"/>
              <a:t>當函式執行完成或遇到 </a:t>
            </a:r>
            <a:r>
              <a:rPr lang="en-US" altLang="zh-TW" dirty="0"/>
              <a:t>`return`</a:t>
            </a:r>
            <a:r>
              <a:rPr lang="zh-TW" altLang="en-US" dirty="0"/>
              <a:t>，從堆疊中移除執行環境。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0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接下來談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全域、局部執行環境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/>
              <a:t>全域執行環境 </a:t>
            </a:r>
            <a:r>
              <a:rPr lang="en-US" altLang="zh-TW" dirty="0"/>
              <a:t>(Global Execution Context)</a:t>
            </a:r>
          </a:p>
          <a:p>
            <a:pPr lvl="1"/>
            <a:r>
              <a:rPr lang="zh-TW" altLang="en-US" dirty="0"/>
              <a:t>在程式啟動時首先建立的執行環境。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負責管理全域變數和函式，並將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zh-TW" altLang="en-US" dirty="0">
                <a:solidFill>
                  <a:srgbClr val="FF0000"/>
                </a:solidFill>
              </a:rPr>
              <a:t>綁定當程式中呼叫函式時，會建立新的執行環境並放入呼叫堆疊中。到全域物件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瀏覽器中是</a:t>
            </a:r>
            <a:r>
              <a:rPr lang="en-US" altLang="zh-TW" dirty="0">
                <a:solidFill>
                  <a:srgbClr val="FF0000"/>
                </a:solidFill>
              </a:rPr>
              <a:t>window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Node.js </a:t>
            </a:r>
            <a:r>
              <a:rPr lang="zh-TW" altLang="en-US" dirty="0">
                <a:solidFill>
                  <a:srgbClr val="FF0000"/>
                </a:solidFill>
              </a:rPr>
              <a:t>中是</a:t>
            </a:r>
            <a:r>
              <a:rPr lang="en-US" altLang="zh-TW" dirty="0">
                <a:solidFill>
                  <a:srgbClr val="FF0000"/>
                </a:solidFill>
              </a:rPr>
              <a:t>global)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lang="zh-TW" altLang="en-US" dirty="0"/>
              <a:t>當程式中呼叫函式時，會建立新的執行環境並放入呼叫堆疊中。</a:t>
            </a:r>
          </a:p>
          <a:p>
            <a:r>
              <a:rPr lang="zh-TW" altLang="en-US" dirty="0"/>
              <a:t>函式</a:t>
            </a:r>
            <a:r>
              <a:rPr lang="en-US" altLang="zh-TW" dirty="0"/>
              <a:t>/</a:t>
            </a:r>
            <a:r>
              <a:rPr lang="zh-TW" altLang="en-US" dirty="0"/>
              <a:t>局部執行環境 </a:t>
            </a:r>
            <a:r>
              <a:rPr lang="en-US" altLang="zh-TW" dirty="0"/>
              <a:t>(Function/Local Execution Context)</a:t>
            </a:r>
          </a:p>
          <a:p>
            <a:pPr lvl="1"/>
            <a:r>
              <a:rPr lang="zh-TW" altLang="en-US" dirty="0"/>
              <a:t>每當呼叫一個函式時，會為該函式建立一個新的執行環境。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zh-TW" altLang="en-US" dirty="0">
                <a:solidFill>
                  <a:srgbClr val="FF0000"/>
                </a:solidFill>
              </a:rPr>
              <a:t>的指向會根據呼叫方式而定，不像全域環境中那樣固定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938851-A273-4A9D-90F9-43D9A3B0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49" y="1358556"/>
            <a:ext cx="6087571" cy="631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6F93BA-91C8-4E6C-AC66-E89F8370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542" y="2405747"/>
            <a:ext cx="4960257" cy="44249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8DE1D18-398F-4863-A789-9C8F23EF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" y="4065373"/>
            <a:ext cx="4633962" cy="27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33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12115800" cy="549409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是透過物建中的建構子產生，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會指向建構子。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當要存取或執行自己的成員時，就可以透過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來進行。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關鍵字會隨著執行環境、特殊的語法、函式呼叫的方式等會有變動。</a:t>
            </a: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這種動態決定函式執行環境中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對象，我們通常叫做「綁定」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(binding)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27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全域宣告的函式，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會預設指向全域物件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可能是瀏覽器中的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對於</a:t>
            </a:r>
            <a:r>
              <a:rPr lang="en-US" altLang="zh-TW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</a:rPr>
              <a:t>Arrow Function</a:t>
            </a:r>
            <a:r>
              <a:rPr lang="zh-TW" alt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不會依循預設綁定。它的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是由定義時的作用域決定，而非執行時決定</a:t>
            </a:r>
            <a:endParaRPr lang="en-US" altLang="zh-TW" dirty="0">
              <a:cs typeface="王漢宗顏楷體"/>
              <a:sym typeface="王漢宗顏楷體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預設綁定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(Default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504895-4532-413C-8CCA-426D9F43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65740"/>
            <a:ext cx="8305800" cy="34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61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當函式被作為物件的方法呼叫時，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會被綁定到呼叫該函式的物件。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箭頭函式不會符合隱式綁定規則，因為它的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始終由它定義時的作用域決定。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隱式綁定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(Implicit Binding)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39CE17-9FA0-40D3-BB9C-D8A2F62D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8397"/>
            <a:ext cx="9543163" cy="28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67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中，當我們希望函式的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被綁定到特定對象，或者想在呼叫函式時自動傳入一些固定的參數。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find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可以讓你創建一個新的函式，這個函式的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被綁定到特定對象，並且可以預設某些參數。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function.bind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);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：要綁定的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對象，必須指定。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：可選的參數列表。</a:t>
            </a:r>
          </a:p>
          <a:p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872C43-23C8-40D5-A10C-775EF38A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91" y="3120613"/>
            <a:ext cx="6086109" cy="22006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2A55F3-3723-44BC-A51B-A4E434EC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" y="3120613"/>
            <a:ext cx="5874039" cy="25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find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可以讓你創建一個新的函式，這個函式的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被綁定到特定對象，並且可以預設某些參數。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function.bind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);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：要綁定的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對象，必須指定。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：可選的參數列表。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8A9CCD-06C1-48A5-A014-ED27EEFF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24489"/>
            <a:ext cx="10929621" cy="39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call</a:t>
            </a:r>
          </a:p>
          <a:p>
            <a:r>
              <a:rPr lang="en-US" altLang="zh-TW" dirty="0">
                <a:cs typeface="王漢宗顏楷體"/>
                <a:sym typeface="王漢宗顏楷體"/>
              </a:rPr>
              <a:t>call</a:t>
            </a:r>
            <a:r>
              <a:rPr lang="zh-TW" altLang="en-US" dirty="0">
                <a:cs typeface="王漢宗顏楷體"/>
                <a:sym typeface="王漢宗顏楷體"/>
              </a:rPr>
              <a:t>是 </a:t>
            </a:r>
            <a:r>
              <a:rPr lang="en-US" altLang="zh-TW" dirty="0">
                <a:cs typeface="王漢宗顏楷體"/>
                <a:sym typeface="王漢宗顏楷體"/>
              </a:rPr>
              <a:t>JavaScript</a:t>
            </a:r>
            <a:r>
              <a:rPr lang="zh-TW" altLang="en-US" dirty="0">
                <a:cs typeface="王漢宗顏楷體"/>
                <a:sym typeface="王漢宗顏楷體"/>
              </a:rPr>
              <a:t>中的一個函式方法，用於改變函式內部的</a:t>
            </a:r>
            <a:r>
              <a:rPr lang="en-US" altLang="zh-TW" dirty="0"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cs typeface="王漢宗顏楷體"/>
                <a:sym typeface="王漢宗顏楷體"/>
              </a:rPr>
              <a:t>指向，並立即執行該函式。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與</a:t>
            </a:r>
            <a:r>
              <a:rPr lang="en-US" altLang="zh-TW" dirty="0">
                <a:cs typeface="王漢宗顏楷體"/>
                <a:sym typeface="王漢宗顏楷體"/>
              </a:rPr>
              <a:t>bind</a:t>
            </a:r>
            <a:r>
              <a:rPr lang="zh-TW" altLang="en-US" dirty="0">
                <a:cs typeface="王漢宗顏楷體"/>
                <a:sym typeface="王漢宗顏楷體"/>
              </a:rPr>
              <a:t>不同的是，</a:t>
            </a:r>
            <a:r>
              <a:rPr lang="en-US" altLang="zh-TW" dirty="0">
                <a:cs typeface="王漢宗顏楷體"/>
                <a:sym typeface="王漢宗顏楷體"/>
              </a:rPr>
              <a:t>call</a:t>
            </a:r>
            <a:r>
              <a:rPr lang="zh-TW" altLang="en-US" dirty="0">
                <a:cs typeface="王漢宗顏楷體"/>
                <a:sym typeface="王漢宗顏楷體"/>
              </a:rPr>
              <a:t>不會返回一個新的函式，而是直接執行。</a:t>
            </a:r>
          </a:p>
          <a:p>
            <a:endParaRPr lang="en-US" altLang="zh-TW" dirty="0"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A9FE8A-2F71-4BCF-9378-AC9497A0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618271"/>
            <a:ext cx="6269740" cy="31744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9D6141-9685-43C3-B047-738478D1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21" y="3617549"/>
            <a:ext cx="5725479" cy="31751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B7C297-073F-4716-99D2-90DE1388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83255"/>
            <a:ext cx="7427686" cy="14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BFAB57F-AC8E-4787-8FA1-F7514278B6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" y="973384"/>
            <a:ext cx="5372100" cy="503872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瀏覽器透過作業系統，將網址發送給</a:t>
            </a:r>
            <a:r>
              <a:rPr lang="en-US" altLang="zh-TW" dirty="0"/>
              <a:t>DNS Server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DNS Server</a:t>
            </a:r>
            <a:r>
              <a:rPr lang="zh-TW" altLang="en-US" dirty="0"/>
              <a:t>解析網址，將處理的結果組成完整的</a:t>
            </a:r>
            <a:r>
              <a:rPr lang="en-US" altLang="zh-TW" dirty="0"/>
              <a:t>IP</a:t>
            </a:r>
            <a:r>
              <a:rPr lang="zh-TW" altLang="en-US" dirty="0"/>
              <a:t>位址並回傳。</a:t>
            </a:r>
          </a:p>
          <a:p>
            <a:r>
              <a:rPr lang="zh-TW" altLang="en-US" dirty="0"/>
              <a:t>瀏覽器知道</a:t>
            </a:r>
            <a:r>
              <a:rPr lang="en-US" altLang="zh-TW" dirty="0"/>
              <a:t>IP</a:t>
            </a:r>
            <a:r>
              <a:rPr lang="zh-TW" altLang="en-US" dirty="0"/>
              <a:t>位址後發出網路請求，透過</a:t>
            </a:r>
            <a:r>
              <a:rPr lang="en-US" altLang="zh-TW" dirty="0"/>
              <a:t>TCP/IP</a:t>
            </a:r>
            <a:r>
              <a:rPr lang="zh-TW" altLang="en-US" dirty="0"/>
              <a:t>的通訊協定對 </a:t>
            </a:r>
            <a:r>
              <a:rPr lang="en-US" altLang="zh-TW" dirty="0"/>
              <a:t>Target Server</a:t>
            </a:r>
            <a:r>
              <a:rPr lang="zh-TW" altLang="en-US" dirty="0"/>
              <a:t>，也就是網頁所在的伺服器來建立連線。</a:t>
            </a:r>
          </a:p>
          <a:p>
            <a:r>
              <a:rPr lang="en-US" altLang="zh-TW" dirty="0"/>
              <a:t>Target Server</a:t>
            </a:r>
            <a:r>
              <a:rPr lang="zh-TW" altLang="en-US" dirty="0"/>
              <a:t>收到請求後，把所需的資源以封包的形式回應。</a:t>
            </a:r>
          </a:p>
          <a:p>
            <a:r>
              <a:rPr lang="zh-TW" altLang="en-US" dirty="0"/>
              <a:t>解析完封包後，瀏覽器會收到相關的檔案和狀態資訊。</a:t>
            </a:r>
          </a:p>
          <a:p>
            <a:r>
              <a:rPr lang="en-US" altLang="zh-TW" dirty="0"/>
              <a:t>HTML</a:t>
            </a:r>
            <a:r>
              <a:rPr lang="zh-TW" altLang="en-US" dirty="0"/>
              <a:t>和</a:t>
            </a:r>
            <a:r>
              <a:rPr lang="en-US" altLang="zh-TW" dirty="0"/>
              <a:t>CSS</a:t>
            </a:r>
            <a:r>
              <a:rPr lang="zh-TW" altLang="en-US" dirty="0"/>
              <a:t>會分別透過各自的</a:t>
            </a:r>
            <a:r>
              <a:rPr lang="en-US" altLang="zh-TW" dirty="0"/>
              <a:t>Parser</a:t>
            </a:r>
            <a:r>
              <a:rPr lang="zh-TW" altLang="en-US" dirty="0"/>
              <a:t>建立樹狀結構的資料模型：</a:t>
            </a:r>
            <a:r>
              <a:rPr lang="en-US" altLang="zh-TW" dirty="0"/>
              <a:t>DOM Tree</a:t>
            </a:r>
            <a:r>
              <a:rPr lang="zh-TW" altLang="en-US" dirty="0"/>
              <a:t>和</a:t>
            </a:r>
            <a:r>
              <a:rPr lang="en-US" altLang="zh-TW" dirty="0"/>
              <a:t>CSSOM Tree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瀏覽器透過</a:t>
            </a:r>
            <a:r>
              <a:rPr lang="en-US" altLang="zh-TW" dirty="0"/>
              <a:t>Render Tree</a:t>
            </a:r>
            <a:r>
              <a:rPr lang="zh-TW" altLang="en-US" dirty="0"/>
              <a:t>計算出每個節點對應到頁面上的實際位置、形狀與大小等資訊，輸出一個</a:t>
            </a:r>
            <a:r>
              <a:rPr lang="en-US" altLang="zh-TW" dirty="0"/>
              <a:t>Layout</a:t>
            </a:r>
            <a:r>
              <a:rPr lang="zh-TW" altLang="en-US" dirty="0"/>
              <a:t>的資料模型。</a:t>
            </a:r>
          </a:p>
          <a:p>
            <a:r>
              <a:rPr lang="zh-TW" altLang="en-US" dirty="0"/>
              <a:t>瀏覽器透過這個</a:t>
            </a:r>
            <a:r>
              <a:rPr lang="en-US" altLang="zh-TW" dirty="0"/>
              <a:t>Layout</a:t>
            </a:r>
            <a:r>
              <a:rPr lang="zh-TW" altLang="en-US" dirty="0"/>
              <a:t>渲染在頁面上。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D0953-B687-437B-9CA9-57344B2B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瀏覽器基本運作流程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DB9ABC-0384-4461-8B59-A5076296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973384"/>
            <a:ext cx="6680196" cy="46457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106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5048250" cy="5038725"/>
          </a:xfrm>
        </p:spPr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apply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跟</a:t>
            </a:r>
            <a:r>
              <a:rPr lang="en-US" altLang="zh-TW" dirty="0">
                <a:cs typeface="王漢宗顏楷體"/>
                <a:sym typeface="王漢宗顏楷體"/>
              </a:rPr>
              <a:t>call</a:t>
            </a:r>
            <a:r>
              <a:rPr lang="zh-TW" altLang="en-US" dirty="0">
                <a:cs typeface="王漢宗顏楷體"/>
                <a:sym typeface="王漢宗顏楷體"/>
              </a:rPr>
              <a:t>依樣，差別是後面的參數要放到陣列裡。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函數名稱</a:t>
            </a:r>
            <a:r>
              <a:rPr lang="en-US" altLang="zh-TW" dirty="0">
                <a:cs typeface="王漢宗顏楷體"/>
                <a:sym typeface="王漢宗顏楷體"/>
              </a:rPr>
              <a:t>.apply(</a:t>
            </a:r>
            <a:r>
              <a:rPr lang="zh-TW" altLang="en-US" dirty="0">
                <a:cs typeface="王漢宗顏楷體"/>
                <a:sym typeface="王漢宗顏楷體"/>
              </a:rPr>
              <a:t>目標物件</a:t>
            </a:r>
            <a:r>
              <a:rPr lang="en-US" altLang="zh-TW" dirty="0">
                <a:cs typeface="王漢宗顏楷體"/>
                <a:sym typeface="王漢宗顏楷體"/>
              </a:rPr>
              <a:t>, [</a:t>
            </a:r>
            <a:r>
              <a:rPr lang="zh-TW" altLang="en-US" dirty="0">
                <a:cs typeface="王漢宗顏楷體"/>
                <a:sym typeface="王漢宗顏楷體"/>
              </a:rPr>
              <a:t>參數</a:t>
            </a:r>
            <a:r>
              <a:rPr lang="en-US" altLang="zh-TW" dirty="0">
                <a:cs typeface="王漢宗顏楷體"/>
                <a:sym typeface="王漢宗顏楷體"/>
              </a:rPr>
              <a:t>1, </a:t>
            </a:r>
            <a:r>
              <a:rPr lang="zh-TW" altLang="en-US" dirty="0">
                <a:cs typeface="王漢宗顏楷體"/>
                <a:sym typeface="王漢宗顏楷體"/>
              </a:rPr>
              <a:t>參數</a:t>
            </a:r>
            <a:r>
              <a:rPr lang="en-US" altLang="zh-TW" dirty="0">
                <a:cs typeface="王漢宗顏楷體"/>
                <a:sym typeface="王漢宗顏楷體"/>
              </a:rPr>
              <a:t>2, ...]);</a:t>
            </a:r>
          </a:p>
          <a:p>
            <a:endParaRPr lang="en-US" altLang="zh-TW" dirty="0"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EA6F9C-B9E2-45BE-9E4C-8DED4CC2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49" y="973384"/>
            <a:ext cx="7353821" cy="12411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27B53E-6EA1-4F29-9F5B-A2E89E5F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2308116"/>
            <a:ext cx="7024006" cy="10648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F84F12-BA19-4ADD-BFC8-75A49C745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50" y="3466592"/>
            <a:ext cx="6266020" cy="32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2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之前，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沒有內建的模組機制，因此開發者主要依賴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(CJS)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AMD/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RequireJS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來處理模組化，但這些方法都有一些問題：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 同步 載入模組，這意味著它會 阻塞程式碼執行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最初是為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設計的，並不適用於瀏覽器環境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>
                <a:cs typeface="王漢宗顏楷體"/>
                <a:sym typeface="王漢宗顏楷體"/>
              </a:rPr>
              <a:t>因此，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 Modules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中引入的一個標準，解決了以前使用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或全域變數的缺點。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ES Modules (ESM)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924" y="4391624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export (</a:t>
            </a:r>
            <a:r>
              <a:rPr lang="zh-TW" altLang="en-US" dirty="0"/>
              <a:t>匯出模組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FE056F-3279-409D-8D32-2256A538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6" y="2790736"/>
            <a:ext cx="3338222" cy="15750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05D7A5-D1F6-496D-B278-05DB208A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73" y="2790736"/>
            <a:ext cx="5194986" cy="1575076"/>
          </a:xfrm>
          <a:prstGeom prst="rect">
            <a:avLst/>
          </a:prstGeom>
        </p:spPr>
      </p:pic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3B471783-78D2-4360-9B20-808D2750AAC2}"/>
              </a:ext>
            </a:extLst>
          </p:cNvPr>
          <p:cNvSpPr txBox="1">
            <a:spLocks/>
          </p:cNvSpPr>
          <p:nvPr/>
        </p:nvSpPr>
        <p:spPr>
          <a:xfrm>
            <a:off x="4700587" y="4365812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import (</a:t>
            </a:r>
            <a:r>
              <a:rPr lang="zh-TW" altLang="en-US" dirty="0"/>
              <a:t>導入模組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495562A-FDDB-4569-A03B-EB176C743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/>
          <a:stretch/>
        </p:blipFill>
        <p:spPr bwMode="auto">
          <a:xfrm>
            <a:off x="4700587" y="4810167"/>
            <a:ext cx="7362570" cy="18857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66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是一種由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W3C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制定的應用程式介面，提供操作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文件結構的方式。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結構轉換為樹狀結構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(DOM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，讓程式可以使用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存取與操作文件中的物件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如元素、屬性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每個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標籤代表一個物件，物件具有屬性、方法和事件，可以用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進行操作與變更。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文件物件模型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(DOM)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D95630-69E7-484E-9985-A43131A50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0" b="6467"/>
          <a:stretch/>
        </p:blipFill>
        <p:spPr bwMode="auto">
          <a:xfrm>
            <a:off x="76200" y="2212188"/>
            <a:ext cx="4665814" cy="186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7CC7FF4-828E-4F69-874B-A4D93596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43" y="2215786"/>
            <a:ext cx="6484257" cy="44612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01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4597400" cy="5038725"/>
          </a:xfrm>
        </p:spPr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getElementByld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：根據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屬性值取得元素。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getElementsByName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根據</a:t>
            </a:r>
            <a:r>
              <a:rPr lang="en-US" altLang="zh-TW" dirty="0"/>
              <a:t>name</a:t>
            </a:r>
            <a:r>
              <a:rPr lang="zh-TW" altLang="en-US" dirty="0"/>
              <a:t>屬性值取得元素。</a:t>
            </a:r>
          </a:p>
          <a:p>
            <a:pPr lvl="1"/>
            <a:r>
              <a:rPr lang="zh-TW" altLang="en-US" dirty="0"/>
              <a:t>通常用來取得表單元素</a:t>
            </a:r>
            <a:r>
              <a:rPr lang="en-US" altLang="zh-TW" dirty="0"/>
              <a:t>(input</a:t>
            </a:r>
            <a:r>
              <a:rPr lang="zh-TW" altLang="en-US" dirty="0"/>
              <a:t>、</a:t>
            </a:r>
            <a:r>
              <a:rPr lang="en-US" altLang="zh-TW" dirty="0"/>
              <a:t>select</a:t>
            </a:r>
            <a:r>
              <a:rPr lang="zh-TW" altLang="en-US" dirty="0"/>
              <a:t>、</a:t>
            </a:r>
            <a:r>
              <a:rPr lang="en-US" altLang="zh-TW" dirty="0"/>
              <a:t>radio</a:t>
            </a:r>
            <a:r>
              <a:rPr lang="zh-TW" altLang="en-US" dirty="0"/>
              <a:t>、</a:t>
            </a:r>
            <a:r>
              <a:rPr lang="en-US" altLang="zh-TW" dirty="0"/>
              <a:t>checkbox)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以上元素都有數個選項，且</a:t>
            </a:r>
            <a:r>
              <a:rPr lang="en-US" altLang="zh-TW" dirty="0"/>
              <a:t>name</a:t>
            </a:r>
            <a:r>
              <a:rPr lang="zh-TW" altLang="en-US" dirty="0"/>
              <a:t>屬性值相同，因此取得的為一群元素</a:t>
            </a:r>
            <a:r>
              <a:rPr lang="en-US" altLang="zh-TW" dirty="0"/>
              <a:t>(</a:t>
            </a:r>
            <a:r>
              <a:rPr lang="en-US" altLang="zh-TW" dirty="0" err="1"/>
              <a:t>NodeList</a:t>
            </a:r>
            <a:r>
              <a:rPr lang="en-US" altLang="zh-TW" dirty="0"/>
              <a:t>)</a:t>
            </a:r>
            <a:r>
              <a:rPr lang="zh-TW" altLang="en-US" dirty="0"/>
              <a:t>，而非單一元素。</a:t>
            </a:r>
          </a:p>
          <a:p>
            <a:pPr lvl="1"/>
            <a:r>
              <a:rPr lang="en-US" altLang="zh-TW" dirty="0" err="1"/>
              <a:t>NodeList</a:t>
            </a:r>
            <a:r>
              <a:rPr lang="zh-TW" altLang="en-US" dirty="0"/>
              <a:t>常用成員：</a:t>
            </a:r>
          </a:p>
          <a:p>
            <a:pPr lvl="1"/>
            <a:r>
              <a:rPr lang="en-US" altLang="zh-TW" dirty="0"/>
              <a:t>length:</a:t>
            </a:r>
            <a:r>
              <a:rPr lang="zh-TW" altLang="en-US" dirty="0"/>
              <a:t>這個屬性表示</a:t>
            </a:r>
            <a:r>
              <a:rPr lang="en-US" altLang="zh-TW" dirty="0" err="1"/>
              <a:t>NodeList</a:t>
            </a:r>
            <a:r>
              <a:rPr lang="zh-TW" altLang="en-US" dirty="0"/>
              <a:t>集合的元素個數。</a:t>
            </a:r>
          </a:p>
          <a:p>
            <a:pPr lvl="1"/>
            <a:r>
              <a:rPr lang="en-US" altLang="zh-TW" dirty="0"/>
              <a:t>item(</a:t>
            </a:r>
            <a:r>
              <a:rPr lang="en-US" altLang="zh-TW" dirty="0" err="1"/>
              <a:t>i</a:t>
            </a:r>
            <a:r>
              <a:rPr lang="en-US" altLang="zh-TW" dirty="0"/>
              <a:t>):</a:t>
            </a:r>
            <a:r>
              <a:rPr lang="zh-TW" altLang="en-US" dirty="0"/>
              <a:t>這個方法用來取得第</a:t>
            </a:r>
            <a:r>
              <a:rPr lang="en-US" altLang="zh-TW" dirty="0"/>
              <a:t>i+1</a:t>
            </a:r>
            <a:r>
              <a:rPr lang="zh-TW" altLang="en-US" dirty="0"/>
              <a:t>個元素，</a:t>
            </a:r>
            <a:r>
              <a:rPr lang="en-US" altLang="zh-TW" dirty="0" err="1"/>
              <a:t>i</a:t>
            </a:r>
            <a:r>
              <a:rPr lang="zh-TW" altLang="en-US" dirty="0"/>
              <a:t>的值為</a:t>
            </a:r>
            <a:r>
              <a:rPr lang="en-US" altLang="zh-TW" dirty="0"/>
              <a:t>0~length-1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2672" y="6534150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getElementsByName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1841CF-12CB-4FF7-8D4F-C95695D18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9" r="3247" b="6219"/>
          <a:stretch/>
        </p:blipFill>
        <p:spPr bwMode="auto">
          <a:xfrm>
            <a:off x="4975230" y="1151860"/>
            <a:ext cx="7073892" cy="195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E139E93-E5FD-4F05-A198-C658B9C24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2" b="3503"/>
          <a:stretch/>
        </p:blipFill>
        <p:spPr bwMode="auto">
          <a:xfrm>
            <a:off x="4664203" y="3492746"/>
            <a:ext cx="7384918" cy="3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8ED74E32-F965-4DC0-BFA4-FEF2AC117B6D}"/>
              </a:ext>
            </a:extLst>
          </p:cNvPr>
          <p:cNvSpPr txBox="1">
            <a:spLocks/>
          </p:cNvSpPr>
          <p:nvPr/>
        </p:nvSpPr>
        <p:spPr>
          <a:xfrm>
            <a:off x="7216772" y="3105150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getElementByld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99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5459506" cy="1493591"/>
          </a:xfrm>
        </p:spPr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getElementsByTagName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根據標籤名稱取得元素。</a:t>
            </a:r>
          </a:p>
          <a:p>
            <a:pPr lvl="1"/>
            <a:r>
              <a:rPr lang="zh-TW" altLang="en-US" dirty="0"/>
              <a:t>返回元素與</a:t>
            </a:r>
            <a:r>
              <a:rPr lang="en-US" altLang="zh-TW" dirty="0" err="1"/>
              <a:t>getElementsByName</a:t>
            </a:r>
            <a:r>
              <a:rPr lang="en-US" altLang="zh-TW" dirty="0"/>
              <a:t>()</a:t>
            </a:r>
            <a:r>
              <a:rPr lang="zh-TW" altLang="en-US" dirty="0"/>
              <a:t>相同</a:t>
            </a:r>
            <a:r>
              <a:rPr lang="en-US" altLang="zh-TW" dirty="0"/>
              <a:t>(</a:t>
            </a:r>
            <a:r>
              <a:rPr lang="en-US" altLang="zh-TW" dirty="0" err="1"/>
              <a:t>NodeList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907" y="5520833"/>
            <a:ext cx="2165691" cy="363783"/>
          </a:xfrm>
        </p:spPr>
        <p:txBody>
          <a:bodyPr>
            <a:normAutofit fontScale="92500"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getElementsByTagName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22328-E919-4868-BB6B-193CF1D38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/>
          <a:stretch/>
        </p:blipFill>
        <p:spPr bwMode="auto">
          <a:xfrm>
            <a:off x="5781675" y="2492788"/>
            <a:ext cx="6363581" cy="3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032EA38-FAC0-405A-89F3-5814E3CB1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b="3492"/>
          <a:stretch/>
        </p:blipFill>
        <p:spPr bwMode="auto">
          <a:xfrm>
            <a:off x="46744" y="2492787"/>
            <a:ext cx="560509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2B37FEC6-DD6A-43AC-9A52-BE3831241F15}"/>
              </a:ext>
            </a:extLst>
          </p:cNvPr>
          <p:cNvSpPr txBox="1">
            <a:spLocks/>
          </p:cNvSpPr>
          <p:nvPr/>
        </p:nvSpPr>
        <p:spPr>
          <a:xfrm>
            <a:off x="5337078" y="973384"/>
            <a:ext cx="5092797" cy="14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cs typeface="王漢宗顏楷體"/>
                <a:sym typeface="王漢宗顏楷體"/>
              </a:rPr>
              <a:t>getElementsByClassName</a:t>
            </a:r>
            <a:r>
              <a:rPr lang="en-US" altLang="zh-TW" dirty="0">
                <a:cs typeface="王漢宗顏楷體"/>
                <a:sym typeface="王漢宗顏楷體"/>
              </a:rPr>
              <a:t>()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endParaRPr lang="en-US" altLang="zh-TW" dirty="0"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根據類別名稱取得元素。</a:t>
            </a:r>
          </a:p>
          <a:p>
            <a:pPr lvl="1"/>
            <a:r>
              <a:rPr lang="zh-TW" altLang="en-US" dirty="0"/>
              <a:t>返回元素與</a:t>
            </a:r>
            <a:r>
              <a:rPr lang="en-US" altLang="zh-TW" dirty="0" err="1"/>
              <a:t>getElementsByName</a:t>
            </a:r>
            <a:r>
              <a:rPr lang="en-US" altLang="zh-TW" dirty="0"/>
              <a:t>()</a:t>
            </a:r>
            <a:r>
              <a:rPr lang="zh-TW" altLang="en-US" dirty="0"/>
              <a:t>相同</a:t>
            </a:r>
            <a:r>
              <a:rPr lang="en-US" altLang="zh-TW" dirty="0"/>
              <a:t>(</a:t>
            </a:r>
            <a:r>
              <a:rPr lang="en-US" altLang="zh-TW" dirty="0" err="1"/>
              <a:t>NodeList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C67C3E86-9102-488F-8A9C-9278E908353B}"/>
              </a:ext>
            </a:extLst>
          </p:cNvPr>
          <p:cNvSpPr txBox="1">
            <a:spLocks/>
          </p:cNvSpPr>
          <p:nvPr/>
        </p:nvSpPr>
        <p:spPr>
          <a:xfrm>
            <a:off x="8038182" y="5774088"/>
            <a:ext cx="2165691" cy="363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cs typeface="王漢宗顏楷體"/>
                <a:sym typeface="王漢宗顏楷體"/>
              </a:rPr>
              <a:t>getElementsByClassName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304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也可以先取得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樹中的某個節點，然後再透過該節點和下列幾個屬性去走訪其它節點。</a:t>
            </a: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這些屬性是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 only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的，不能用來變更節點。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parentNode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：目前節點的父節點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previousSibling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：目前節點的前一個兄弟節點。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nextSibling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：目前節點的後一個兄弟節點。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childNodes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：目前節點的子節點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至多個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firstChild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：目前節點的第一個子節點。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lastChild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：目前節點的最後一個子節點。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走訪節點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585B5A-2C6B-410C-A64F-6B247A49A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5"/>
          <a:stretch/>
        </p:blipFill>
        <p:spPr bwMode="auto">
          <a:xfrm>
            <a:off x="5675086" y="1370537"/>
            <a:ext cx="6440714" cy="53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89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4209143" cy="5038725"/>
          </a:xfrm>
        </p:spPr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取得屬性值：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en-US" altLang="zh-TW" dirty="0" err="1"/>
              <a:t>hasAttribute</a:t>
            </a:r>
            <a:r>
              <a:rPr lang="en-US" altLang="zh-TW" dirty="0"/>
              <a:t>()</a:t>
            </a:r>
            <a:r>
              <a:rPr lang="zh-TW" altLang="en-US" dirty="0"/>
              <a:t>：會檢查參數指定的屬性是否存在。</a:t>
            </a:r>
          </a:p>
          <a:p>
            <a:pPr lvl="1"/>
            <a:r>
              <a:rPr lang="en-US" altLang="zh-TW" dirty="0" err="1"/>
              <a:t>getAttribute</a:t>
            </a:r>
            <a:r>
              <a:rPr lang="en-US" altLang="zh-TW" dirty="0"/>
              <a:t>()</a:t>
            </a:r>
            <a:r>
              <a:rPr lang="zh-TW" altLang="en-US" dirty="0"/>
              <a:t>：根據參數指定的屬性名稱去取得屬性值。</a:t>
            </a:r>
          </a:p>
          <a:p>
            <a:pPr lvl="1"/>
            <a:r>
              <a:rPr lang="en-US" altLang="zh-TW" dirty="0" err="1"/>
              <a:t>setAttribute</a:t>
            </a:r>
            <a:r>
              <a:rPr lang="en-US" altLang="zh-TW" dirty="0"/>
              <a:t>()</a:t>
            </a:r>
            <a:r>
              <a:rPr lang="zh-TW" altLang="en-US" dirty="0"/>
              <a:t>：根據參數指定的屬性名稱與屬性根據參數指定的屬性名稱與屬性。如果重複就取代掉。</a:t>
            </a:r>
          </a:p>
          <a:p>
            <a:pPr lvl="1"/>
            <a:r>
              <a:rPr lang="en-US" altLang="zh-TW" dirty="0" err="1"/>
              <a:t>removeAttribute</a:t>
            </a:r>
            <a:r>
              <a:rPr lang="en-US" altLang="zh-TW" dirty="0"/>
              <a:t>()</a:t>
            </a:r>
            <a:r>
              <a:rPr lang="zh-TW" altLang="en-US" dirty="0"/>
              <a:t>：會移除參數指定的屬性。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設定元素的屬性值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BCF4A9-38D4-49B9-BA4D-7F7799B5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3" y="1297234"/>
            <a:ext cx="7976460" cy="49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78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返回或設置元素內所有的純文字內容，不包含任何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執行效率高於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innerText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（因為它直接操作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節點，忽略樣式和渲染）。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如果元素的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被設置為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`display: none;`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，這個元素就會被隱藏，而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就會讀不到。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endParaRPr lang="en-US" altLang="zh-TW" dirty="0">
              <a:cs typeface="王漢宗顏楷體"/>
              <a:sym typeface="王漢宗顏楷體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innerText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返回或設置元素內的純文字內容，但它會受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樣式影響。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執行效率較低，因為它需要重新渲染和解析樣式。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如果元素的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被設置為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`display: none;`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還是可以讀到。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設定元素的屬性值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422D1-3757-45C5-90C4-1315EC18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313019"/>
            <a:ext cx="7334250" cy="9554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89B9D0-20A3-41B7-9BEA-76A65F89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898456"/>
            <a:ext cx="7334250" cy="10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10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innerHTML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會解析並返回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標籤，因此適合操作包含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的內容。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設定元素的屬性值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DB19C9-68AF-4FC9-B41E-E7BF4266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793858"/>
            <a:ext cx="9696450" cy="9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檔案：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Add_Node.html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實作：新增節點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D6050B-8778-47FB-ADBC-3F216DD3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124" y="1228439"/>
            <a:ext cx="1448002" cy="1848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ABB04E5-87B7-4472-A1A8-9951815B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124" y="3429000"/>
            <a:ext cx="1467055" cy="1895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13EC82-7903-46FE-B233-60C9187EF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5" y="1395288"/>
            <a:ext cx="9184503" cy="4067423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88A15716-C8E8-432D-9007-FBE9A2C60345}"/>
              </a:ext>
            </a:extLst>
          </p:cNvPr>
          <p:cNvSpPr/>
          <p:nvPr/>
        </p:nvSpPr>
        <p:spPr>
          <a:xfrm>
            <a:off x="10354235" y="3076547"/>
            <a:ext cx="331694" cy="4734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66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72A8B0-FE91-4141-B4C1-4355EB2868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5"/>
            <a:ext cx="12115800" cy="1096716"/>
          </a:xfrm>
        </p:spPr>
        <p:txBody>
          <a:bodyPr/>
          <a:lstStyle/>
          <a:p>
            <a:r>
              <a:rPr lang="zh-TW" altLang="en-US" dirty="0"/>
              <a:t>寫在</a:t>
            </a:r>
            <a:r>
              <a:rPr lang="en-US" altLang="zh-TW" dirty="0"/>
              <a:t>&lt;script&gt;</a:t>
            </a:r>
            <a:r>
              <a:rPr lang="zh-TW" altLang="en-US" dirty="0"/>
              <a:t>裡面。</a:t>
            </a:r>
          </a:p>
          <a:p>
            <a:r>
              <a:rPr lang="zh-TW" altLang="en-US" dirty="0"/>
              <a:t>一般會建議寫在最後面，尤其是當有大的</a:t>
            </a:r>
            <a:r>
              <a:rPr lang="en-US" altLang="zh-TW" dirty="0"/>
              <a:t>JavaScript</a:t>
            </a:r>
            <a:r>
              <a:rPr lang="zh-TW" altLang="en-US" dirty="0"/>
              <a:t>程式時，先讓渲染引擎將網頁顯示出來再載入</a:t>
            </a:r>
            <a:r>
              <a:rPr lang="en-US" altLang="zh-TW" dirty="0"/>
              <a:t>JavaScript</a:t>
            </a:r>
            <a:r>
              <a:rPr lang="zh-TW" altLang="en-US" dirty="0"/>
              <a:t>程式，比較不會有畫面延遲的情況。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6199DA-B396-4C45-914C-6713419B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在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中寫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JS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8404A2-6FCE-4965-BBC4-294F6F7F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8" y="2095913"/>
            <a:ext cx="8597331" cy="4654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45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檔案：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Update_Node.html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實作：更新節點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11DCB6-1D95-49EA-A23F-16FBAF8A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" y="1407569"/>
            <a:ext cx="9305647" cy="51075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FD1C019-241A-4407-BD73-53665EC4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43" y="1497216"/>
            <a:ext cx="1514686" cy="1790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6FE387-7D89-4E94-8BCD-F40209CDD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010" y="3722351"/>
            <a:ext cx="1502152" cy="1689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0F8965BF-0DF0-4B0E-A195-62EF15B9334F}"/>
              </a:ext>
            </a:extLst>
          </p:cNvPr>
          <p:cNvSpPr/>
          <p:nvPr/>
        </p:nvSpPr>
        <p:spPr>
          <a:xfrm>
            <a:off x="10431835" y="3281908"/>
            <a:ext cx="331694" cy="4734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97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檔案：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Delete_Node.html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實作：</a:t>
            </a:r>
            <a:r>
              <a:rPr lang="zh-TW" altLang="en-US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刪除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FD1C019-241A-4407-BD73-53665EC4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5010" y="1608398"/>
            <a:ext cx="1514686" cy="15560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6FE387-7D89-4E94-8BCD-F40209CDD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950" y="3722351"/>
            <a:ext cx="1440272" cy="1689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0F8965BF-0DF0-4B0E-A195-62EF15B9334F}"/>
              </a:ext>
            </a:extLst>
          </p:cNvPr>
          <p:cNvSpPr/>
          <p:nvPr/>
        </p:nvSpPr>
        <p:spPr>
          <a:xfrm>
            <a:off x="10431835" y="3281908"/>
            <a:ext cx="331694" cy="4734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0C5748-7294-42A5-8AC6-46232561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30" y="1304220"/>
            <a:ext cx="7510105" cy="54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的型別分為基本型別</a:t>
            </a:r>
            <a:r>
              <a:rPr lang="en-US" altLang="zh-TW" dirty="0"/>
              <a:t>(primitive type)</a:t>
            </a:r>
            <a:r>
              <a:rPr lang="zh-TW" altLang="en-US" dirty="0"/>
              <a:t>與物件型別</a:t>
            </a:r>
            <a:r>
              <a:rPr lang="en-US" altLang="zh-TW" dirty="0"/>
              <a:t>(object type)</a:t>
            </a:r>
            <a:r>
              <a:rPr lang="zh-TW" altLang="en-US" dirty="0"/>
              <a:t>兩種類型。</a:t>
            </a:r>
          </a:p>
          <a:p>
            <a:r>
              <a:rPr lang="zh-TW" altLang="en-US" dirty="0"/>
              <a:t>基本型別</a:t>
            </a:r>
            <a:r>
              <a:rPr lang="en-US" altLang="zh-TW" dirty="0"/>
              <a:t>(primitive type</a:t>
            </a:r>
            <a:r>
              <a:rPr lang="zh-TW" altLang="en-US" dirty="0"/>
              <a:t>： </a:t>
            </a:r>
            <a:r>
              <a:rPr lang="en-US" altLang="zh-TW" dirty="0"/>
              <a:t>number </a:t>
            </a:r>
            <a:r>
              <a:rPr lang="zh-TW" altLang="en-US" dirty="0"/>
              <a:t>、 </a:t>
            </a:r>
            <a:r>
              <a:rPr lang="en-US" altLang="zh-TW" dirty="0"/>
              <a:t>string </a:t>
            </a:r>
            <a:r>
              <a:rPr lang="zh-TW" altLang="en-US" dirty="0"/>
              <a:t>、 </a:t>
            </a:r>
            <a:r>
              <a:rPr lang="en-US" altLang="zh-TW" dirty="0" err="1"/>
              <a:t>boolen</a:t>
            </a:r>
            <a:r>
              <a:rPr lang="zh-TW" altLang="en-US" dirty="0"/>
              <a:t>、 </a:t>
            </a:r>
            <a:r>
              <a:rPr lang="en-US" altLang="zh-TW" dirty="0"/>
              <a:t>undefined</a:t>
            </a:r>
            <a:r>
              <a:rPr lang="zh-TW" altLang="en-US" dirty="0"/>
              <a:t>、 </a:t>
            </a:r>
            <a:r>
              <a:rPr lang="en-US" altLang="zh-TW" dirty="0"/>
              <a:t>null</a:t>
            </a:r>
            <a:r>
              <a:rPr lang="zh-TW" altLang="en-US" dirty="0"/>
              <a:t>等。</a:t>
            </a:r>
          </a:p>
          <a:p>
            <a:r>
              <a:rPr lang="zh-TW" altLang="en-US" dirty="0"/>
              <a:t>物件型別</a:t>
            </a:r>
            <a:r>
              <a:rPr lang="en-US" altLang="zh-TW" dirty="0"/>
              <a:t>(object type)</a:t>
            </a:r>
            <a:r>
              <a:rPr lang="zh-TW" altLang="en-US" dirty="0"/>
              <a:t>：</a:t>
            </a:r>
          </a:p>
          <a:p>
            <a:pPr lvl="1"/>
            <a:r>
              <a:rPr lang="en-US" altLang="zh-TW" dirty="0" err="1"/>
              <a:t>Funtion</a:t>
            </a:r>
            <a:endParaRPr lang="en-US" altLang="zh-TW" dirty="0"/>
          </a:p>
          <a:p>
            <a:pPr lvl="1"/>
            <a:r>
              <a:rPr lang="en-US" altLang="zh-TW" dirty="0"/>
              <a:t>Array</a:t>
            </a:r>
          </a:p>
          <a:p>
            <a:pPr lvl="1"/>
            <a:r>
              <a:rPr lang="en-US" altLang="zh-TW" dirty="0"/>
              <a:t>Object(JS</a:t>
            </a:r>
            <a:r>
              <a:rPr lang="zh-TW" altLang="en-US" dirty="0"/>
              <a:t>的</a:t>
            </a:r>
            <a:r>
              <a:rPr lang="en-US" altLang="zh-TW" dirty="0"/>
              <a:t>Object</a:t>
            </a:r>
            <a:r>
              <a:rPr lang="zh-TW" altLang="en-US" dirty="0"/>
              <a:t>比較像是</a:t>
            </a: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 err="1"/>
              <a:t>dictionery</a:t>
            </a:r>
            <a:r>
              <a:rPr lang="zh-TW" altLang="en-US" dirty="0"/>
              <a:t>，屬於一種關聯陣列</a:t>
            </a:r>
            <a:r>
              <a:rPr lang="en-US" altLang="zh-TW" dirty="0"/>
              <a:t>(associative array))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Data Type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F2C052-57C0-43B9-A597-72819DE7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4962435" cy="33324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全域作用域 </a:t>
            </a:r>
            <a:r>
              <a:rPr lang="en-US" altLang="zh-TW" dirty="0"/>
              <a:t>(Global Scope)</a:t>
            </a:r>
            <a:r>
              <a:rPr lang="zh-TW" altLang="en-US" dirty="0"/>
              <a:t>：變數在程式的任何地方都可以存取與修改。</a:t>
            </a:r>
          </a:p>
          <a:p>
            <a:r>
              <a:rPr lang="zh-TW" altLang="en-US" dirty="0"/>
              <a:t>函式作用域 </a:t>
            </a:r>
            <a:r>
              <a:rPr lang="en-US" altLang="zh-TW" dirty="0"/>
              <a:t>(Function Scope)</a:t>
            </a:r>
            <a:r>
              <a:rPr lang="zh-TW" altLang="en-US" dirty="0"/>
              <a:t>：變數在函式內部宣告，只能在該函式內部存取，函式外部無法存取。</a:t>
            </a:r>
          </a:p>
          <a:p>
            <a:r>
              <a:rPr lang="zh-TW" altLang="en-US" dirty="0"/>
              <a:t>區塊作用域 </a:t>
            </a:r>
            <a:r>
              <a:rPr lang="en-US" altLang="zh-TW" dirty="0"/>
              <a:t>(Block Scope)</a:t>
            </a:r>
            <a:r>
              <a:rPr lang="zh-TW" altLang="en-US" dirty="0"/>
              <a:t>：</a:t>
            </a:r>
          </a:p>
          <a:p>
            <a:r>
              <a:rPr lang="zh-TW" altLang="en-US" dirty="0"/>
              <a:t>變數在 </a:t>
            </a:r>
            <a:r>
              <a:rPr lang="en-US" altLang="zh-TW" dirty="0"/>
              <a:t>{} </a:t>
            </a:r>
            <a:r>
              <a:rPr lang="zh-TW" altLang="en-US" dirty="0"/>
              <a:t>大括號內宣告，只能在該區塊內存取。</a:t>
            </a:r>
          </a:p>
          <a:p>
            <a:r>
              <a:rPr lang="zh-TW" altLang="en-US" dirty="0"/>
              <a:t>適用於 </a:t>
            </a:r>
            <a:r>
              <a:rPr lang="en-US" altLang="zh-TW" dirty="0"/>
              <a:t>let </a:t>
            </a:r>
            <a:r>
              <a:rPr lang="zh-TW" altLang="en-US" dirty="0"/>
              <a:t>與 </a:t>
            </a:r>
            <a:r>
              <a:rPr lang="en-US" altLang="zh-TW" dirty="0"/>
              <a:t>const</a:t>
            </a:r>
            <a:r>
              <a:rPr lang="zh-TW" altLang="en-US" dirty="0"/>
              <a:t>，但 </a:t>
            </a:r>
            <a:r>
              <a:rPr lang="en-US" altLang="zh-TW" dirty="0"/>
              <a:t>var </a:t>
            </a:r>
            <a:r>
              <a:rPr lang="zh-TW" altLang="en-US" dirty="0"/>
              <a:t>不受區塊作用域影響。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作用域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(Scope)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150B21-DA38-4DA9-9C00-2EBCF4CB7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5607" b="9567"/>
          <a:stretch/>
        </p:blipFill>
        <p:spPr bwMode="auto">
          <a:xfrm>
            <a:off x="197223" y="3039036"/>
            <a:ext cx="6313960" cy="316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6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var</a:t>
            </a:r>
            <a:r>
              <a:rPr lang="zh-TW" altLang="en-US" dirty="0"/>
              <a:t>：容易污染全域變數，可能導致預期外的錯誤。</a:t>
            </a:r>
          </a:p>
          <a:p>
            <a:pPr lvl="1"/>
            <a:r>
              <a:rPr lang="zh-TW" altLang="en-US" dirty="0"/>
              <a:t>可重新賦值 </a:t>
            </a:r>
            <a:r>
              <a:rPr lang="en-US" altLang="zh-TW" dirty="0"/>
              <a:t>(Mutable)</a:t>
            </a:r>
            <a:r>
              <a:rPr lang="zh-TW" altLang="en-US" dirty="0"/>
              <a:t>，可在程式執行過程中更改數值。</a:t>
            </a:r>
          </a:p>
          <a:p>
            <a:pPr lvl="1"/>
            <a:r>
              <a:rPr lang="zh-TW" altLang="en-US" dirty="0"/>
              <a:t>函式作用域 </a:t>
            </a:r>
            <a:r>
              <a:rPr lang="en-US" altLang="zh-TW" dirty="0"/>
              <a:t>(Function Scope)</a:t>
            </a:r>
            <a:r>
              <a:rPr lang="zh-TW" altLang="en-US" dirty="0"/>
              <a:t>，</a:t>
            </a:r>
            <a:r>
              <a:rPr lang="zh-TW" altLang="en-US" dirty="0">
                <a:highlight>
                  <a:srgbClr val="FFFF00"/>
                </a:highlight>
              </a:rPr>
              <a:t>變數只能在函式內部存取，但不受區塊作用域限制。</a:t>
            </a:r>
          </a:p>
          <a:p>
            <a:pPr lvl="1"/>
            <a:r>
              <a:rPr lang="zh-TW" altLang="en-US" dirty="0"/>
              <a:t>存在變數提升 </a:t>
            </a:r>
            <a:r>
              <a:rPr lang="en-US" altLang="zh-TW" dirty="0"/>
              <a:t>(Hoisting) </a:t>
            </a:r>
            <a:r>
              <a:rPr lang="zh-TW" altLang="en-US" dirty="0"/>
              <a:t>問題，即使變數在程式碼後面宣告，仍可在前面使用，但值為 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Let</a:t>
            </a:r>
            <a:r>
              <a:rPr lang="zh-TW" altLang="en-US" dirty="0"/>
              <a:t>：不會發生變數提升 </a:t>
            </a:r>
            <a:r>
              <a:rPr lang="en-US" altLang="zh-TW" dirty="0"/>
              <a:t>(Hoisting)</a:t>
            </a:r>
            <a:r>
              <a:rPr lang="zh-TW" altLang="en-US" dirty="0"/>
              <a:t>，在宣告之前使用會導致錯誤</a:t>
            </a:r>
            <a:endParaRPr lang="en-US" altLang="zh-TW" dirty="0"/>
          </a:p>
          <a:p>
            <a:pPr lvl="1"/>
            <a:r>
              <a:rPr lang="zh-TW" altLang="en-US" dirty="0"/>
              <a:t>可重新賦值 </a:t>
            </a:r>
            <a:r>
              <a:rPr lang="en-US" altLang="zh-TW" dirty="0"/>
              <a:t>(Mutable)</a:t>
            </a:r>
            <a:r>
              <a:rPr lang="zh-TW" altLang="en-US" dirty="0"/>
              <a:t>，適用於需要變動的變數。</a:t>
            </a:r>
          </a:p>
          <a:p>
            <a:pPr lvl="1"/>
            <a:r>
              <a:rPr lang="zh-TW" altLang="en-US" dirty="0"/>
              <a:t>區塊作用域 </a:t>
            </a:r>
            <a:r>
              <a:rPr lang="en-US" altLang="zh-TW" dirty="0"/>
              <a:t>(Block Scope)</a:t>
            </a:r>
            <a:r>
              <a:rPr lang="zh-TW" altLang="en-US" dirty="0"/>
              <a:t>，只在 </a:t>
            </a:r>
            <a:r>
              <a:rPr lang="en-US" altLang="zh-TW" dirty="0"/>
              <a:t>{} </a:t>
            </a:r>
            <a:r>
              <a:rPr lang="zh-TW" altLang="en-US" dirty="0"/>
              <a:t>內部有效，避免作用域污染。</a:t>
            </a:r>
          </a:p>
          <a:p>
            <a:r>
              <a:rPr lang="en-US" altLang="zh-TW" dirty="0"/>
              <a:t>Const</a:t>
            </a:r>
            <a:r>
              <a:rPr lang="zh-TW" altLang="en-US" dirty="0"/>
              <a:t>：</a:t>
            </a:r>
            <a:r>
              <a:rPr lang="zh-TW" altLang="en-US" dirty="0">
                <a:highlight>
                  <a:srgbClr val="FFFF00"/>
                </a:highlight>
              </a:rPr>
              <a:t>可以命名</a:t>
            </a:r>
            <a:r>
              <a:rPr lang="en-US" altLang="zh-TW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</a:t>
            </a:r>
            <a:r>
              <a:rPr lang="zh-TW" altLang="en-US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不可重新賦值 </a:t>
            </a:r>
            <a:r>
              <a:rPr lang="en-US" altLang="zh-TW" dirty="0"/>
              <a:t>(Immutable)</a:t>
            </a:r>
            <a:r>
              <a:rPr lang="zh-TW" altLang="en-US" dirty="0"/>
              <a:t>，但對物件屬性仍可修改。</a:t>
            </a:r>
          </a:p>
          <a:p>
            <a:pPr lvl="1"/>
            <a:r>
              <a:rPr lang="zh-TW" altLang="en-US" dirty="0"/>
              <a:t>區塊作用域 </a:t>
            </a:r>
            <a:r>
              <a:rPr lang="en-US" altLang="zh-TW" dirty="0"/>
              <a:t>(Block Scope)</a:t>
            </a:r>
            <a:r>
              <a:rPr lang="zh-TW" altLang="en-US" dirty="0"/>
              <a:t>，與 </a:t>
            </a:r>
            <a:r>
              <a:rPr lang="en-US" altLang="zh-TW" dirty="0"/>
              <a:t>let </a:t>
            </a:r>
            <a:r>
              <a:rPr lang="zh-TW" altLang="en-US" dirty="0"/>
              <a:t>相同。</a:t>
            </a:r>
          </a:p>
          <a:p>
            <a:pPr lvl="1"/>
            <a:r>
              <a:rPr lang="zh-TW" altLang="en-US" dirty="0"/>
              <a:t>必須在宣告時初始化，否則會導致錯誤。</a:t>
            </a:r>
          </a:p>
          <a:p>
            <a:pPr lvl="1"/>
            <a:r>
              <a:rPr lang="zh-TW" altLang="en-US" dirty="0"/>
              <a:t>不會發生變數提升 </a:t>
            </a:r>
            <a:r>
              <a:rPr lang="en-US" altLang="zh-TW" dirty="0"/>
              <a:t>(Hoisting)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-57148"/>
            <a:ext cx="11895604" cy="10047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JavaScript </a:t>
            </a:r>
            <a:r>
              <a:rPr lang="zh-TW" altLang="en-US" dirty="0"/>
              <a:t>變數宣告：</a:t>
            </a:r>
            <a:r>
              <a:rPr lang="en-US" altLang="zh-TW" dirty="0"/>
              <a:t>var</a:t>
            </a:r>
            <a:r>
              <a:rPr lang="zh-TW" altLang="en-US" dirty="0"/>
              <a:t>、</a:t>
            </a:r>
            <a:r>
              <a:rPr lang="en-US" altLang="zh-TW" dirty="0"/>
              <a:t>let</a:t>
            </a:r>
            <a:r>
              <a:rPr lang="zh-TW" altLang="en-US" dirty="0"/>
              <a:t>、</a:t>
            </a:r>
            <a:r>
              <a:rPr lang="en-US" altLang="zh-TW" dirty="0"/>
              <a:t>const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82A63E-338D-46DE-96CC-23422295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92" y="2349197"/>
            <a:ext cx="4414008" cy="17656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27A65A-F16E-4F7E-8F19-B908E630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26" y="4851401"/>
            <a:ext cx="8135772" cy="19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11062447" cy="4737133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(Function)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是程序中用來執行特定任務的一段代碼，可以重複呼叫來完成任務或取得輸出結果。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/>
              <a:t>參數</a:t>
            </a:r>
            <a:r>
              <a:rPr lang="en-US" altLang="zh-TW" dirty="0"/>
              <a:t>(Arguments/Parameters)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是輸入值，傳遞給函式進行處理。</a:t>
            </a:r>
          </a:p>
          <a:p>
            <a:pPr lvl="1"/>
            <a:r>
              <a:rPr lang="zh-TW" altLang="en-US" dirty="0"/>
              <a:t>參數可以有多個，也可以沒有參數。</a:t>
            </a:r>
            <a:endParaRPr lang="en-US" altLang="zh-TW" dirty="0"/>
          </a:p>
          <a:p>
            <a:r>
              <a:rPr lang="zh-TW" altLang="en-US" dirty="0"/>
              <a:t>函式的類型</a:t>
            </a:r>
          </a:p>
          <a:p>
            <a:pPr lvl="1"/>
            <a:r>
              <a:rPr lang="zh-TW" altLang="en-US" dirty="0"/>
              <a:t>函式表達式</a:t>
            </a:r>
            <a:r>
              <a:rPr lang="en-US" altLang="zh-TW" dirty="0"/>
              <a:t>(Function Expression)</a:t>
            </a:r>
            <a:r>
              <a:rPr lang="zh-TW" altLang="en-US" dirty="0"/>
              <a:t>：將函式賦值給變數，用變數名稱呼叫函式。</a:t>
            </a:r>
          </a:p>
          <a:p>
            <a:pPr lvl="1"/>
            <a:r>
              <a:rPr lang="zh-TW" altLang="en-US" dirty="0"/>
              <a:t>匿名函式</a:t>
            </a:r>
            <a:r>
              <a:rPr lang="en-US" altLang="zh-TW" dirty="0"/>
              <a:t>(Anonymous Function)</a:t>
            </a:r>
            <a:r>
              <a:rPr lang="zh-TW" altLang="en-US" dirty="0"/>
              <a:t>：沒有名稱的函式，常用於臨時執行的邏輯。</a:t>
            </a:r>
          </a:p>
          <a:p>
            <a:pPr lvl="1"/>
            <a:r>
              <a:rPr lang="zh-TW" altLang="en-US" dirty="0"/>
              <a:t>箭頭函式</a:t>
            </a:r>
            <a:r>
              <a:rPr lang="en-US" altLang="zh-TW" dirty="0"/>
              <a:t>(Arrow Function)</a:t>
            </a:r>
            <a:r>
              <a:rPr lang="zh-TW" altLang="en-US" dirty="0"/>
              <a:t>：簡化的函式寫法，適合用於短小的邏輯。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函式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(Function)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D518F6D7-9922-496D-B200-8664C7AB0F0B}"/>
              </a:ext>
            </a:extLst>
          </p:cNvPr>
          <p:cNvSpPr txBox="1">
            <a:spLocks/>
          </p:cNvSpPr>
          <p:nvPr/>
        </p:nvSpPr>
        <p:spPr>
          <a:xfrm>
            <a:off x="4374776" y="1403690"/>
            <a:ext cx="5898777" cy="117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cs typeface="王漢宗顏楷體"/>
                <a:sym typeface="王漢宗顏楷體"/>
              </a:rPr>
              <a:t>返回值</a:t>
            </a:r>
            <a:r>
              <a:rPr lang="en-US" altLang="zh-TW" dirty="0">
                <a:cs typeface="王漢宗顏楷體"/>
                <a:sym typeface="王漢宗顏楷體"/>
              </a:rPr>
              <a:t>(Return)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</a:p>
          <a:p>
            <a:pPr lvl="1"/>
            <a:r>
              <a:rPr lang="zh-TW" altLang="en-US" dirty="0">
                <a:cs typeface="王漢宗顏楷體"/>
                <a:sym typeface="王漢宗顏楷體"/>
              </a:rPr>
              <a:t>函式的執行結果，可以使用 </a:t>
            </a:r>
            <a:r>
              <a:rPr lang="en-US" altLang="zh-TW" dirty="0">
                <a:cs typeface="王漢宗顏楷體"/>
                <a:sym typeface="王漢宗顏楷體"/>
              </a:rPr>
              <a:t>return </a:t>
            </a:r>
            <a:r>
              <a:rPr lang="zh-TW" altLang="en-US" dirty="0">
                <a:cs typeface="王漢宗顏楷體"/>
                <a:sym typeface="王漢宗顏楷體"/>
              </a:rPr>
              <a:t>關鍵字返回。</a:t>
            </a:r>
          </a:p>
          <a:p>
            <a:pPr lvl="1"/>
            <a:r>
              <a:rPr lang="zh-TW" altLang="en-US" dirty="0">
                <a:cs typeface="王漢宗顏楷體"/>
                <a:sym typeface="王漢宗顏楷體"/>
              </a:rPr>
              <a:t>若未明確返回值，默認為 </a:t>
            </a:r>
            <a:r>
              <a:rPr lang="en-US" altLang="zh-TW" dirty="0">
                <a:cs typeface="王漢宗顏楷體"/>
                <a:sym typeface="王漢宗顏楷體"/>
              </a:rPr>
              <a:t>undefined</a:t>
            </a:r>
            <a:r>
              <a:rPr lang="zh-TW" altLang="en-US" dirty="0">
                <a:cs typeface="王漢宗顏楷體"/>
                <a:sym typeface="王漢宗顏楷體"/>
              </a:rPr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EA8808-62E0-41EB-BEC6-E41E4E78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3884386"/>
            <a:ext cx="4226322" cy="17237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67AB28-001B-4E8C-BF33-ED04DB92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01" y="3884386"/>
            <a:ext cx="3744715" cy="17237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0014A8C-FBD9-421F-8EC6-12BCD79C5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63" y="3884386"/>
            <a:ext cx="4041037" cy="11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3443</Words>
  <Application>Microsoft Office PowerPoint</Application>
  <PresentationFormat>寬螢幕</PresentationFormat>
  <Paragraphs>286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Note</vt:lpstr>
      <vt:lpstr>JavaScript是甚麼</vt:lpstr>
      <vt:lpstr>瀏覽器基本運作流程</vt:lpstr>
      <vt:lpstr>在HTML中寫JS</vt:lpstr>
      <vt:lpstr>Data Type</vt:lpstr>
      <vt:lpstr>作用域(Scope)</vt:lpstr>
      <vt:lpstr>JavaScript 變數宣告：var、let、const</vt:lpstr>
      <vt:lpstr>函式(Function)</vt:lpstr>
      <vt:lpstr>Closure (閉包) 、Currying</vt:lpstr>
      <vt:lpstr>Closure (閉包) 、Currying</vt:lpstr>
      <vt:lpstr>立即執行函式(IIFE)</vt:lpstr>
      <vt:lpstr>物件導向基本概念</vt:lpstr>
      <vt:lpstr>物件導向基本概念</vt:lpstr>
      <vt:lpstr>建立物件的兩種方式</vt:lpstr>
      <vt:lpstr>建立物件的兩種方式</vt:lpstr>
      <vt:lpstr>物件導向(OOP)的四大特性</vt:lpstr>
      <vt:lpstr>物件導向(OOP)的四大特性</vt:lpstr>
      <vt:lpstr>物件導向(OOP)的四大特性</vt:lpstr>
      <vt:lpstr>物件導向(OOP)的四大特性</vt:lpstr>
      <vt:lpstr>內建物件--Number</vt:lpstr>
      <vt:lpstr>內建物件--String</vt:lpstr>
      <vt:lpstr>內建物件-- Math</vt:lpstr>
      <vt:lpstr>內建物件-- Date</vt:lpstr>
      <vt:lpstr>內建物件-- Array</vt:lpstr>
      <vt:lpstr>錯誤處理機制</vt:lpstr>
      <vt:lpstr>Error 物件</vt:lpstr>
      <vt:lpstr>Prototype</vt:lpstr>
      <vt:lpstr>Prototype</vt:lpstr>
      <vt:lpstr>Prototype</vt:lpstr>
      <vt:lpstr>Prototype</vt:lpstr>
      <vt:lpstr>This</vt:lpstr>
      <vt:lpstr>This</vt:lpstr>
      <vt:lpstr>This</vt:lpstr>
      <vt:lpstr>預設綁定(Default binding)</vt:lpstr>
      <vt:lpstr>隱式綁定 (Implicit Binding)</vt:lpstr>
      <vt:lpstr>顯式綁定(Explicit binding)</vt:lpstr>
      <vt:lpstr>顯式綁定(Explicit binding)</vt:lpstr>
      <vt:lpstr>顯式綁定(Explicit binding)</vt:lpstr>
      <vt:lpstr>顯式綁定(Explicit binding)</vt:lpstr>
      <vt:lpstr>ES Modules (ESM)</vt:lpstr>
      <vt:lpstr>文件物件模型(DOM)</vt:lpstr>
      <vt:lpstr>取得元素節點</vt:lpstr>
      <vt:lpstr>取得元素節點</vt:lpstr>
      <vt:lpstr>走訪節點</vt:lpstr>
      <vt:lpstr>取得/設定元素的屬性值</vt:lpstr>
      <vt:lpstr>取得/設定元素的屬性值</vt:lpstr>
      <vt:lpstr>取得/設定元素的屬性值</vt:lpstr>
      <vt:lpstr>實作：新增節點</vt:lpstr>
      <vt:lpstr>實作：更新節點</vt:lpstr>
      <vt:lpstr>實作：刪除節點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129</cp:revision>
  <dcterms:created xsi:type="dcterms:W3CDTF">2025-01-25T05:26:28Z</dcterms:created>
  <dcterms:modified xsi:type="dcterms:W3CDTF">2025-02-08T10:12:52Z</dcterms:modified>
</cp:coreProperties>
</file>