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20" r:id="rId3"/>
    <p:sldId id="321" r:id="rId4"/>
    <p:sldId id="322" r:id="rId5"/>
    <p:sldId id="323" r:id="rId6"/>
    <p:sldId id="325" r:id="rId7"/>
    <p:sldId id="324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6" r:id="rId18"/>
    <p:sldId id="337" r:id="rId19"/>
    <p:sldId id="339" r:id="rId20"/>
    <p:sldId id="340" r:id="rId21"/>
    <p:sldId id="338" r:id="rId22"/>
    <p:sldId id="341" r:id="rId23"/>
    <p:sldId id="342" r:id="rId24"/>
    <p:sldId id="343" r:id="rId25"/>
    <p:sldId id="344" r:id="rId26"/>
    <p:sldId id="346" r:id="rId27"/>
    <p:sldId id="345" r:id="rId28"/>
    <p:sldId id="347" r:id="rId29"/>
    <p:sldId id="348" r:id="rId30"/>
    <p:sldId id="349" r:id="rId31"/>
    <p:sldId id="350" r:id="rId32"/>
    <p:sldId id="351" r:id="rId33"/>
  </p:sldIdLst>
  <p:sldSz cx="18288000" cy="10287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Times New Roman" panose="02020603050405020304" pitchFamily="18" charset="0"/>
      <p:regular r:id="rId38"/>
    </p:embeddedFont>
    <p:embeddedFont>
      <p:font typeface="標楷體" panose="03000509000000000000" pitchFamily="65" charset="-12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維誠 陳" initials="維誠" lastIdx="1" clrIdx="0">
    <p:extLst>
      <p:ext uri="{19B8F6BF-5375-455C-9EA6-DF929625EA0E}">
        <p15:presenceInfo xmlns:p15="http://schemas.microsoft.com/office/powerpoint/2012/main" userId="7153cb2d2c068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D6D"/>
    <a:srgbClr val="FFFFFF"/>
    <a:srgbClr val="DD2D4A"/>
    <a:srgbClr val="A4161A"/>
    <a:srgbClr val="C0C0C0"/>
    <a:srgbClr val="B1D5F7"/>
    <a:srgbClr val="E2F0D7"/>
    <a:srgbClr val="FBECA2"/>
    <a:srgbClr val="FCDFC0"/>
    <a:srgbClr val="E9B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22" autoAdjust="0"/>
  </p:normalViewPr>
  <p:slideViewPr>
    <p:cSldViewPr>
      <p:cViewPr varScale="1">
        <p:scale>
          <a:sx n="76" d="100"/>
          <a:sy n="76" d="100"/>
        </p:scale>
        <p:origin x="51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aqZuCthC5BY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FB823A53-BCA7-4538-B441-C0AA97B91D89}"/>
              </a:ext>
            </a:extLst>
          </p:cNvPr>
          <p:cNvGrpSpPr/>
          <p:nvPr/>
        </p:nvGrpSpPr>
        <p:grpSpPr>
          <a:xfrm>
            <a:off x="0" y="9742713"/>
            <a:ext cx="18364200" cy="228600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A000B4FF-BA99-4963-8323-4934494CED6C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0966AA5-3FC0-46AD-8B65-CC32B88A356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9979C5BC-C342-426D-B2AD-7EDB803CE202}"/>
              </a:ext>
            </a:extLst>
          </p:cNvPr>
          <p:cNvGrpSpPr/>
          <p:nvPr/>
        </p:nvGrpSpPr>
        <p:grpSpPr>
          <a:xfrm>
            <a:off x="-76200" y="190501"/>
            <a:ext cx="18364200" cy="228600"/>
            <a:chOff x="0" y="0"/>
            <a:chExt cx="4816593" cy="543967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11E95A77-01DF-4801-B0D1-BF4D073321A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905798F-03CE-4E8D-BBE4-26518B8BEB0A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005334" y="5747852"/>
            <a:ext cx="2386491" cy="589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altLang="zh-TW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Javascript01</a:t>
            </a:r>
            <a:endParaRPr lang="en-US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00183" y="7114577"/>
            <a:ext cx="2076748" cy="673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zh-TW" altLang="en-US" sz="4099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陳世曄</a:t>
            </a:r>
            <a:endParaRPr lang="en-US" sz="4099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4714" y="2390526"/>
            <a:ext cx="7727639" cy="3387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02803009-007C-4C4D-AE71-5A73DD21BDD5}"/>
              </a:ext>
            </a:extLst>
          </p:cNvPr>
          <p:cNvSpPr/>
          <p:nvPr/>
        </p:nvSpPr>
        <p:spPr>
          <a:xfrm flipV="1">
            <a:off x="-76200" y="-80579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F226E2F4-27E4-4AF2-9835-250433DAB8FE}"/>
              </a:ext>
            </a:extLst>
          </p:cNvPr>
          <p:cNvSpPr/>
          <p:nvPr/>
        </p:nvSpPr>
        <p:spPr>
          <a:xfrm flipH="1">
            <a:off x="12978433" y="3234121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zh-TW" alt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964588E4-8283-4F9B-A33E-682A8E8D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426" y="8974191"/>
            <a:ext cx="678815" cy="6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18D2AFF1-EB0C-43BF-A4DF-1D40C6D9B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31411" y="7675074"/>
            <a:ext cx="2232181" cy="20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4BB8C29-7CAB-446E-B24B-D3E9C66D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14709091" y="462701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AAF9B4B-B48D-43FC-82F3-F116A90DF0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9078534" y="7922050"/>
            <a:ext cx="3951666" cy="1945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5730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Closure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閉包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)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和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Currying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BD1C75-25D3-44CF-9067-21B71895E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019300"/>
            <a:ext cx="15743072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7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2975688" cy="3397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IIFE(Immediately Invoked Function)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是一種在定義完後立即執行的函式。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不需要顯式呼叫，函式會自動執行一次。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優點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防止汙染全域變數：變數作用域被封裝在函式內，不會影響全域範圍。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適合一次性運算：適用於僅需執行一次的初始化或計算邏輯，簡化代碼結構。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立即求值：如果函式有回傳值，會立即返回並賦值給變數。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2974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立即執行函式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(IIFE)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9CB16CF-35E0-4E8B-AE29-DFBEAA050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41" y="5304146"/>
            <a:ext cx="13581659" cy="351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1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708488" cy="2820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(Object)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：代表生活中的事物，由 屬性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(Property)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方法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(Method)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組成。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汽車是一個物件，包含品牌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和啟動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(Property)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：描述物件的特徵或狀態。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汽車的顏色、大小等。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物件導向基本概念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3468BFE-1265-42A3-9BCA-88835B2D7940}"/>
              </a:ext>
            </a:extLst>
          </p:cNvPr>
          <p:cNvSpPr txBox="1"/>
          <p:nvPr/>
        </p:nvSpPr>
        <p:spPr>
          <a:xfrm>
            <a:off x="8929914" y="1739305"/>
            <a:ext cx="9296400" cy="291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(Method)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：描述物件可以執行的行為或操作。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汽車的發動、停止、加速等動作。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(Event)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：特定情況下物件的反應，例如按下按鈕觸發某動作。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汽車的加速事件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(accelerate)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EA23231-E16A-49D8-B60E-12F4916CDC5D}"/>
              </a:ext>
            </a:extLst>
          </p:cNvPr>
          <p:cNvSpPr txBox="1"/>
          <p:nvPr/>
        </p:nvSpPr>
        <p:spPr>
          <a:xfrm>
            <a:off x="206912" y="4605988"/>
            <a:ext cx="12344400" cy="2334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類別與物件的關係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類別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(Class)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：定義物件的模板或藍圖，用於創建具相同屬性和方法的物件。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Car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類別可以用來創建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Toyota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Tesla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等物件。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(Object)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：類別的實例化結果。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9BC225-A72A-41B3-85D5-5F5F8B941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9402" y="5773263"/>
            <a:ext cx="7696200" cy="43148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77A8F23-13FF-47E6-AD33-8EA0D74F4F5C}"/>
              </a:ext>
            </a:extLst>
          </p:cNvPr>
          <p:cNvSpPr txBox="1"/>
          <p:nvPr/>
        </p:nvSpPr>
        <p:spPr>
          <a:xfrm>
            <a:off x="206912" y="7048500"/>
            <a:ext cx="12344400" cy="233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中的三種物件模型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ECMAScript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物件模型：基本語法與資料型別。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物件模型：針對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元素的操作。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物件模型：瀏覽器相關的物件，例如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`Window`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`Location`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3065702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使用實體方式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(Object Literal)】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語法簡單直觀，適合快速建立物件。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直接使用花括號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{}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定義物件及其屬性與方法。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建立物件的兩種方式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AAAB32B3-7152-48BA-B963-5DE1D24F094F}"/>
              </a:ext>
            </a:extLst>
          </p:cNvPr>
          <p:cNvSpPr txBox="1"/>
          <p:nvPr/>
        </p:nvSpPr>
        <p:spPr>
          <a:xfrm>
            <a:off x="8937171" y="1776744"/>
            <a:ext cx="8141284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使用建構子方式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(Constructor Function)】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適合建立結構相似的多個物件。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new Object()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或自定義建構子函式進行建立。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9CC77CA-276C-4780-885B-7886477B0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6" y="3690256"/>
            <a:ext cx="8737527" cy="48112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742BCE6-7ECF-4AEB-B4C7-D176B45B6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3690257"/>
            <a:ext cx="9165390" cy="412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117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327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封裝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(Encapsulation)】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將物件的屬性和方法封裝在內部，限制外部直接存取，提供物件的安全性。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getter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setter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來間接存取或修改屬性。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9540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物件導向的四大特性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(OOP)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EF918C5-F3D8-488E-B507-8DB314B8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57241"/>
            <a:ext cx="6844324" cy="5560211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E52F1398-DC20-4F0A-BFEE-08855C30F6CF}"/>
              </a:ext>
            </a:extLst>
          </p:cNvPr>
          <p:cNvSpPr txBox="1"/>
          <p:nvPr/>
        </p:nvSpPr>
        <p:spPr>
          <a:xfrm>
            <a:off x="8763000" y="1785471"/>
            <a:ext cx="83274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繼承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(Inheritance)】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子類別繼承父類別的屬性和方法，實現代碼重用。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extends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關鍵字實現繼承。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331EBC0-968B-473A-AE89-20C165077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3514844"/>
            <a:ext cx="9067800" cy="656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453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327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多型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(Polymorphism)】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不同的物件可以用相同的方法呼叫，並根據物件的類型執行不同的行為。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可透過覆寫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(Override)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父類別的方法來實現。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9540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物件導向的四大特性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(OOP)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E52F1398-DC20-4F0A-BFEE-08855C30F6CF}"/>
              </a:ext>
            </a:extLst>
          </p:cNvPr>
          <p:cNvSpPr txBox="1"/>
          <p:nvPr/>
        </p:nvSpPr>
        <p:spPr>
          <a:xfrm>
            <a:off x="8763000" y="1785471"/>
            <a:ext cx="83274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抽象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(Abstraction)】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將物件的核心功能對外暴露，隱藏不必要的細節。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中可透過抽象類別或接口模擬抽象。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541FBF3-A529-46A7-BAE2-788A80831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041607"/>
            <a:ext cx="6044844" cy="61343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0A4F6EF-30B8-4E67-AB9C-BE5947DFF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832" y="3554757"/>
            <a:ext cx="9409141" cy="662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44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【Number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7254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內建物件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3F1882-17E1-47DF-8FBA-4F717A245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83" y="2476500"/>
            <a:ext cx="9389383" cy="314812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E165479-5844-46AF-BADA-79B0B745B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599" y="2476499"/>
            <a:ext cx="8356517" cy="711472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6CAD393-9A65-47D8-BC94-26C476689696}"/>
              </a:ext>
            </a:extLst>
          </p:cNvPr>
          <p:cNvSpPr txBox="1"/>
          <p:nvPr/>
        </p:nvSpPr>
        <p:spPr>
          <a:xfrm>
            <a:off x="4114800" y="5659094"/>
            <a:ext cx="152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常用屬性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2BDFC33-5CAB-4168-8F3C-8F4566F6C9D5}"/>
              </a:ext>
            </a:extLst>
          </p:cNvPr>
          <p:cNvSpPr txBox="1"/>
          <p:nvPr/>
        </p:nvSpPr>
        <p:spPr>
          <a:xfrm>
            <a:off x="13335000" y="9591226"/>
            <a:ext cx="152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常用方法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832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43197" y="1717107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【String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7254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內建物件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66D346B-A49B-459E-A4B1-9526835CB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77" y="2263867"/>
            <a:ext cx="9187245" cy="554442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C863C50-699C-475D-AB19-888D8F7AE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471" y="2276567"/>
            <a:ext cx="8674552" cy="69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74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43197" y="1717107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【Math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7254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內建物件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08C3B6-336E-4FA8-8591-46E54D793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4" y="2400300"/>
            <a:ext cx="10741782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64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43197" y="1717107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【Date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7254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內建物件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08C3B6-336E-4FA8-8591-46E54D793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4" y="2400300"/>
            <a:ext cx="10741782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9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57188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是一種應用廣泛的瀏覽器端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，瀏覽器大多內建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直譯器。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都是網頁設計的核心技術，其中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用來定義網頁的行為，例如即時更新地圖、輪播圖片等。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152400" y="7985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JavaScript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是甚麼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974927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43197" y="1717107"/>
            <a:ext cx="8141284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【Array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7254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內建物件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B0F8AE0-CDFC-4B2B-8BEB-F818AD559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3" y="2400300"/>
            <a:ext cx="8662428" cy="591580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067B063-055F-444E-B9AF-79999CEE2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599" y="2441848"/>
            <a:ext cx="8633175" cy="587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85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16040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Error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物件常用屬性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`message`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 錯誤的簡短描述。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`name`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 錯誤名稱（如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TypeError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ReferenceError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	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`stack`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 錯誤的堆疊資訊（詳細的錯誤呼叫鏈路）。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1158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Error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物件與錯誤處理機制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D10E389-990A-4DDF-9B2E-6F098A69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227290"/>
            <a:ext cx="5253996" cy="307110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95EC25F-DBF9-4A46-8B7E-C535E888C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43" y="7496777"/>
            <a:ext cx="14129657" cy="26116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6D557B2-9504-45AD-BCC0-9376DBF0C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1839712"/>
            <a:ext cx="8819722" cy="482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75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5947488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中，每個物件都有一個隱藏屬性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[[Prototype]]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，指向另一個物件，稱為「原型」。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物件可以透過原型繼承屬性和方法。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原型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(Prototype)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FBCFEB0-09FB-41ED-BFF1-4FAFC2FC8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2" y="2476500"/>
            <a:ext cx="7784964" cy="42672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3C3438F-6F31-4DB8-BA56-A9DE2DF928F1}"/>
              </a:ext>
            </a:extLst>
          </p:cNvPr>
          <p:cNvSpPr txBox="1"/>
          <p:nvPr/>
        </p:nvSpPr>
        <p:spPr>
          <a:xfrm>
            <a:off x="76200" y="2874745"/>
            <a:ext cx="10134602" cy="1758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建構函式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中，如果你想要創建多個類似的物件，通常會使用建構函式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onstructor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 function)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。</a:t>
            </a:r>
            <a:endParaRPr lang="zh-TW" altLang="en-US" sz="2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B43BA81-F591-4FFA-B4B8-F81FAFA9DF3F}"/>
              </a:ext>
            </a:extLst>
          </p:cNvPr>
          <p:cNvSpPr txBox="1"/>
          <p:nvPr/>
        </p:nvSpPr>
        <p:spPr>
          <a:xfrm>
            <a:off x="12700" y="4610100"/>
            <a:ext cx="9969500" cy="233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【prototype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屬性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如果我們想要讓所有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`Person`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建構函式創建的物件共享一些方法或屬性，可以使用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`prototype`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屬性。所有由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`Person`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創建的物件都會共享這些方法。</a:t>
            </a:r>
            <a:endParaRPr lang="zh-TW" altLang="en-US" sz="26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379FFA4-1163-4A11-8143-A9E52706D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12" y="7129245"/>
            <a:ext cx="12462992" cy="233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36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5654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擴展原型屬性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你可以在建構函式的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prototype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屬性上新增更多功能，讓所有物件共享。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原型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(Prototype)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D8375A8-1F52-4E6F-B21B-D1146FD40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1" y="3745855"/>
            <a:ext cx="7683734" cy="27952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D2F8848-EC47-4B05-8F26-1F9D7B483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827012"/>
            <a:ext cx="9622888" cy="578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62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794088" cy="2820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原型鏈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(Prototype Chain)】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當你嘗試訪問物件的某個屬性或方法時，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會沿著原型鏈查找。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如果物件本身沒有該屬性或方法，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會查看物件的原型，依此類推，直到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null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終止。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原型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(Prototype)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7B420C-68CA-4FD4-9150-E88AE8D7A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1" y="840129"/>
            <a:ext cx="9927688" cy="92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74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556088" cy="3397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執行環境的生命週期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創造階段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(Creation Phase)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分配記憶體空間給變數和函式。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進行變數提升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(Hoisting)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。  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建立執行環境所需的資料結構。   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將函式放入呼叫堆疊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(Call Stack)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，等待執行。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this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90885712-2702-43ED-B19E-20B7EC6D2B99}"/>
              </a:ext>
            </a:extLst>
          </p:cNvPr>
          <p:cNvSpPr txBox="1"/>
          <p:nvPr/>
        </p:nvSpPr>
        <p:spPr>
          <a:xfrm>
            <a:off x="181512" y="4698961"/>
            <a:ext cx="8556088" cy="3397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執行階段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(Execution Phase)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逐行執行程式碼。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透過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`this`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和作用域鏈，存取所需的變數和函式。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當函式執行完成或遇到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`return`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sym typeface="王漢宗顏楷體"/>
              </a:rPr>
              <a:t>，從堆疊中移除執行環境。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1197786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this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865EEF63-FD01-45DF-A4FB-C10C815DFB5A}"/>
              </a:ext>
            </a:extLst>
          </p:cNvPr>
          <p:cNvSpPr txBox="1"/>
          <p:nvPr/>
        </p:nvSpPr>
        <p:spPr>
          <a:xfrm>
            <a:off x="152400" y="1691609"/>
            <a:ext cx="9343488" cy="4551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全域執行環境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(Global Execution Context)】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全域執行環境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(Global Execution Context)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在程式啟動時首先建立的執行環境。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負責管理全域變數和函式，並將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綁定當程式中呼叫函式時，會建立新的執行環境並放入呼叫堆疊中。到全域物件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瀏覽器中是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window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Node.js 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中是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global)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當程式中呼叫函式時，會建立新的執行環境並放入呼叫堆疊中。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07CD09F6-F75F-4441-9194-3DB1551FCDD8}"/>
              </a:ext>
            </a:extLst>
          </p:cNvPr>
          <p:cNvSpPr txBox="1"/>
          <p:nvPr/>
        </p:nvSpPr>
        <p:spPr>
          <a:xfrm>
            <a:off x="152400" y="6243368"/>
            <a:ext cx="9525000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局部執行環境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(Function/Local Execution Context)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每當呼叫一個函式時，會為該函式建立一個新的執行環境。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的指向會根據呼叫方式而定，不像全域環境中那樣固定。</a:t>
            </a:r>
            <a:endParaRPr lang="en-US" altLang="zh-TW" sz="2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C03EDF3-6F0F-4A5D-8D48-F86F8434C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214" y="1814312"/>
            <a:ext cx="8085228" cy="721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79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91609"/>
            <a:ext cx="9220200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是透過物建中的建構子產生，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會指向建構子。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當要存取或執行自己的成員時，就可以透過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來進行。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this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D1DFD2-499F-4135-88E1-F15D520A1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7" y="3038762"/>
            <a:ext cx="6848261" cy="40859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B9CFD3-88B6-40FC-BF0E-FA4C4FC359CF}"/>
              </a:ext>
            </a:extLst>
          </p:cNvPr>
          <p:cNvSpPr txBox="1"/>
          <p:nvPr/>
        </p:nvSpPr>
        <p:spPr>
          <a:xfrm>
            <a:off x="152400" y="7277100"/>
            <a:ext cx="13792200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不過在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關鍵字會隨著執行環境、特殊的語法、函式呼叫的方式等會有變動。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這種動態決定函式執行環境中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對象，我們通常叫做「綁定」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(binding)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3649068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704309"/>
            <a:ext cx="7924800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預設綁定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(Default binding)】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在全域宣告的函式，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會預設指向全域物件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可能是瀏覽器中的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window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，或是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Node.js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global)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this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E7B2E9D-F15D-4E0C-9848-A86B04E6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479870"/>
            <a:ext cx="8305800" cy="3454012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6E184ED7-CACA-4524-97C3-C09BB39D3395}"/>
              </a:ext>
            </a:extLst>
          </p:cNvPr>
          <p:cNvSpPr txBox="1"/>
          <p:nvPr/>
        </p:nvSpPr>
        <p:spPr>
          <a:xfrm>
            <a:off x="9143998" y="1709472"/>
            <a:ext cx="7924800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隱式綁定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(Implicit Binding)】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當函式被作為物件的方法呼叫時，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會被綁定到呼叫該函式的物件。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1682B9FA-F60E-44B1-99DA-77C217DAD648}"/>
              </a:ext>
            </a:extLst>
          </p:cNvPr>
          <p:cNvSpPr txBox="1"/>
          <p:nvPr/>
        </p:nvSpPr>
        <p:spPr>
          <a:xfrm>
            <a:off x="190500" y="7055789"/>
            <a:ext cx="7924800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箭頭函式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(Arrow Function)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不會依循預設綁定。它的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是由定義時的作用域決定，而非執行時決定。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B97D44-0F2A-4F90-B265-EF035DE23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3479870"/>
            <a:ext cx="9543163" cy="2882830"/>
          </a:xfrm>
          <a:prstGeom prst="rect">
            <a:avLst/>
          </a:prstGeom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7F4476D4-8E29-4EEB-B3A7-AD99946B9CBC}"/>
              </a:ext>
            </a:extLst>
          </p:cNvPr>
          <p:cNvSpPr txBox="1"/>
          <p:nvPr/>
        </p:nvSpPr>
        <p:spPr>
          <a:xfrm>
            <a:off x="9143997" y="6389245"/>
            <a:ext cx="8933565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箭頭函式不會符合隱式綁定規則，因為它的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始終由它定義時的作用域決定。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3931548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28600" y="2336890"/>
            <a:ext cx="15621000" cy="2819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綁定函數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(bind function)】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bind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可以讓你創建一個新的函式，這個函式的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被綁定到特定對象，並且可以預設某些參數。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function.bind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thisValue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 arg1, arg2, ...,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argN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);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thisValue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：要綁定的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對象，必須指定。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arg1, arg2, ...,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argN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：可選的參數列表。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8016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顯式綁定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(Explicit binding)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A3ECE576-DAB0-4C90-B61B-A1B3923C39AE}"/>
              </a:ext>
            </a:extLst>
          </p:cNvPr>
          <p:cNvSpPr txBox="1"/>
          <p:nvPr/>
        </p:nvSpPr>
        <p:spPr>
          <a:xfrm>
            <a:off x="228600" y="1764504"/>
            <a:ext cx="17221200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中，當我們希望函式的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被綁定到特定對象，或者想在呼叫函式時自動傳入一些固定的參數。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7514BBC-3CED-4728-9AF6-AC928DF3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875" y="6602432"/>
            <a:ext cx="8094742" cy="35052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EDBF7D9-92DB-4716-A96C-A0C5CAEBF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3646468"/>
            <a:ext cx="7796908" cy="281929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A1F08FD-9E8E-4F86-84F8-8E22979B7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6577632"/>
            <a:ext cx="9761217" cy="35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1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B516BD0-8DFD-4EC3-8B67-F180CF4DB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051" y="1668293"/>
            <a:ext cx="9202945" cy="640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1" y="1785472"/>
            <a:ext cx="8878136" cy="68600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瀏覽器透過作業系統，將網址發送給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DNS Server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DNS Server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解析網址，將處理的結果組成完整的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IP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位址並回傳。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瀏覽器知道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IP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位址後發出網路請求，透過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TCP/IP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的通訊協定對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Target Server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，也就是網頁所在的伺服器來建立連線。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Target Server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收到請求後，把所需的資源以封包的形式回應。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解析完封包後，瀏覽器會收到相關的檔案和狀態資訊。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會分別透過各自的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Parser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建立樹狀結構的資料模型：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Tree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CSSOM Tree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瀏覽器透過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Render Tree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計算出每個節點對應到頁面上的實際位置、形狀與大小等資訊，輸出一個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Layout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的資料模型。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瀏覽器透過這個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Layout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渲染在頁面上。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152400" y="7985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瀏覽器基本運作流程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2039986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91609"/>
            <a:ext cx="15621000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呼叫函數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(call function)】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call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中的一個函式方法，用於改變函式內部的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this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指向，並立即執行該函式。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bind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不同的是，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call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不會返回一個新的函式，而是直接執行。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8016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顯式綁定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(Explicit binding)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F25860D-C166-497C-AB7D-2950DE050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505655"/>
            <a:ext cx="10513144" cy="20650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900D23A-C80B-435D-B0C7-7D25724E7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642229"/>
            <a:ext cx="8954610" cy="453377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BFAACE7-9668-4CC3-8897-62262012C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5642229"/>
            <a:ext cx="8175422" cy="453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15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91609"/>
            <a:ext cx="15621000" cy="1665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呼叫函數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(apply function)】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跟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call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依樣，差別是後面的參數要放到陣列裡。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函數名稱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.apply(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目標物件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 [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參數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1,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參數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2, ...]);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8016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顯式綁定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(Explicit binding)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5BA25FB-9CC7-47E7-AE77-613121F96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1777204"/>
            <a:ext cx="10591800" cy="178764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04ED7A1-94FC-414C-9EFF-E5A04FA18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1" y="3650445"/>
            <a:ext cx="10591800" cy="160580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D295E29-2C6A-4F3F-9E83-44CBFB247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9200" y="5315581"/>
            <a:ext cx="9448800" cy="492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27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509088" cy="2242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ES Modules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ES6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中引入的一個標準，解決了以前使用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require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或全域變數的缺點。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require 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CommonJS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的缺點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require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是同步的，這意味著它會阻塞程式碼執行。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require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CommonJS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的一部分，設計時主要針對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Node.js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環境，與瀏覽器不兼容。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9822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ES Modules (ESM)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F3C65F-986E-4811-A56F-3F50ECE84F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8"/>
          <a:stretch/>
        </p:blipFill>
        <p:spPr bwMode="auto">
          <a:xfrm>
            <a:off x="8534400" y="5364388"/>
            <a:ext cx="8364484" cy="214237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A858BEE-49B4-4BEF-8B4D-93F61FA4F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5476589"/>
            <a:ext cx="7734300" cy="206827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5FF31EB-33B2-4A8C-9D52-5C788C02B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12" y="7797800"/>
            <a:ext cx="1050131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6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寫在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&lt;script&gt;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裡面。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一般會建議寫在最後面，尤其是當有大的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程式時，先讓渲染引擎將網頁顯示出來再載入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程式，比較不會有畫面延遲的情況。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152400" y="7985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在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HTML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中寫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FF73BA-4878-4B2E-A063-131D92D98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9" y="4122770"/>
            <a:ext cx="10893433" cy="589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01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5414088" cy="3396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的型別分為基本型別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(primitive type)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與物件型別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(object type)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兩種類型。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基本型別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(primitive type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number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string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boolen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undefined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null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物件型別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(object type)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Funtion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Array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Object(JS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Object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比較像是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python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dictionery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，屬於一種關聯陣列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(associative array))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152400" y="7985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354824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5414088" cy="1665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全域作用域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(Global Scope)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：程式碼的任何地方都可以存取跟操作該變數。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函式作用域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(Function Scope)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區塊作用域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(Block Scope)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：像是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for/while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迴圈範圍、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if...else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條件句範圍。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152400" y="7985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作用域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(Scope)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97AA70-E603-4DB0-8438-055240E0B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6" y="3471165"/>
            <a:ext cx="8686800" cy="508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29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794088" cy="8014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Var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可重新賦值（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Mutable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可能導致變數提升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(Hoisting)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問題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：避免使用全域變數污染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可重新賦值（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Mutable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適合用於需要變動的變數。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Const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不可重新賦值（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Immutable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必須在宣告時初始化。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適合用於常數或不會變動的資料。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可以命名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function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跟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object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1371600" lvl="2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對於物件來說，我們是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值內部的屬性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補充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】JavaScript var let const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的區別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- Web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前端工程師面試題講解</a:t>
            </a:r>
            <a:endParaRPr lang="zh-TW" altLang="en-US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0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var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、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let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、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const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1F67C17-7BC9-482F-85CD-6C83E1B3330B}"/>
              </a:ext>
            </a:extLst>
          </p:cNvPr>
          <p:cNvSpPr txBox="1"/>
          <p:nvPr/>
        </p:nvSpPr>
        <p:spPr>
          <a:xfrm>
            <a:off x="8348196" y="1785472"/>
            <a:ext cx="9732892" cy="2820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變數提升（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Hoisting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Hoisting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中的一個特性，在程式碼執行之前，變數和函數的宣告會被提升到其作用域的最上方。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意味著即使變數是在程式碼後面宣告的，你仍然可以在宣告之前使用它們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EA6063-3F6C-4256-A05B-060CB4C10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155" y="4699852"/>
            <a:ext cx="4765245" cy="19060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8FFE684-FEA2-4473-BC21-22962A3F7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393" y="6699813"/>
            <a:ext cx="9619791" cy="232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6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5566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(Function)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是程序中用來執行特定任務的一段代碼，可以重複呼叫來完成任務或取得輸出結果。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參數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(Arguments/Parameters)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是輸入值，傳遞給函式進行處理。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參數可以有多個，也可以沒有參數。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函式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(Function)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CA35150-F37B-460F-8918-D0A1F1158B28}"/>
              </a:ext>
            </a:extLst>
          </p:cNvPr>
          <p:cNvSpPr txBox="1"/>
          <p:nvPr/>
        </p:nvSpPr>
        <p:spPr>
          <a:xfrm>
            <a:off x="6477000" y="2341690"/>
            <a:ext cx="9296400" cy="1758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返回值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(Return)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函式的執行結果，可以使用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return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關鍵字返回。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若未明確返回值，默認為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undefined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5BECAFD-5194-41EA-955F-53998913ED35}"/>
              </a:ext>
            </a:extLst>
          </p:cNvPr>
          <p:cNvSpPr txBox="1"/>
          <p:nvPr/>
        </p:nvSpPr>
        <p:spPr>
          <a:xfrm>
            <a:off x="206912" y="4100377"/>
            <a:ext cx="13737688" cy="233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函式的類型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函式表達式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(Function Expression)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：將函式賦值給變數，用變數名稱呼叫函式。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匿名函式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(Anonymous Function)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：沒有名稱的函式，常用於臨時執行的邏輯。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箭頭函式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(Arrow Function)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：簡化的函式寫法，適合用於短小的邏輯。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349AE76-21BB-4DAC-9E14-A52B8F603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12" y="6743700"/>
            <a:ext cx="5726852" cy="233576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DD0E627-F852-4593-9485-41F561828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946" y="6743700"/>
            <a:ext cx="5074254" cy="233576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AC15D61-8C1B-4E6F-A426-CCFEBFFAC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2382" y="6743701"/>
            <a:ext cx="6838706" cy="199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2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1" y="1785472"/>
            <a:ext cx="8784689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Closure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：是指在函式內部返回另一個函式時，內部函式可以「記住」外部函式的變數，即使外部函式已經執行完畢。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5730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Closure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閉包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)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和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Currying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5250D8F-94DE-4B47-BA6F-AE5AB1A8A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3047060"/>
            <a:ext cx="7818363" cy="3849040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CABB0AAE-4E11-47A0-BD5C-6652DA3CBEAE}"/>
              </a:ext>
            </a:extLst>
          </p:cNvPr>
          <p:cNvSpPr txBox="1"/>
          <p:nvPr/>
        </p:nvSpPr>
        <p:spPr>
          <a:xfrm>
            <a:off x="9296400" y="1807287"/>
            <a:ext cx="8969825" cy="3396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函數柯里化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(Currying)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：將一個需要多個參數的函式，拆分成一系列只接受單一參數的函式，逐步傳遞參數來完成最終計算。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優勢：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提升重用性：固定部分參數，讓函式更靈活。 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提升可讀性：減少重複傳遞固定參數的麻煩。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2CF3D8-AD5C-4FD8-B622-9AB6EFCA9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7023140"/>
            <a:ext cx="16230601" cy="306202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0959443-282A-457D-B702-356BC421C562}"/>
              </a:ext>
            </a:extLst>
          </p:cNvPr>
          <p:cNvSpPr txBox="1"/>
          <p:nvPr/>
        </p:nvSpPr>
        <p:spPr>
          <a:xfrm>
            <a:off x="8159448" y="6495990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(Closure)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321D85-3140-4903-A30E-2B0620F17C85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071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2400" dirty="0"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13298</TotalTime>
  <Words>2414</Words>
  <Application>Microsoft Office PowerPoint</Application>
  <PresentationFormat>自訂</PresentationFormat>
  <Paragraphs>197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8" baseType="lpstr">
      <vt:lpstr>標楷體</vt:lpstr>
      <vt:lpstr>Arial</vt:lpstr>
      <vt:lpstr>Calibri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氣體demo</dc:title>
  <dc:creator>陳維誠</dc:creator>
  <cp:lastModifiedBy>維誠 陳</cp:lastModifiedBy>
  <cp:revision>318</cp:revision>
  <dcterms:created xsi:type="dcterms:W3CDTF">2006-08-16T00:00:00Z</dcterms:created>
  <dcterms:modified xsi:type="dcterms:W3CDTF">2025-01-12T15:20:46Z</dcterms:modified>
  <dc:identifier>DAGRTmEneC4</dc:identifier>
</cp:coreProperties>
</file>