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1" r:id="rId21"/>
    <p:sldId id="350" r:id="rId22"/>
    <p:sldId id="352" r:id="rId23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Times New Roman" panose="02020603050405020304" pitchFamily="18" charset="0"/>
      <p:regular r:id="rId28"/>
    </p:embeddedFont>
    <p:embeddedFont>
      <p:font typeface="標楷體" panose="03000509000000000000" pitchFamily="65" charset="-12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9F6"/>
    <a:srgbClr val="93E3FF"/>
    <a:srgbClr val="4BD0FF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jQuery01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489288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：取出元素內容。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：取出元素內容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含標籤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存取元素方法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B7B06F-C471-4C95-999F-AEB795FD9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3002727"/>
            <a:ext cx="6201242" cy="24463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1379E43-D932-4CE9-87E8-F103374F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002726"/>
            <a:ext cx="10226940" cy="42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9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489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val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：選取值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存取元素方法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DB1923-41C5-481C-BCDD-10AAD36B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0" y="4170563"/>
            <a:ext cx="7304281" cy="47331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57B9450-9AB9-41AE-94D0-A6419F2C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17" y="2391526"/>
            <a:ext cx="7236336" cy="1685174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04D6E5A8-CB53-458F-A7EF-5086E6970C62}"/>
              </a:ext>
            </a:extLst>
          </p:cNvPr>
          <p:cNvSpPr txBox="1"/>
          <p:nvPr/>
        </p:nvSpPr>
        <p:spPr>
          <a:xfrm>
            <a:off x="11277600" y="1791478"/>
            <a:ext cx="41148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removeAttr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：刪除屬性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2F166E-594F-4888-80B4-90AB45F58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2349880"/>
            <a:ext cx="9054237" cy="1972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9A29198-658F-4522-A8CD-2BBE4B546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4368723"/>
            <a:ext cx="8225906" cy="5807282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F054F695-A2DA-4ECC-9457-A0DF155C74EC}"/>
              </a:ext>
            </a:extLst>
          </p:cNvPr>
          <p:cNvSpPr txBox="1"/>
          <p:nvPr/>
        </p:nvSpPr>
        <p:spPr>
          <a:xfrm>
            <a:off x="8229600" y="1811909"/>
            <a:ext cx="32004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attr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：存取屬性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35535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addClass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removeClass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hasclass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toggleClass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class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5F42C3-F6F3-490A-AFC0-BC94EC91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9" y="4113932"/>
            <a:ext cx="7642325" cy="24018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257D5C-1BFD-440E-9D24-D25E6F1B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9" y="6602048"/>
            <a:ext cx="5204546" cy="21937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0CCDBE-1F3F-47A4-B77C-AC9BDD66A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785472"/>
            <a:ext cx="10057398" cy="82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0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565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append()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：在目標元素內部的最後面加入內容。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prepend()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：在目標元素內部的最前面加入內容。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：在目標元素外部的前面加入內容。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after()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：在目標元素外部的後面加入內容。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FCD18F-959D-4F94-B3FF-E602B232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1" y="4128946"/>
            <a:ext cx="7184489" cy="31481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643CEF-85F3-49BF-848B-A8660538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9" y="7428889"/>
            <a:ext cx="2785991" cy="14879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192F47-5D6D-4181-97C5-E0933EBB5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949" y="1839712"/>
            <a:ext cx="10563732" cy="741858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2FB43F6-5E54-4015-BC6F-0063995B9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142" y="7425203"/>
            <a:ext cx="4706007" cy="1829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15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each()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：用來針對物件或陣列進行重複運算。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668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操作集合中的每個物件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143000" y="64008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$.each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遍歷數組，計算數組中所有元素的總和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FE5CC2-B4F8-4766-9D8A-B9636ADF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/>
          <a:stretch/>
        </p:blipFill>
        <p:spPr bwMode="auto">
          <a:xfrm>
            <a:off x="206912" y="2476500"/>
            <a:ext cx="86677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38A6EFB-F179-4745-B44B-700C8D37B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" b="4301"/>
          <a:stretch/>
        </p:blipFill>
        <p:spPr bwMode="auto">
          <a:xfrm>
            <a:off x="9133156" y="2495843"/>
            <a:ext cx="84963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48D5E4D-85E3-40AC-A01D-1D200F98494E}"/>
              </a:ext>
            </a:extLst>
          </p:cNvPr>
          <p:cNvSpPr txBox="1"/>
          <p:nvPr/>
        </p:nvSpPr>
        <p:spPr>
          <a:xfrm>
            <a:off x="10744200" y="8082075"/>
            <a:ext cx="68852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$("selector").each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遍歷選中的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DOM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輸出每個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&lt;a&gt;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的文字內容和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href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屬性。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42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7814C-4007-4935-B7B2-84A3EABDE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" b="4438"/>
          <a:stretch/>
        </p:blipFill>
        <p:spPr bwMode="auto">
          <a:xfrm>
            <a:off x="152400" y="1806301"/>
            <a:ext cx="9083137" cy="577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C52C3EA-0B97-4582-9F48-A64A6C540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860227"/>
            <a:ext cx="8590178" cy="572167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CF4CCF3-3DA3-4CAF-A7F8-AE7FC3ABD8AF}"/>
              </a:ext>
            </a:extLst>
          </p:cNvPr>
          <p:cNvSpPr/>
          <p:nvPr/>
        </p:nvSpPr>
        <p:spPr>
          <a:xfrm>
            <a:off x="3505200" y="4305300"/>
            <a:ext cx="9144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B7A208-29DC-416D-BAEC-614FB367650A}"/>
              </a:ext>
            </a:extLst>
          </p:cNvPr>
          <p:cNvSpPr/>
          <p:nvPr/>
        </p:nvSpPr>
        <p:spPr>
          <a:xfrm>
            <a:off x="10363199" y="3924300"/>
            <a:ext cx="2225137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8D03D6-D3A6-4020-9439-4A49E0D7BBFA}"/>
              </a:ext>
            </a:extLst>
          </p:cNvPr>
          <p:cNvSpPr/>
          <p:nvPr/>
        </p:nvSpPr>
        <p:spPr>
          <a:xfrm>
            <a:off x="10439400" y="5676901"/>
            <a:ext cx="2225137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0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取得元素高度寬度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585646-CBA9-4AF6-A819-4050A90D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44987"/>
            <a:ext cx="11612713" cy="45024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AAE5A18-8354-434A-81B3-69ACDB3B9A00}"/>
              </a:ext>
            </a:extLst>
          </p:cNvPr>
          <p:cNvSpPr/>
          <p:nvPr/>
        </p:nvSpPr>
        <p:spPr>
          <a:xfrm>
            <a:off x="3391487" y="4213860"/>
            <a:ext cx="25908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05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移除元素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C33D7D-DE22-49B5-9D69-990311D1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71950"/>
            <a:ext cx="8948343" cy="22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選擇子元素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`.find(selector)`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：從選定元素中找出所有符合條件的後代元素（不局限於直接子元素）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.children(selector)`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：從選定元素中找出所有符合條件的直接子元素（不包含更深層的後代）。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287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6679E8-206B-40E5-A114-11985158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80272"/>
            <a:ext cx="5582668" cy="52208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15050D-A97C-457A-B97F-B703CB615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80272"/>
            <a:ext cx="7244247" cy="19442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26BF22-25C8-4666-AB4D-887402BCE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520" y="5652946"/>
            <a:ext cx="4063379" cy="2386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96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選擇父元素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`.closest(selector)`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：從選定元素開始，沿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樹向上查找，返回最接近且符合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的祖先元素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`.parent(selector)`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的直接父元素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`.parents(selector)`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：從選定元素開始，沿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樹向上查找，找到所有符合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的祖先元素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287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3BECA4-160A-4703-B774-7CC8D485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5" y="4188022"/>
            <a:ext cx="6567957" cy="49178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AE8313-ADD2-404B-857A-2E16C58A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213498"/>
            <a:ext cx="10176497" cy="26320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7288F3-9D8C-4182-9E67-9EDE1F500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7053045"/>
            <a:ext cx="8127633" cy="2052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0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70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一款輕量級的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函式庫，簡化網頁前端開發。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官網：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https://jquery.com/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【jQuery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相較於原生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的優勢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語法更簡潔：使用類似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的選擇器，迅速選取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元素，減少程式碼量。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瀏覽器相容性佳：自動處理不同瀏覽器的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差異，不必寫相容性程式碼。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常用功能整合：事件綁定、動畫特效、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輕鬆上手，不必自行撰寫繁瑣邏輯。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社群資源豐富：大量外掛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(Plugin)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與範例，可快速實現各種特效與功能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=&gt; jQuery UI(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3"/>
              </a:rPr>
              <a:t>https://jqueryui.com/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【jQuery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簡介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A918E11-B650-4B2D-8DAC-2D3CA2493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12" y="7585256"/>
            <a:ext cx="52768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8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選擇兄弟元素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`.siblings(selector)`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的所有兄弟元素。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`.next(selector)`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的下一個兄弟元素。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nextAll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的所有後續兄弟元素。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prev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的前一個兄弟元素。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prevAll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的所有前面的兄弟元素。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287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49DA50-A194-41D1-9F50-5073B129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9" y="5290414"/>
            <a:ext cx="7490790" cy="2895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06477C9-B410-4F89-9723-F9BA4611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290414"/>
            <a:ext cx="10309444" cy="46536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463FF37-D6C4-44F0-B3AB-58E302431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839712"/>
            <a:ext cx="5687334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0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573668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.eq(index)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：選擇指定索引的元素。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.first()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：選擇第一個元素。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.last()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：選擇最後一個元素。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744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篩選方法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4F5E61-C396-495B-8748-B95C2219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3695700"/>
            <a:ext cx="6001340" cy="5029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DD8B36-05E1-461C-A9B9-E59592CA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1" y="8469181"/>
            <a:ext cx="1867161" cy="1695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4348957F-8A88-4CFA-9499-1D9ABE5F6171}"/>
              </a:ext>
            </a:extLst>
          </p:cNvPr>
          <p:cNvSpPr txBox="1"/>
          <p:nvPr/>
        </p:nvSpPr>
        <p:spPr>
          <a:xfrm>
            <a:off x="6467622" y="1734083"/>
            <a:ext cx="7010400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.even()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：選擇偶數索引的元素（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4...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.odd()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：選擇奇數索引的元素（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3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5...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468BF66-527A-4E65-A647-5604B037C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434" y="2872232"/>
            <a:ext cx="7909286" cy="38841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E9E3356-6FBD-45DB-B84D-2250EE679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2034" y="2913329"/>
            <a:ext cx="3591426" cy="1543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0">
            <a:extLst>
              <a:ext uri="{FF2B5EF4-FFF2-40B4-BE49-F238E27FC236}">
                <a16:creationId xmlns:a16="http://schemas.microsoft.com/office/drawing/2014/main" id="{5A736633-F8E4-4D2E-92E6-07CA120C85A1}"/>
              </a:ext>
            </a:extLst>
          </p:cNvPr>
          <p:cNvSpPr txBox="1"/>
          <p:nvPr/>
        </p:nvSpPr>
        <p:spPr>
          <a:xfrm>
            <a:off x="6547628" y="6806465"/>
            <a:ext cx="7696200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.is(selector)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：檢查當前元素是否符合指定條件。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A717E6A-5BFB-4D77-A6A4-5AE21DDC7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625" y="7367533"/>
            <a:ext cx="8002191" cy="21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92418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.not(selector)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：從元素集中排除指定條件的元素。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.has(selector)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：選擇包含特定子元素的父元素。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.filter(selector)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：從當前元素集中篩選符合條件的元素。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744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篩選方法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ACB071-8E8C-4E6D-B1D0-CE617F6C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545689"/>
            <a:ext cx="9342859" cy="55602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B0BC6E-60CE-4A44-8D01-F9B50EE9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3553309"/>
            <a:ext cx="4117641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326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：下載套件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使用方式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072E7-C7E8-433B-BCCA-9F6A4DDDA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03009"/>
            <a:ext cx="8839200" cy="40002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F0172976-88F6-4853-809C-1D39DE783A58}"/>
              </a:ext>
            </a:extLst>
          </p:cNvPr>
          <p:cNvSpPr txBox="1"/>
          <p:nvPr/>
        </p:nvSpPr>
        <p:spPr>
          <a:xfrm>
            <a:off x="304800" y="6403231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CDN(https://releases.jquery.com/)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16C084-39A3-4FAC-9830-A685D949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9" y="7008068"/>
            <a:ext cx="8846621" cy="3066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4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第一個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CD4533-D624-4421-B787-AC9DF4FC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390308"/>
            <a:ext cx="13150806" cy="74775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385E78-9FFA-4560-BA22-EAEB1A915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599" y="638260"/>
            <a:ext cx="9871057" cy="2447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6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基本選擇器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039323C-8718-4950-B038-F0221C4BFC31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通配選擇器：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`$(“*”)`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類型選擇器：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`$(“h1”)`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`&lt;h1&gt;`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`$(“#id”)`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`id`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屬性為指定值的元素。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`$(“.class”)`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class`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屬性為指定值的元素。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FF7042-4D89-419C-B266-0AA9D371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381499"/>
            <a:ext cx="8009434" cy="3807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33BF69-C28F-47A9-B8DC-48987CD8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381499"/>
            <a:ext cx="7360539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1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子選擇器：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`$("ul li")`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`&lt;ul&gt;`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的直接子元素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`&lt;li&gt;`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後代選擇器：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`$("p a")`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`&lt;p&gt;`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元素的所有後代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`&lt;a&gt;`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相鄰兄弟選擇器：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+ p")`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：選擇緊接在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之後的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`&lt;p&gt;`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全部兄弟選擇器：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~ p")`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：選擇所有位於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後的兄弟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`&lt;p&gt;`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結構選擇器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A71728-8465-4B1D-8144-D5816752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5418170"/>
            <a:ext cx="8411750" cy="30922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F3712FB-FF33-4107-8280-73A0BAB2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5418170"/>
            <a:ext cx="9436096" cy="42211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51C21D-1EE3-44CE-A14D-AEF4F4749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1"/>
          <a:stretch/>
        </p:blipFill>
        <p:spPr>
          <a:xfrm>
            <a:off x="12115800" y="1856899"/>
            <a:ext cx="5965288" cy="3362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35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4130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啟用或禁用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:enabled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：選擇所有啟用的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&lt;input&gt;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`:disabled`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：選擇所有禁用的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狀態選擇器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3293414" y="7200037"/>
            <a:ext cx="3318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有條件的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:not(:checked))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15B91F-0375-4986-A452-C3E51750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714303"/>
            <a:ext cx="9419061" cy="2133600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9AC7774E-ED96-4CF2-9298-9EC4AE0AA7C1}"/>
              </a:ext>
            </a:extLst>
          </p:cNvPr>
          <p:cNvSpPr txBox="1"/>
          <p:nvPr/>
        </p:nvSpPr>
        <p:spPr>
          <a:xfrm>
            <a:off x="7023100" y="1839712"/>
            <a:ext cx="112776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選取或未選取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`:checked`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：選擇所有被選取的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`checkbox`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`radio`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`:not(:checked)`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：選擇所有尚未選取的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236283-C884-44D8-B016-8454F808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3714303"/>
            <a:ext cx="8509903" cy="3066632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D7F538-7EE7-4A11-AB1D-9F987A978398}"/>
              </a:ext>
            </a:extLst>
          </p:cNvPr>
          <p:cNvSpPr/>
          <p:nvPr/>
        </p:nvSpPr>
        <p:spPr>
          <a:xfrm>
            <a:off x="11201400" y="43815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EFA9A2-D802-41C3-BC87-ED10C39993A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909703" y="4114413"/>
            <a:ext cx="4291697" cy="419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7570142-1F2D-4A21-BFCC-5924622473B6}"/>
              </a:ext>
            </a:extLst>
          </p:cNvPr>
          <p:cNvSpPr/>
          <p:nvPr/>
        </p:nvSpPr>
        <p:spPr>
          <a:xfrm>
            <a:off x="11262730" y="4922178"/>
            <a:ext cx="10668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0D1694B-A6B8-428E-85D1-ADC4D6108DA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843131" y="4381500"/>
            <a:ext cx="4419599" cy="6930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DE36478-68B8-4E6D-97FA-0E951D3E70BC}"/>
              </a:ext>
            </a:extLst>
          </p:cNvPr>
          <p:cNvSpPr/>
          <p:nvPr/>
        </p:nvSpPr>
        <p:spPr>
          <a:xfrm>
            <a:off x="11262730" y="5543103"/>
            <a:ext cx="10668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B4C3E6E-3C8F-4109-B8EE-B25F3E516845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477000" y="5282815"/>
            <a:ext cx="4785730" cy="4126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6FA1E1A-466B-46B7-9296-5D0C4D481824}"/>
              </a:ext>
            </a:extLst>
          </p:cNvPr>
          <p:cNvSpPr/>
          <p:nvPr/>
        </p:nvSpPr>
        <p:spPr>
          <a:xfrm>
            <a:off x="10547190" y="6091693"/>
            <a:ext cx="1721009" cy="304800"/>
          </a:xfrm>
          <a:prstGeom prst="rect">
            <a:avLst/>
          </a:prstGeom>
          <a:noFill/>
          <a:ln>
            <a:solidFill>
              <a:srgbClr val="64A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2A8814F-FCA4-4B73-B879-BB8CA29B2D2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867400" y="5543103"/>
            <a:ext cx="4679790" cy="700990"/>
          </a:xfrm>
          <a:prstGeom prst="straightConnector1">
            <a:avLst/>
          </a:prstGeom>
          <a:ln>
            <a:solidFill>
              <a:srgbClr val="64A9F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AFD5536-B0DB-4326-BD6A-2172A9CC4BE9}"/>
              </a:ext>
            </a:extLst>
          </p:cNvPr>
          <p:cNvCxnSpPr>
            <a:cxnSpLocks/>
          </p:cNvCxnSpPr>
          <p:nvPr/>
        </p:nvCxnSpPr>
        <p:spPr>
          <a:xfrm flipH="1" flipV="1">
            <a:off x="7391400" y="5074578"/>
            <a:ext cx="3155790" cy="1169515"/>
          </a:xfrm>
          <a:prstGeom prst="straightConnector1">
            <a:avLst/>
          </a:prstGeom>
          <a:ln>
            <a:solidFill>
              <a:srgbClr val="64A9F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AD85EDE2-2D96-4FD3-A084-B56A87D8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362" y="6863250"/>
            <a:ext cx="8704941" cy="37221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BA026251-B0CB-43C2-B9D1-0DA1D437E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3" y="5907096"/>
            <a:ext cx="3753374" cy="4401164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7C30DFDF-27FE-48E1-8320-76C5DC315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128" y="5912519"/>
            <a:ext cx="2559800" cy="2888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97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232488" cy="455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基本表單元素：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`$("input")`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input:radio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`radio`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input:checkbox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`checkbox`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其他表單元素： 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- `:text`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`text`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`:password`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`password`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`:submit`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`submit`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`:selected`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：選擇下拉清單中被選取的項目。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A43FD4-0BE8-49B4-8D00-C32E6AA0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333350"/>
            <a:ext cx="9717867" cy="45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6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75088" cy="5128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索引選擇器：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`:first`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：選擇第一個元素。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`:last`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：選擇最後一個元素。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`:eq(index)`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：選擇指定索引的元素。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(index)`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：選擇索引值大於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`index`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(index)`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：選擇索引值小於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`index`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奇偶選擇器：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`:odd`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：選擇索引值為奇數的元素。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`:even`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：選擇索引值為偶數的元素。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其他虛擬選擇器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D8F7340-25A1-49BC-AA8A-6E605A8D2855}"/>
              </a:ext>
            </a:extLst>
          </p:cNvPr>
          <p:cNvSpPr txBox="1"/>
          <p:nvPr/>
        </p:nvSpPr>
        <p:spPr>
          <a:xfrm>
            <a:off x="8533869" y="1691609"/>
            <a:ext cx="8175088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其他：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`:contains(text)`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：選擇包含指定文字的元素。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`:has(selector)`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：選擇包含指定選擇器的元素。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`:empty`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：選擇所有沒有子元素的元素。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`:parent`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：選擇所有有子元素的元素。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`:hidden`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：選擇所有隱藏的元素。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`:visible`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：選擇所有可見的元素。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3760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17006</TotalTime>
  <Words>1243</Words>
  <Application>Microsoft Office PowerPoint</Application>
  <PresentationFormat>自訂</PresentationFormat>
  <Paragraphs>121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標楷體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474</cp:revision>
  <dcterms:created xsi:type="dcterms:W3CDTF">2006-08-16T00:00:00Z</dcterms:created>
  <dcterms:modified xsi:type="dcterms:W3CDTF">2025-01-12T15:21:55Z</dcterms:modified>
  <dc:identifier>DAGRTmEneC4</dc:identifier>
</cp:coreProperties>
</file>