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332" r:id="rId3"/>
    <p:sldId id="333" r:id="rId4"/>
    <p:sldId id="334" r:id="rId5"/>
    <p:sldId id="337" r:id="rId6"/>
    <p:sldId id="336" r:id="rId7"/>
    <p:sldId id="335" r:id="rId8"/>
    <p:sldId id="338" r:id="rId9"/>
    <p:sldId id="339" r:id="rId10"/>
    <p:sldId id="340" r:id="rId11"/>
    <p:sldId id="341" r:id="rId12"/>
    <p:sldId id="342" r:id="rId13"/>
    <p:sldId id="343" r:id="rId14"/>
    <p:sldId id="344" r:id="rId15"/>
    <p:sldId id="345" r:id="rId16"/>
    <p:sldId id="346" r:id="rId17"/>
    <p:sldId id="347" r:id="rId18"/>
  </p:sldIdLst>
  <p:sldSz cx="18288000" cy="10287000"/>
  <p:notesSz cx="6858000" cy="9144000"/>
  <p:embeddedFontLs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Times New Roman" panose="02020603050405020304" pitchFamily="18" charset="0"/>
      <p:regular r:id="rId23"/>
    </p:embeddedFont>
    <p:embeddedFont>
      <p:font typeface="標楷體" panose="03000509000000000000" pitchFamily="65" charset="-120"/>
      <p:regular r:id="rId2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維誠 陳" initials="維誠" lastIdx="1" clrIdx="0">
    <p:extLst>
      <p:ext uri="{19B8F6BF-5375-455C-9EA6-DF929625EA0E}">
        <p15:presenceInfo xmlns:p15="http://schemas.microsoft.com/office/powerpoint/2012/main" userId="7153cb2d2c068b9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4A9F6"/>
    <a:srgbClr val="93E3FF"/>
    <a:srgbClr val="4BD0FF"/>
    <a:srgbClr val="ADD9ED"/>
    <a:srgbClr val="B1D5F7"/>
    <a:srgbClr val="FBB3F1"/>
    <a:srgbClr val="9F9DC8"/>
    <a:srgbClr val="C9C1E1"/>
    <a:srgbClr val="E2F0D7"/>
    <a:srgbClr val="93D3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1" autoAdjust="0"/>
    <p:restoredTop sz="94622" autoAdjust="0"/>
  </p:normalViewPr>
  <p:slideViewPr>
    <p:cSldViewPr>
      <p:cViewPr varScale="1">
        <p:scale>
          <a:sx n="76" d="100"/>
          <a:sy n="76" d="100"/>
        </p:scale>
        <p:origin x="510" y="12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1051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">
            <a:extLst>
              <a:ext uri="{FF2B5EF4-FFF2-40B4-BE49-F238E27FC236}">
                <a16:creationId xmlns:a16="http://schemas.microsoft.com/office/drawing/2014/main" id="{FB823A53-BCA7-4538-B441-C0AA97B91D89}"/>
              </a:ext>
            </a:extLst>
          </p:cNvPr>
          <p:cNvGrpSpPr/>
          <p:nvPr/>
        </p:nvGrpSpPr>
        <p:grpSpPr>
          <a:xfrm>
            <a:off x="0" y="9742713"/>
            <a:ext cx="18364200" cy="228600"/>
            <a:chOff x="0" y="0"/>
            <a:chExt cx="4816593" cy="543967"/>
          </a:xfrm>
        </p:grpSpPr>
        <p:sp>
          <p:nvSpPr>
            <p:cNvPr id="29" name="Freeform 3">
              <a:extLst>
                <a:ext uri="{FF2B5EF4-FFF2-40B4-BE49-F238E27FC236}">
                  <a16:creationId xmlns:a16="http://schemas.microsoft.com/office/drawing/2014/main" id="{A000B4FF-BA99-4963-8323-4934494CED6C}"/>
                </a:ext>
              </a:extLst>
            </p:cNvPr>
            <p:cNvSpPr/>
            <p:nvPr/>
          </p:nvSpPr>
          <p:spPr>
            <a:xfrm>
              <a:off x="0" y="0"/>
              <a:ext cx="4816592" cy="543967"/>
            </a:xfrm>
            <a:custGeom>
              <a:avLst/>
              <a:gdLst/>
              <a:ahLst/>
              <a:cxnLst/>
              <a:rect l="l" t="t" r="r" b="b"/>
              <a:pathLst>
                <a:path w="4816592" h="543967">
                  <a:moveTo>
                    <a:pt x="0" y="0"/>
                  </a:moveTo>
                  <a:lnTo>
                    <a:pt x="4816592" y="0"/>
                  </a:lnTo>
                  <a:lnTo>
                    <a:pt x="4816592" y="543967"/>
                  </a:lnTo>
                  <a:lnTo>
                    <a:pt x="0" y="543967"/>
                  </a:lnTo>
                  <a:close/>
                </a:path>
              </a:pathLst>
            </a:custGeom>
            <a:gradFill rotWithShape="1">
              <a:gsLst>
                <a:gs pos="0">
                  <a:srgbClr val="B81B22">
                    <a:alpha val="100000"/>
                  </a:srgbClr>
                </a:gs>
                <a:gs pos="25000">
                  <a:srgbClr val="B81B22">
                    <a:alpha val="99500"/>
                  </a:srgbClr>
                </a:gs>
                <a:gs pos="50000">
                  <a:srgbClr val="E82A34">
                    <a:alpha val="100000"/>
                  </a:srgbClr>
                </a:gs>
                <a:gs pos="75000">
                  <a:srgbClr val="F89DA1">
                    <a:alpha val="100000"/>
                  </a:srgbClr>
                </a:gs>
                <a:gs pos="100000">
                  <a:srgbClr val="C00000"/>
                </a:gs>
              </a:gsLst>
              <a:lin ang="0"/>
            </a:gradFill>
          </p:spPr>
          <p:txBody>
            <a:bodyPr/>
            <a:lstStyle/>
            <a:p>
              <a:endParaRPr lang="zh-TW" altLang="en-US" dirty="0"/>
            </a:p>
          </p:txBody>
        </p:sp>
        <p:sp>
          <p:nvSpPr>
            <p:cNvPr id="30" name="TextBox 4">
              <a:extLst>
                <a:ext uri="{FF2B5EF4-FFF2-40B4-BE49-F238E27FC236}">
                  <a16:creationId xmlns:a16="http://schemas.microsoft.com/office/drawing/2014/main" id="{C0966AA5-3FC0-46AD-8B65-CC32B88A3563}"/>
                </a:ext>
              </a:extLst>
            </p:cNvPr>
            <p:cNvSpPr txBox="1"/>
            <p:nvPr/>
          </p:nvSpPr>
          <p:spPr>
            <a:xfrm>
              <a:off x="0" y="-47625"/>
              <a:ext cx="4816593" cy="591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grpSp>
        <p:nvGrpSpPr>
          <p:cNvPr id="16" name="Group 2">
            <a:extLst>
              <a:ext uri="{FF2B5EF4-FFF2-40B4-BE49-F238E27FC236}">
                <a16:creationId xmlns:a16="http://schemas.microsoft.com/office/drawing/2014/main" id="{9979C5BC-C342-426D-B2AD-7EDB803CE202}"/>
              </a:ext>
            </a:extLst>
          </p:cNvPr>
          <p:cNvGrpSpPr/>
          <p:nvPr/>
        </p:nvGrpSpPr>
        <p:grpSpPr>
          <a:xfrm>
            <a:off x="-76200" y="190501"/>
            <a:ext cx="18364200" cy="228600"/>
            <a:chOff x="0" y="0"/>
            <a:chExt cx="4816593" cy="543967"/>
          </a:xfrm>
        </p:grpSpPr>
        <p:sp>
          <p:nvSpPr>
            <p:cNvPr id="17" name="Freeform 3">
              <a:extLst>
                <a:ext uri="{FF2B5EF4-FFF2-40B4-BE49-F238E27FC236}">
                  <a16:creationId xmlns:a16="http://schemas.microsoft.com/office/drawing/2014/main" id="{11E95A77-01DF-4801-B0D1-BF4D073321AA}"/>
                </a:ext>
              </a:extLst>
            </p:cNvPr>
            <p:cNvSpPr/>
            <p:nvPr/>
          </p:nvSpPr>
          <p:spPr>
            <a:xfrm>
              <a:off x="0" y="0"/>
              <a:ext cx="4816592" cy="543967"/>
            </a:xfrm>
            <a:custGeom>
              <a:avLst/>
              <a:gdLst/>
              <a:ahLst/>
              <a:cxnLst/>
              <a:rect l="l" t="t" r="r" b="b"/>
              <a:pathLst>
                <a:path w="4816592" h="543967">
                  <a:moveTo>
                    <a:pt x="0" y="0"/>
                  </a:moveTo>
                  <a:lnTo>
                    <a:pt x="4816592" y="0"/>
                  </a:lnTo>
                  <a:lnTo>
                    <a:pt x="4816592" y="543967"/>
                  </a:lnTo>
                  <a:lnTo>
                    <a:pt x="0" y="543967"/>
                  </a:lnTo>
                  <a:close/>
                </a:path>
              </a:pathLst>
            </a:custGeom>
            <a:gradFill rotWithShape="1">
              <a:gsLst>
                <a:gs pos="0">
                  <a:srgbClr val="B81B22">
                    <a:alpha val="100000"/>
                  </a:srgbClr>
                </a:gs>
                <a:gs pos="25000">
                  <a:srgbClr val="B81B22">
                    <a:alpha val="99500"/>
                  </a:srgbClr>
                </a:gs>
                <a:gs pos="50000">
                  <a:srgbClr val="E82A34">
                    <a:alpha val="100000"/>
                  </a:srgbClr>
                </a:gs>
                <a:gs pos="75000">
                  <a:srgbClr val="F89DA1">
                    <a:alpha val="100000"/>
                  </a:srgbClr>
                </a:gs>
                <a:gs pos="100000">
                  <a:srgbClr val="C00000"/>
                </a:gs>
              </a:gsLst>
              <a:lin ang="0"/>
            </a:gradFill>
          </p:spPr>
          <p:txBody>
            <a:bodyPr/>
            <a:lstStyle/>
            <a:p>
              <a:endParaRPr lang="zh-TW" altLang="en-US" dirty="0"/>
            </a:p>
          </p:txBody>
        </p:sp>
        <p:sp>
          <p:nvSpPr>
            <p:cNvPr id="18" name="TextBox 4">
              <a:extLst>
                <a:ext uri="{FF2B5EF4-FFF2-40B4-BE49-F238E27FC236}">
                  <a16:creationId xmlns:a16="http://schemas.microsoft.com/office/drawing/2014/main" id="{3905798F-03CE-4E8D-BBE4-26518B8BEB0A}"/>
                </a:ext>
              </a:extLst>
            </p:cNvPr>
            <p:cNvSpPr txBox="1"/>
            <p:nvPr/>
          </p:nvSpPr>
          <p:spPr>
            <a:xfrm>
              <a:off x="0" y="-47625"/>
              <a:ext cx="4816593" cy="591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8005334" y="5747852"/>
            <a:ext cx="2386491" cy="58907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040"/>
              </a:lnSpc>
              <a:spcBef>
                <a:spcPct val="0"/>
              </a:spcBef>
            </a:pPr>
            <a:r>
              <a:rPr lang="en-US" altLang="zh-TW" sz="36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jQuery02</a:t>
            </a:r>
            <a:endParaRPr lang="en-US" sz="36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8100183" y="7114577"/>
            <a:ext cx="2076748" cy="67390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739"/>
              </a:lnSpc>
              <a:spcBef>
                <a:spcPct val="0"/>
              </a:spcBef>
            </a:pPr>
            <a:r>
              <a:rPr lang="zh-TW" altLang="en-US" sz="4099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王漢宗顏楷體"/>
                <a:sym typeface="王漢宗顏楷體"/>
              </a:rPr>
              <a:t>陳世曄</a:t>
            </a:r>
            <a:endParaRPr lang="en-US" sz="4099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  <a:cs typeface="王漢宗顏楷體"/>
              <a:sym typeface="王漢宗顏楷體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5214714" y="2390526"/>
            <a:ext cx="7727639" cy="338714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4000"/>
              </a:lnSpc>
              <a:spcBef>
                <a:spcPct val="0"/>
              </a:spcBef>
            </a:pPr>
            <a:r>
              <a:rPr lang="zh-TW" altLang="en-US" sz="8000" b="1" dirty="0">
                <a:latin typeface="標楷體" panose="03000509000000000000" pitchFamily="65" charset="-120"/>
                <a:ea typeface="標楷體" panose="03000509000000000000" pitchFamily="65" charset="-120"/>
                <a:cs typeface="王漢宗顏楷體"/>
                <a:sym typeface="王漢宗顏楷體"/>
              </a:rPr>
              <a:t>互動式網頁</a:t>
            </a:r>
            <a:endParaRPr lang="en-US" altLang="zh-TW" sz="8000" b="1" dirty="0">
              <a:latin typeface="標楷體" panose="03000509000000000000" pitchFamily="65" charset="-12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algn="ctr">
              <a:lnSpc>
                <a:spcPts val="14000"/>
              </a:lnSpc>
              <a:spcBef>
                <a:spcPct val="0"/>
              </a:spcBef>
            </a:pPr>
            <a:r>
              <a:rPr lang="zh-TW" altLang="en-US" sz="8000" b="1" dirty="0">
                <a:latin typeface="標楷體" panose="03000509000000000000" pitchFamily="65" charset="-120"/>
                <a:ea typeface="標楷體" panose="03000509000000000000" pitchFamily="65" charset="-120"/>
                <a:cs typeface="王漢宗顏楷體"/>
                <a:sym typeface="王漢宗顏楷體"/>
              </a:rPr>
              <a:t>程式設計與應用</a:t>
            </a:r>
            <a:endParaRPr lang="en-US" sz="8000" b="1" dirty="0">
              <a:latin typeface="標楷體" panose="03000509000000000000" pitchFamily="65" charset="-120"/>
              <a:ea typeface="標楷體" panose="03000509000000000000" pitchFamily="65" charset="-120"/>
              <a:cs typeface="王漢宗顏楷體"/>
              <a:sym typeface="王漢宗顏楷體"/>
            </a:endParaRPr>
          </a:p>
        </p:txBody>
      </p:sp>
      <p:sp>
        <p:nvSpPr>
          <p:cNvPr id="26" name="Freeform 3">
            <a:extLst>
              <a:ext uri="{FF2B5EF4-FFF2-40B4-BE49-F238E27FC236}">
                <a16:creationId xmlns:a16="http://schemas.microsoft.com/office/drawing/2014/main" id="{02803009-007C-4C4D-AE71-5A73DD21BDD5}"/>
              </a:ext>
            </a:extLst>
          </p:cNvPr>
          <p:cNvSpPr/>
          <p:nvPr/>
        </p:nvSpPr>
        <p:spPr>
          <a:xfrm flipV="1">
            <a:off x="-76200" y="-80579"/>
            <a:ext cx="5374881" cy="7052879"/>
          </a:xfrm>
          <a:custGeom>
            <a:avLst/>
            <a:gdLst/>
            <a:ahLst/>
            <a:cxnLst/>
            <a:rect l="l" t="t" r="r" b="b"/>
            <a:pathLst>
              <a:path w="5374881" h="7052879">
                <a:moveTo>
                  <a:pt x="0" y="7052879"/>
                </a:moveTo>
                <a:lnTo>
                  <a:pt x="5374881" y="7052879"/>
                </a:lnTo>
                <a:lnTo>
                  <a:pt x="5374881" y="0"/>
                </a:lnTo>
                <a:lnTo>
                  <a:pt x="0" y="0"/>
                </a:lnTo>
                <a:lnTo>
                  <a:pt x="0" y="7052879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27" name="Freeform 2">
            <a:extLst>
              <a:ext uri="{FF2B5EF4-FFF2-40B4-BE49-F238E27FC236}">
                <a16:creationId xmlns:a16="http://schemas.microsoft.com/office/drawing/2014/main" id="{F226E2F4-27E4-4AF2-9835-250433DAB8FE}"/>
              </a:ext>
            </a:extLst>
          </p:cNvPr>
          <p:cNvSpPr/>
          <p:nvPr/>
        </p:nvSpPr>
        <p:spPr>
          <a:xfrm flipH="1">
            <a:off x="12978433" y="3234121"/>
            <a:ext cx="5374881" cy="7052879"/>
          </a:xfrm>
          <a:custGeom>
            <a:avLst/>
            <a:gdLst/>
            <a:ahLst/>
            <a:cxnLst/>
            <a:rect l="l" t="t" r="r" b="b"/>
            <a:pathLst>
              <a:path w="5374881" h="7052879">
                <a:moveTo>
                  <a:pt x="5374881" y="0"/>
                </a:moveTo>
                <a:lnTo>
                  <a:pt x="0" y="0"/>
                </a:lnTo>
                <a:lnTo>
                  <a:pt x="0" y="7052879"/>
                </a:lnTo>
                <a:lnTo>
                  <a:pt x="5374881" y="7052879"/>
                </a:lnTo>
                <a:lnTo>
                  <a:pt x="5374881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zh-TW" altLang="en-US" dirty="0"/>
          </a:p>
        </p:txBody>
      </p:sp>
      <p:pic>
        <p:nvPicPr>
          <p:cNvPr id="22530" name="Picture 2">
            <a:extLst>
              <a:ext uri="{FF2B5EF4-FFF2-40B4-BE49-F238E27FC236}">
                <a16:creationId xmlns:a16="http://schemas.microsoft.com/office/drawing/2014/main" id="{964588E4-8283-4F9B-A33E-682A8E8D47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895426" y="8974191"/>
            <a:ext cx="678815" cy="678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32" name="Picture 4">
            <a:extLst>
              <a:ext uri="{FF2B5EF4-FFF2-40B4-BE49-F238E27FC236}">
                <a16:creationId xmlns:a16="http://schemas.microsoft.com/office/drawing/2014/main" id="{18D2AFF1-EB0C-43BF-A4DF-1D40C6D9B4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8" t="11957" r="6029" b="6029"/>
          <a:stretch/>
        </p:blipFill>
        <p:spPr bwMode="auto">
          <a:xfrm>
            <a:off x="231411" y="7675074"/>
            <a:ext cx="2232181" cy="2057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34" name="Picture 6">
            <a:extLst>
              <a:ext uri="{FF2B5EF4-FFF2-40B4-BE49-F238E27FC236}">
                <a16:creationId xmlns:a16="http://schemas.microsoft.com/office/drawing/2014/main" id="{E4BB8C29-7CAB-446E-B24B-D3E9C66D107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50" t="39146" r="12391" b="28732"/>
          <a:stretch/>
        </p:blipFill>
        <p:spPr bwMode="auto">
          <a:xfrm>
            <a:off x="14709091" y="462701"/>
            <a:ext cx="3578905" cy="1558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圖片 31">
            <a:extLst>
              <a:ext uri="{FF2B5EF4-FFF2-40B4-BE49-F238E27FC236}">
                <a16:creationId xmlns:a16="http://schemas.microsoft.com/office/drawing/2014/main" id="{4AAF9B4B-B48D-43FC-82F3-F116A90DF004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58" t="16278" r="22492" b="22926"/>
          <a:stretch/>
        </p:blipFill>
        <p:spPr>
          <a:xfrm>
            <a:off x="9078534" y="7922050"/>
            <a:ext cx="3951666" cy="194585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10">
            <a:extLst>
              <a:ext uri="{FF2B5EF4-FFF2-40B4-BE49-F238E27FC236}">
                <a16:creationId xmlns:a16="http://schemas.microsoft.com/office/drawing/2014/main" id="{2A659F81-1ED8-4106-8C45-6A01D7DBC583}"/>
              </a:ext>
            </a:extLst>
          </p:cNvPr>
          <p:cNvSpPr txBox="1"/>
          <p:nvPr/>
        </p:nvSpPr>
        <p:spPr>
          <a:xfrm>
            <a:off x="206912" y="1785472"/>
            <a:ext cx="17779918" cy="10892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AJAX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是一種技術，可以讓你的網頁不重新加載的情況下，與伺服器交換資料。例如，你可以只更新一小部分頁面，而不是整個頁面。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</p:txBody>
      </p:sp>
      <p:grpSp>
        <p:nvGrpSpPr>
          <p:cNvPr id="28" name="Group 2">
            <a:extLst>
              <a:ext uri="{FF2B5EF4-FFF2-40B4-BE49-F238E27FC236}">
                <a16:creationId xmlns:a16="http://schemas.microsoft.com/office/drawing/2014/main" id="{C571510F-4237-4159-A25E-D023AAABD06D}"/>
              </a:ext>
            </a:extLst>
          </p:cNvPr>
          <p:cNvGrpSpPr/>
          <p:nvPr/>
        </p:nvGrpSpPr>
        <p:grpSpPr>
          <a:xfrm>
            <a:off x="0" y="0"/>
            <a:ext cx="18288000" cy="1691609"/>
            <a:chOff x="0" y="0"/>
            <a:chExt cx="4816593" cy="543967"/>
          </a:xfrm>
        </p:grpSpPr>
        <p:sp>
          <p:nvSpPr>
            <p:cNvPr id="29" name="Freeform 3">
              <a:extLst>
                <a:ext uri="{FF2B5EF4-FFF2-40B4-BE49-F238E27FC236}">
                  <a16:creationId xmlns:a16="http://schemas.microsoft.com/office/drawing/2014/main" id="{8558C2F7-92C9-4ED9-A7F6-36896AE39BAD}"/>
                </a:ext>
              </a:extLst>
            </p:cNvPr>
            <p:cNvSpPr/>
            <p:nvPr/>
          </p:nvSpPr>
          <p:spPr>
            <a:xfrm>
              <a:off x="0" y="0"/>
              <a:ext cx="4816592" cy="543967"/>
            </a:xfrm>
            <a:custGeom>
              <a:avLst/>
              <a:gdLst/>
              <a:ahLst/>
              <a:cxnLst/>
              <a:rect l="l" t="t" r="r" b="b"/>
              <a:pathLst>
                <a:path w="4816592" h="543967">
                  <a:moveTo>
                    <a:pt x="0" y="0"/>
                  </a:moveTo>
                  <a:lnTo>
                    <a:pt x="4816592" y="0"/>
                  </a:lnTo>
                  <a:lnTo>
                    <a:pt x="4816592" y="543967"/>
                  </a:lnTo>
                  <a:lnTo>
                    <a:pt x="0" y="543967"/>
                  </a:lnTo>
                  <a:close/>
                </a:path>
              </a:pathLst>
            </a:custGeom>
            <a:gradFill rotWithShape="1">
              <a:gsLst>
                <a:gs pos="0">
                  <a:srgbClr val="B81B22">
                    <a:alpha val="100000"/>
                  </a:srgbClr>
                </a:gs>
                <a:gs pos="25000">
                  <a:srgbClr val="B81B22">
                    <a:alpha val="99500"/>
                  </a:srgbClr>
                </a:gs>
                <a:gs pos="50000">
                  <a:srgbClr val="E82A34">
                    <a:alpha val="100000"/>
                  </a:srgbClr>
                </a:gs>
                <a:gs pos="75000">
                  <a:srgbClr val="F89DA1">
                    <a:alpha val="100000"/>
                  </a:srgbClr>
                </a:gs>
                <a:gs pos="100000">
                  <a:srgbClr val="FFFFFF">
                    <a:alpha val="99500"/>
                  </a:srgbClr>
                </a:gs>
              </a:gsLst>
              <a:lin ang="0"/>
            </a:gradFill>
          </p:spPr>
        </p:sp>
        <p:sp>
          <p:nvSpPr>
            <p:cNvPr id="30" name="TextBox 4">
              <a:extLst>
                <a:ext uri="{FF2B5EF4-FFF2-40B4-BE49-F238E27FC236}">
                  <a16:creationId xmlns:a16="http://schemas.microsoft.com/office/drawing/2014/main" id="{CC107A00-22F6-47C1-AAF1-49AC9E4F1FE8}"/>
                </a:ext>
              </a:extLst>
            </p:cNvPr>
            <p:cNvSpPr txBox="1"/>
            <p:nvPr/>
          </p:nvSpPr>
          <p:spPr>
            <a:xfrm>
              <a:off x="0" y="-47625"/>
              <a:ext cx="4816593" cy="591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34" name="TextBox 8">
            <a:extLst>
              <a:ext uri="{FF2B5EF4-FFF2-40B4-BE49-F238E27FC236}">
                <a16:creationId xmlns:a16="http://schemas.microsoft.com/office/drawing/2014/main" id="{6A6E9B8B-C857-4E5F-B514-20784942772F}"/>
              </a:ext>
            </a:extLst>
          </p:cNvPr>
          <p:cNvSpPr txBox="1"/>
          <p:nvPr/>
        </p:nvSpPr>
        <p:spPr>
          <a:xfrm>
            <a:off x="304800" y="110995"/>
            <a:ext cx="18059400" cy="131766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200"/>
              </a:lnSpc>
              <a:spcBef>
                <a:spcPct val="0"/>
              </a:spcBef>
            </a:pPr>
            <a:r>
              <a:rPr lang="en-US" altLang="zh-TW" sz="72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AJAX(Asynchronous JavaScript And XML)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8A7085C4-21DF-4657-BAF4-FB5053D343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2064" y="3105399"/>
            <a:ext cx="8024766" cy="2854545"/>
          </a:xfrm>
          <a:prstGeom prst="rect">
            <a:avLst/>
          </a:prstGeom>
        </p:spPr>
      </p:pic>
      <p:sp>
        <p:nvSpPr>
          <p:cNvPr id="10" name="TextBox 10">
            <a:extLst>
              <a:ext uri="{FF2B5EF4-FFF2-40B4-BE49-F238E27FC236}">
                <a16:creationId xmlns:a16="http://schemas.microsoft.com/office/drawing/2014/main" id="{73FF94EF-8FA7-45D6-99B7-3B49EC8F7E21}"/>
              </a:ext>
            </a:extLst>
          </p:cNvPr>
          <p:cNvSpPr txBox="1"/>
          <p:nvPr/>
        </p:nvSpPr>
        <p:spPr>
          <a:xfrm>
            <a:off x="181512" y="2793002"/>
            <a:ext cx="9419688" cy="339759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480"/>
              </a:lnSpc>
              <a:spcBef>
                <a:spcPct val="0"/>
              </a:spcBef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【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作用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】</a:t>
            </a: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非同步請求：不用重新載入整個頁面，就可以向伺服器請求資料或提交資料。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提升用戶體驗：讓網頁更加流暢、快速和互動式。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支援資料格式：除了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XML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，還可以處理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JSON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、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HTML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、純文字等格式的資料。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D7CF59AE-9BDE-475B-B49C-4B136366EF6A}"/>
              </a:ext>
            </a:extLst>
          </p:cNvPr>
          <p:cNvSpPr txBox="1"/>
          <p:nvPr/>
        </p:nvSpPr>
        <p:spPr>
          <a:xfrm>
            <a:off x="31750" y="6244372"/>
            <a:ext cx="14293850" cy="29116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4480"/>
              </a:lnSpc>
              <a:spcBef>
                <a:spcPct val="0"/>
              </a:spcBef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sym typeface="王漢宗顏楷體"/>
              </a:rPr>
              <a:t>【AJAX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sym typeface="王漢宗顏楷體"/>
              </a:rPr>
              <a:t>工作原理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sym typeface="王漢宗顏楷體"/>
              </a:rPr>
              <a:t>】</a:t>
            </a:r>
          </a:p>
          <a:p>
            <a:pPr marL="457200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sym typeface="王漢宗顏楷體"/>
              </a:rPr>
              <a:t>1.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sym typeface="王漢宗顏楷體"/>
              </a:rPr>
              <a:t>用戶在網頁上觸發事件（例如點擊按鈕）。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sym typeface="王漢宗顏楷體"/>
            </a:endParaRPr>
          </a:p>
          <a:p>
            <a:pPr marL="457200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sym typeface="王漢宗顏楷體"/>
              </a:rPr>
              <a:t>2.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sym typeface="王漢宗顏楷體"/>
              </a:rPr>
              <a:t>瀏覽器透過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sym typeface="王漢宗顏楷體"/>
              </a:rPr>
              <a:t>JavaScript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sym typeface="王漢宗顏楷體"/>
              </a:rPr>
              <a:t>使用 </a:t>
            </a: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sym typeface="王漢宗顏楷體"/>
              </a:rPr>
              <a:t>XMLHttpRequest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sym typeface="王漢宗顏楷體"/>
              </a:rPr>
              <a:t>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sym typeface="王漢宗顏楷體"/>
              </a:rPr>
              <a:t>或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sym typeface="王漢宗顏楷體"/>
              </a:rPr>
              <a:t>Fetch API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sym typeface="王漢宗顏楷體"/>
              </a:rPr>
              <a:t>與伺服器溝通。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sym typeface="王漢宗顏楷體"/>
            </a:endParaRPr>
          </a:p>
          <a:p>
            <a:pPr marL="457200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sym typeface="王漢宗顏楷體"/>
              </a:rPr>
              <a:t>3.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sym typeface="王漢宗顏楷體"/>
              </a:rPr>
              <a:t>伺服器處理請求並返回資料（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sym typeface="王漢宗顏楷體"/>
              </a:rPr>
              <a:t>JSON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sym typeface="王漢宗顏楷體"/>
              </a:rPr>
              <a:t>、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sym typeface="王漢宗顏楷體"/>
              </a:rPr>
              <a:t>XML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sym typeface="王漢宗顏楷體"/>
              </a:rPr>
              <a:t>、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sym typeface="王漢宗顏楷體"/>
              </a:rPr>
              <a:t>HTML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sym typeface="王漢宗顏楷體"/>
              </a:rPr>
              <a:t>或純文字）。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sym typeface="王漢宗顏楷體"/>
            </a:endParaRPr>
          </a:p>
          <a:p>
            <a:pPr marL="457200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sym typeface="王漢宗顏楷體"/>
              </a:rPr>
              <a:t>4.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sym typeface="王漢宗顏楷體"/>
              </a:rPr>
              <a:t>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sym typeface="王漢宗顏楷體"/>
              </a:rPr>
              <a:t>JavaScript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sym typeface="王漢宗顏楷體"/>
              </a:rPr>
              <a:t>接收資料，並更新網頁內容，無需重新加載頁面。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sym typeface="王漢宗顏楷體"/>
            </a:endParaRPr>
          </a:p>
        </p:txBody>
      </p:sp>
    </p:spTree>
    <p:extLst>
      <p:ext uri="{BB962C8B-B14F-4D97-AF65-F5344CB8AC3E}">
        <p14:creationId xmlns:p14="http://schemas.microsoft.com/office/powerpoint/2010/main" val="19602547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10">
            <a:extLst>
              <a:ext uri="{FF2B5EF4-FFF2-40B4-BE49-F238E27FC236}">
                <a16:creationId xmlns:a16="http://schemas.microsoft.com/office/drawing/2014/main" id="{2A659F81-1ED8-4106-8C45-6A01D7DBC583}"/>
              </a:ext>
            </a:extLst>
          </p:cNvPr>
          <p:cNvSpPr txBox="1"/>
          <p:nvPr/>
        </p:nvSpPr>
        <p:spPr>
          <a:xfrm>
            <a:off x="206912" y="1785472"/>
            <a:ext cx="17779918" cy="628300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480"/>
              </a:lnSpc>
              <a:spcBef>
                <a:spcPct val="0"/>
              </a:spcBef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【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在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jQuery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中使用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AJAX】</a:t>
            </a: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load()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：將伺服端的遠端文件使用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AJAX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方式載入。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getScript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()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：使用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AJAX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方式執行伺服端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JavaScript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程式檔案。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get()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：使用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HTTP GET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方法送出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AJAX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請求和取得回應。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post()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：使用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HTTP POST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方法送出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AJAX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請求和取得回應。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getJSON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()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：使用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HTTP GET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方法取得伺服端的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JSON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資料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914400" lvl="1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若伺服器回應的資料不是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JSON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格式，請求會失敗。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914400" lvl="1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簡化處理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JSON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格式的資料，不需要再手動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`</a:t>
            </a: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JSON.parse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()`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ajax()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：使用</a:t>
            </a: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XMLHttpRequest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物件送出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AJAX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請求。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914400" lvl="1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是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jQuery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提供的 最通用、最靈活 的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AJAX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方法，允許你自訂各種請求參數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(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如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HTTP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方法、資料類型、標頭、回應處理等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)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</p:txBody>
      </p:sp>
      <p:grpSp>
        <p:nvGrpSpPr>
          <p:cNvPr id="28" name="Group 2">
            <a:extLst>
              <a:ext uri="{FF2B5EF4-FFF2-40B4-BE49-F238E27FC236}">
                <a16:creationId xmlns:a16="http://schemas.microsoft.com/office/drawing/2014/main" id="{C571510F-4237-4159-A25E-D023AAABD06D}"/>
              </a:ext>
            </a:extLst>
          </p:cNvPr>
          <p:cNvGrpSpPr/>
          <p:nvPr/>
        </p:nvGrpSpPr>
        <p:grpSpPr>
          <a:xfrm>
            <a:off x="0" y="0"/>
            <a:ext cx="18288000" cy="1691609"/>
            <a:chOff x="0" y="0"/>
            <a:chExt cx="4816593" cy="543967"/>
          </a:xfrm>
        </p:grpSpPr>
        <p:sp>
          <p:nvSpPr>
            <p:cNvPr id="29" name="Freeform 3">
              <a:extLst>
                <a:ext uri="{FF2B5EF4-FFF2-40B4-BE49-F238E27FC236}">
                  <a16:creationId xmlns:a16="http://schemas.microsoft.com/office/drawing/2014/main" id="{8558C2F7-92C9-4ED9-A7F6-36896AE39BAD}"/>
                </a:ext>
              </a:extLst>
            </p:cNvPr>
            <p:cNvSpPr/>
            <p:nvPr/>
          </p:nvSpPr>
          <p:spPr>
            <a:xfrm>
              <a:off x="0" y="0"/>
              <a:ext cx="4816592" cy="543967"/>
            </a:xfrm>
            <a:custGeom>
              <a:avLst/>
              <a:gdLst/>
              <a:ahLst/>
              <a:cxnLst/>
              <a:rect l="l" t="t" r="r" b="b"/>
              <a:pathLst>
                <a:path w="4816592" h="543967">
                  <a:moveTo>
                    <a:pt x="0" y="0"/>
                  </a:moveTo>
                  <a:lnTo>
                    <a:pt x="4816592" y="0"/>
                  </a:lnTo>
                  <a:lnTo>
                    <a:pt x="4816592" y="543967"/>
                  </a:lnTo>
                  <a:lnTo>
                    <a:pt x="0" y="543967"/>
                  </a:lnTo>
                  <a:close/>
                </a:path>
              </a:pathLst>
            </a:custGeom>
            <a:gradFill rotWithShape="1">
              <a:gsLst>
                <a:gs pos="0">
                  <a:srgbClr val="B81B22">
                    <a:alpha val="100000"/>
                  </a:srgbClr>
                </a:gs>
                <a:gs pos="25000">
                  <a:srgbClr val="B81B22">
                    <a:alpha val="99500"/>
                  </a:srgbClr>
                </a:gs>
                <a:gs pos="50000">
                  <a:srgbClr val="E82A34">
                    <a:alpha val="100000"/>
                  </a:srgbClr>
                </a:gs>
                <a:gs pos="75000">
                  <a:srgbClr val="F89DA1">
                    <a:alpha val="100000"/>
                  </a:srgbClr>
                </a:gs>
                <a:gs pos="100000">
                  <a:srgbClr val="FFFFFF">
                    <a:alpha val="99500"/>
                  </a:srgbClr>
                </a:gs>
              </a:gsLst>
              <a:lin ang="0"/>
            </a:gradFill>
          </p:spPr>
        </p:sp>
        <p:sp>
          <p:nvSpPr>
            <p:cNvPr id="30" name="TextBox 4">
              <a:extLst>
                <a:ext uri="{FF2B5EF4-FFF2-40B4-BE49-F238E27FC236}">
                  <a16:creationId xmlns:a16="http://schemas.microsoft.com/office/drawing/2014/main" id="{CC107A00-22F6-47C1-AAF1-49AC9E4F1FE8}"/>
                </a:ext>
              </a:extLst>
            </p:cNvPr>
            <p:cNvSpPr txBox="1"/>
            <p:nvPr/>
          </p:nvSpPr>
          <p:spPr>
            <a:xfrm>
              <a:off x="0" y="-47625"/>
              <a:ext cx="4816593" cy="591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34" name="TextBox 8">
            <a:extLst>
              <a:ext uri="{FF2B5EF4-FFF2-40B4-BE49-F238E27FC236}">
                <a16:creationId xmlns:a16="http://schemas.microsoft.com/office/drawing/2014/main" id="{6A6E9B8B-C857-4E5F-B514-20784942772F}"/>
              </a:ext>
            </a:extLst>
          </p:cNvPr>
          <p:cNvSpPr txBox="1"/>
          <p:nvPr/>
        </p:nvSpPr>
        <p:spPr>
          <a:xfrm>
            <a:off x="304800" y="110995"/>
            <a:ext cx="18059400" cy="131766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200"/>
              </a:lnSpc>
              <a:spcBef>
                <a:spcPct val="0"/>
              </a:spcBef>
            </a:pPr>
            <a:r>
              <a:rPr lang="en-US" altLang="zh-TW" sz="72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AJAX(Asynchronous JavaScript And XML)</a:t>
            </a:r>
          </a:p>
        </p:txBody>
      </p:sp>
    </p:spTree>
    <p:extLst>
      <p:ext uri="{BB962C8B-B14F-4D97-AF65-F5344CB8AC3E}">
        <p14:creationId xmlns:p14="http://schemas.microsoft.com/office/powerpoint/2010/main" val="19086274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10">
            <a:extLst>
              <a:ext uri="{FF2B5EF4-FFF2-40B4-BE49-F238E27FC236}">
                <a16:creationId xmlns:a16="http://schemas.microsoft.com/office/drawing/2014/main" id="{2A659F81-1ED8-4106-8C45-6A01D7DBC583}"/>
              </a:ext>
            </a:extLst>
          </p:cNvPr>
          <p:cNvSpPr txBox="1"/>
          <p:nvPr/>
        </p:nvSpPr>
        <p:spPr>
          <a:xfrm>
            <a:off x="152400" y="1641789"/>
            <a:ext cx="17779918" cy="339637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480"/>
              </a:lnSpc>
              <a:spcBef>
                <a:spcPct val="0"/>
              </a:spcBef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【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在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AJAX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中談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JSON】</a:t>
            </a: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JSON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的全名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JavaScript Object Notation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，這是一種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AJAX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技術常用的資料交換格式。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類似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XML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JSON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與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JavaScript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物件之間的轉換：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914400" lvl="1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sym typeface="王漢宗顏楷體"/>
              </a:rPr>
              <a:t>將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sym typeface="王漢宗顏楷體"/>
              </a:rPr>
              <a:t>JavaScript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sym typeface="王漢宗顏楷體"/>
              </a:rPr>
              <a:t>物件轉換為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sym typeface="王漢宗顏楷體"/>
              </a:rPr>
              <a:t>JSON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sym typeface="王漢宗顏楷體"/>
              </a:rPr>
              <a:t>字串：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sym typeface="王漢宗顏楷體"/>
              </a:rPr>
              <a:t>`</a:t>
            </a: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sym typeface="王漢宗顏楷體"/>
              </a:rPr>
              <a:t>JSON.stringify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sym typeface="王漢宗顏楷體"/>
              </a:rPr>
              <a:t>()</a:t>
            </a:r>
          </a:p>
          <a:p>
            <a:pPr marL="914400" lvl="1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sym typeface="王漢宗顏楷體"/>
              </a:rPr>
              <a:t>將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sym typeface="王漢宗顏楷體"/>
              </a:rPr>
              <a:t>JSON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sym typeface="王漢宗顏楷體"/>
              </a:rPr>
              <a:t>字串轉換為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sym typeface="王漢宗顏楷體"/>
              </a:rPr>
              <a:t>JavaScript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sym typeface="王漢宗顏楷體"/>
              </a:rPr>
              <a:t>物件：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sym typeface="王漢宗顏楷體"/>
              </a:rPr>
              <a:t>`</a:t>
            </a: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sym typeface="王漢宗顏楷體"/>
              </a:rPr>
              <a:t>JSON.parse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sym typeface="王漢宗顏楷體"/>
              </a:rPr>
              <a:t>()`</a:t>
            </a:r>
          </a:p>
        </p:txBody>
      </p:sp>
      <p:grpSp>
        <p:nvGrpSpPr>
          <p:cNvPr id="28" name="Group 2">
            <a:extLst>
              <a:ext uri="{FF2B5EF4-FFF2-40B4-BE49-F238E27FC236}">
                <a16:creationId xmlns:a16="http://schemas.microsoft.com/office/drawing/2014/main" id="{C571510F-4237-4159-A25E-D023AAABD06D}"/>
              </a:ext>
            </a:extLst>
          </p:cNvPr>
          <p:cNvGrpSpPr/>
          <p:nvPr/>
        </p:nvGrpSpPr>
        <p:grpSpPr>
          <a:xfrm>
            <a:off x="0" y="0"/>
            <a:ext cx="18288000" cy="1691609"/>
            <a:chOff x="0" y="0"/>
            <a:chExt cx="4816593" cy="543967"/>
          </a:xfrm>
        </p:grpSpPr>
        <p:sp>
          <p:nvSpPr>
            <p:cNvPr id="29" name="Freeform 3">
              <a:extLst>
                <a:ext uri="{FF2B5EF4-FFF2-40B4-BE49-F238E27FC236}">
                  <a16:creationId xmlns:a16="http://schemas.microsoft.com/office/drawing/2014/main" id="{8558C2F7-92C9-4ED9-A7F6-36896AE39BAD}"/>
                </a:ext>
              </a:extLst>
            </p:cNvPr>
            <p:cNvSpPr/>
            <p:nvPr/>
          </p:nvSpPr>
          <p:spPr>
            <a:xfrm>
              <a:off x="0" y="0"/>
              <a:ext cx="4816592" cy="543967"/>
            </a:xfrm>
            <a:custGeom>
              <a:avLst/>
              <a:gdLst/>
              <a:ahLst/>
              <a:cxnLst/>
              <a:rect l="l" t="t" r="r" b="b"/>
              <a:pathLst>
                <a:path w="4816592" h="543967">
                  <a:moveTo>
                    <a:pt x="0" y="0"/>
                  </a:moveTo>
                  <a:lnTo>
                    <a:pt x="4816592" y="0"/>
                  </a:lnTo>
                  <a:lnTo>
                    <a:pt x="4816592" y="543967"/>
                  </a:lnTo>
                  <a:lnTo>
                    <a:pt x="0" y="543967"/>
                  </a:lnTo>
                  <a:close/>
                </a:path>
              </a:pathLst>
            </a:custGeom>
            <a:gradFill rotWithShape="1">
              <a:gsLst>
                <a:gs pos="0">
                  <a:srgbClr val="B81B22">
                    <a:alpha val="100000"/>
                  </a:srgbClr>
                </a:gs>
                <a:gs pos="25000">
                  <a:srgbClr val="B81B22">
                    <a:alpha val="99500"/>
                  </a:srgbClr>
                </a:gs>
                <a:gs pos="50000">
                  <a:srgbClr val="E82A34">
                    <a:alpha val="100000"/>
                  </a:srgbClr>
                </a:gs>
                <a:gs pos="75000">
                  <a:srgbClr val="F89DA1">
                    <a:alpha val="100000"/>
                  </a:srgbClr>
                </a:gs>
                <a:gs pos="100000">
                  <a:srgbClr val="FFFFFF">
                    <a:alpha val="99500"/>
                  </a:srgbClr>
                </a:gs>
              </a:gsLst>
              <a:lin ang="0"/>
            </a:gradFill>
          </p:spPr>
        </p:sp>
        <p:sp>
          <p:nvSpPr>
            <p:cNvPr id="30" name="TextBox 4">
              <a:extLst>
                <a:ext uri="{FF2B5EF4-FFF2-40B4-BE49-F238E27FC236}">
                  <a16:creationId xmlns:a16="http://schemas.microsoft.com/office/drawing/2014/main" id="{CC107A00-22F6-47C1-AAF1-49AC9E4F1FE8}"/>
                </a:ext>
              </a:extLst>
            </p:cNvPr>
            <p:cNvSpPr txBox="1"/>
            <p:nvPr/>
          </p:nvSpPr>
          <p:spPr>
            <a:xfrm>
              <a:off x="0" y="-47625"/>
              <a:ext cx="4816593" cy="591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34" name="TextBox 8">
            <a:extLst>
              <a:ext uri="{FF2B5EF4-FFF2-40B4-BE49-F238E27FC236}">
                <a16:creationId xmlns:a16="http://schemas.microsoft.com/office/drawing/2014/main" id="{6A6E9B8B-C857-4E5F-B514-20784942772F}"/>
              </a:ext>
            </a:extLst>
          </p:cNvPr>
          <p:cNvSpPr txBox="1"/>
          <p:nvPr/>
        </p:nvSpPr>
        <p:spPr>
          <a:xfrm>
            <a:off x="304800" y="110995"/>
            <a:ext cx="18059400" cy="131766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200"/>
              </a:lnSpc>
              <a:spcBef>
                <a:spcPct val="0"/>
              </a:spcBef>
            </a:pPr>
            <a:r>
              <a:rPr lang="en-US" altLang="zh-TW" sz="72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AJAX(Asynchronous JavaScript And XML)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5F7ACBB8-2B38-479F-B3A2-CDE487F458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441"/>
          <a:stretch/>
        </p:blipFill>
        <p:spPr>
          <a:xfrm>
            <a:off x="304800" y="5248833"/>
            <a:ext cx="9129249" cy="457200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8F49E32B-19CC-4587-B9F1-01EEADEF02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9172"/>
          <a:stretch/>
        </p:blipFill>
        <p:spPr>
          <a:xfrm>
            <a:off x="9144000" y="2998988"/>
            <a:ext cx="8541119" cy="198120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268807A5-F55F-46BB-9F06-40EB23F600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5000" y="5753100"/>
            <a:ext cx="8544968" cy="3273111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E9117696-70EE-46F3-9ECE-52A22B552954}"/>
              </a:ext>
            </a:extLst>
          </p:cNvPr>
          <p:cNvSpPr/>
          <p:nvPr/>
        </p:nvSpPr>
        <p:spPr>
          <a:xfrm>
            <a:off x="9550400" y="5669720"/>
            <a:ext cx="8610519" cy="3881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A574DC94-0846-4DA9-883E-4B3E88BC61A5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6477000" y="5863810"/>
            <a:ext cx="30734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6A823BD6-37F3-4736-93F0-E88E34EC7662}"/>
              </a:ext>
            </a:extLst>
          </p:cNvPr>
          <p:cNvSpPr/>
          <p:nvPr/>
        </p:nvSpPr>
        <p:spPr>
          <a:xfrm>
            <a:off x="9525000" y="6076162"/>
            <a:ext cx="8610519" cy="203913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2E888ACA-9567-4936-AA3D-4206669F6915}"/>
              </a:ext>
            </a:extLst>
          </p:cNvPr>
          <p:cNvCxnSpPr>
            <a:cxnSpLocks/>
          </p:cNvCxnSpPr>
          <p:nvPr/>
        </p:nvCxnSpPr>
        <p:spPr>
          <a:xfrm>
            <a:off x="8077200" y="7277100"/>
            <a:ext cx="1447800" cy="762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9FBE4765-CB12-42B8-8843-D686BD15B72B}"/>
              </a:ext>
            </a:extLst>
          </p:cNvPr>
          <p:cNvSpPr/>
          <p:nvPr/>
        </p:nvSpPr>
        <p:spPr>
          <a:xfrm>
            <a:off x="9492224" y="8367138"/>
            <a:ext cx="8610519" cy="388180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DFC0B301-DD8F-4B36-8081-70D51F8BE698}"/>
              </a:ext>
            </a:extLst>
          </p:cNvPr>
          <p:cNvCxnSpPr>
            <a:cxnSpLocks/>
            <a:endCxn id="21" idx="1"/>
          </p:cNvCxnSpPr>
          <p:nvPr/>
        </p:nvCxnSpPr>
        <p:spPr>
          <a:xfrm flipV="1">
            <a:off x="4038600" y="8561228"/>
            <a:ext cx="5453624" cy="575694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59953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10">
            <a:extLst>
              <a:ext uri="{FF2B5EF4-FFF2-40B4-BE49-F238E27FC236}">
                <a16:creationId xmlns:a16="http://schemas.microsoft.com/office/drawing/2014/main" id="{2A659F81-1ED8-4106-8C45-6A01D7DBC583}"/>
              </a:ext>
            </a:extLst>
          </p:cNvPr>
          <p:cNvSpPr txBox="1"/>
          <p:nvPr/>
        </p:nvSpPr>
        <p:spPr>
          <a:xfrm>
            <a:off x="206912" y="1785472"/>
            <a:ext cx="17779918" cy="51219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480"/>
              </a:lnSpc>
              <a:spcBef>
                <a:spcPct val="0"/>
              </a:spcBef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【load()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：將伺服端的遠端文件使用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AJAX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方式載入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】</a:t>
            </a:r>
          </a:p>
        </p:txBody>
      </p:sp>
      <p:grpSp>
        <p:nvGrpSpPr>
          <p:cNvPr id="28" name="Group 2">
            <a:extLst>
              <a:ext uri="{FF2B5EF4-FFF2-40B4-BE49-F238E27FC236}">
                <a16:creationId xmlns:a16="http://schemas.microsoft.com/office/drawing/2014/main" id="{C571510F-4237-4159-A25E-D023AAABD06D}"/>
              </a:ext>
            </a:extLst>
          </p:cNvPr>
          <p:cNvGrpSpPr/>
          <p:nvPr/>
        </p:nvGrpSpPr>
        <p:grpSpPr>
          <a:xfrm>
            <a:off x="0" y="0"/>
            <a:ext cx="18288000" cy="1691609"/>
            <a:chOff x="0" y="0"/>
            <a:chExt cx="4816593" cy="543967"/>
          </a:xfrm>
        </p:grpSpPr>
        <p:sp>
          <p:nvSpPr>
            <p:cNvPr id="29" name="Freeform 3">
              <a:extLst>
                <a:ext uri="{FF2B5EF4-FFF2-40B4-BE49-F238E27FC236}">
                  <a16:creationId xmlns:a16="http://schemas.microsoft.com/office/drawing/2014/main" id="{8558C2F7-92C9-4ED9-A7F6-36896AE39BAD}"/>
                </a:ext>
              </a:extLst>
            </p:cNvPr>
            <p:cNvSpPr/>
            <p:nvPr/>
          </p:nvSpPr>
          <p:spPr>
            <a:xfrm>
              <a:off x="0" y="0"/>
              <a:ext cx="4816592" cy="543967"/>
            </a:xfrm>
            <a:custGeom>
              <a:avLst/>
              <a:gdLst/>
              <a:ahLst/>
              <a:cxnLst/>
              <a:rect l="l" t="t" r="r" b="b"/>
              <a:pathLst>
                <a:path w="4816592" h="543967">
                  <a:moveTo>
                    <a:pt x="0" y="0"/>
                  </a:moveTo>
                  <a:lnTo>
                    <a:pt x="4816592" y="0"/>
                  </a:lnTo>
                  <a:lnTo>
                    <a:pt x="4816592" y="543967"/>
                  </a:lnTo>
                  <a:lnTo>
                    <a:pt x="0" y="543967"/>
                  </a:lnTo>
                  <a:close/>
                </a:path>
              </a:pathLst>
            </a:custGeom>
            <a:gradFill rotWithShape="1">
              <a:gsLst>
                <a:gs pos="0">
                  <a:srgbClr val="B81B22">
                    <a:alpha val="100000"/>
                  </a:srgbClr>
                </a:gs>
                <a:gs pos="25000">
                  <a:srgbClr val="B81B22">
                    <a:alpha val="99500"/>
                  </a:srgbClr>
                </a:gs>
                <a:gs pos="50000">
                  <a:srgbClr val="E82A34">
                    <a:alpha val="100000"/>
                  </a:srgbClr>
                </a:gs>
                <a:gs pos="75000">
                  <a:srgbClr val="F89DA1">
                    <a:alpha val="100000"/>
                  </a:srgbClr>
                </a:gs>
                <a:gs pos="100000">
                  <a:srgbClr val="FFFFFF">
                    <a:alpha val="99500"/>
                  </a:srgbClr>
                </a:gs>
              </a:gsLst>
              <a:lin ang="0"/>
            </a:gradFill>
          </p:spPr>
        </p:sp>
        <p:sp>
          <p:nvSpPr>
            <p:cNvPr id="30" name="TextBox 4">
              <a:extLst>
                <a:ext uri="{FF2B5EF4-FFF2-40B4-BE49-F238E27FC236}">
                  <a16:creationId xmlns:a16="http://schemas.microsoft.com/office/drawing/2014/main" id="{CC107A00-22F6-47C1-AAF1-49AC9E4F1FE8}"/>
                </a:ext>
              </a:extLst>
            </p:cNvPr>
            <p:cNvSpPr txBox="1"/>
            <p:nvPr/>
          </p:nvSpPr>
          <p:spPr>
            <a:xfrm>
              <a:off x="0" y="-47625"/>
              <a:ext cx="4816593" cy="591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34" name="TextBox 8">
            <a:extLst>
              <a:ext uri="{FF2B5EF4-FFF2-40B4-BE49-F238E27FC236}">
                <a16:creationId xmlns:a16="http://schemas.microsoft.com/office/drawing/2014/main" id="{6A6E9B8B-C857-4E5F-B514-20784942772F}"/>
              </a:ext>
            </a:extLst>
          </p:cNvPr>
          <p:cNvSpPr txBox="1"/>
          <p:nvPr/>
        </p:nvSpPr>
        <p:spPr>
          <a:xfrm>
            <a:off x="304800" y="110995"/>
            <a:ext cx="18059400" cy="131766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200"/>
              </a:lnSpc>
              <a:spcBef>
                <a:spcPct val="0"/>
              </a:spcBef>
            </a:pPr>
            <a:r>
              <a:rPr lang="en-US" altLang="zh-TW" sz="72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AJAX(Asynchronous JavaScript And XML)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98C7F0F5-24EB-4CF8-BCCB-D997F37789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" y="2391236"/>
            <a:ext cx="3648584" cy="255305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70A4BB97-9207-4E4E-99EE-78A060AE6B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8412" y="2365248"/>
            <a:ext cx="4915586" cy="252447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5A989AAC-58A5-43E4-88E1-3F3895A7DD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912" y="5112631"/>
            <a:ext cx="15738225" cy="5037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785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10">
            <a:extLst>
              <a:ext uri="{FF2B5EF4-FFF2-40B4-BE49-F238E27FC236}">
                <a16:creationId xmlns:a16="http://schemas.microsoft.com/office/drawing/2014/main" id="{2A659F81-1ED8-4106-8C45-6A01D7DBC583}"/>
              </a:ext>
            </a:extLst>
          </p:cNvPr>
          <p:cNvSpPr txBox="1"/>
          <p:nvPr/>
        </p:nvSpPr>
        <p:spPr>
          <a:xfrm>
            <a:off x="206912" y="1785472"/>
            <a:ext cx="17779918" cy="51219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480"/>
              </a:lnSpc>
              <a:spcBef>
                <a:spcPct val="0"/>
              </a:spcBef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【get()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：使用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HTTP GET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方法送出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AJAX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請求和取得回應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】</a:t>
            </a:r>
          </a:p>
        </p:txBody>
      </p:sp>
      <p:grpSp>
        <p:nvGrpSpPr>
          <p:cNvPr id="28" name="Group 2">
            <a:extLst>
              <a:ext uri="{FF2B5EF4-FFF2-40B4-BE49-F238E27FC236}">
                <a16:creationId xmlns:a16="http://schemas.microsoft.com/office/drawing/2014/main" id="{C571510F-4237-4159-A25E-D023AAABD06D}"/>
              </a:ext>
            </a:extLst>
          </p:cNvPr>
          <p:cNvGrpSpPr/>
          <p:nvPr/>
        </p:nvGrpSpPr>
        <p:grpSpPr>
          <a:xfrm>
            <a:off x="0" y="0"/>
            <a:ext cx="18288000" cy="1691609"/>
            <a:chOff x="0" y="0"/>
            <a:chExt cx="4816593" cy="543967"/>
          </a:xfrm>
        </p:grpSpPr>
        <p:sp>
          <p:nvSpPr>
            <p:cNvPr id="29" name="Freeform 3">
              <a:extLst>
                <a:ext uri="{FF2B5EF4-FFF2-40B4-BE49-F238E27FC236}">
                  <a16:creationId xmlns:a16="http://schemas.microsoft.com/office/drawing/2014/main" id="{8558C2F7-92C9-4ED9-A7F6-36896AE39BAD}"/>
                </a:ext>
              </a:extLst>
            </p:cNvPr>
            <p:cNvSpPr/>
            <p:nvPr/>
          </p:nvSpPr>
          <p:spPr>
            <a:xfrm>
              <a:off x="0" y="0"/>
              <a:ext cx="4816592" cy="543967"/>
            </a:xfrm>
            <a:custGeom>
              <a:avLst/>
              <a:gdLst/>
              <a:ahLst/>
              <a:cxnLst/>
              <a:rect l="l" t="t" r="r" b="b"/>
              <a:pathLst>
                <a:path w="4816592" h="543967">
                  <a:moveTo>
                    <a:pt x="0" y="0"/>
                  </a:moveTo>
                  <a:lnTo>
                    <a:pt x="4816592" y="0"/>
                  </a:lnTo>
                  <a:lnTo>
                    <a:pt x="4816592" y="543967"/>
                  </a:lnTo>
                  <a:lnTo>
                    <a:pt x="0" y="543967"/>
                  </a:lnTo>
                  <a:close/>
                </a:path>
              </a:pathLst>
            </a:custGeom>
            <a:gradFill rotWithShape="1">
              <a:gsLst>
                <a:gs pos="0">
                  <a:srgbClr val="B81B22">
                    <a:alpha val="100000"/>
                  </a:srgbClr>
                </a:gs>
                <a:gs pos="25000">
                  <a:srgbClr val="B81B22">
                    <a:alpha val="99500"/>
                  </a:srgbClr>
                </a:gs>
                <a:gs pos="50000">
                  <a:srgbClr val="E82A34">
                    <a:alpha val="100000"/>
                  </a:srgbClr>
                </a:gs>
                <a:gs pos="75000">
                  <a:srgbClr val="F89DA1">
                    <a:alpha val="100000"/>
                  </a:srgbClr>
                </a:gs>
                <a:gs pos="100000">
                  <a:srgbClr val="FFFFFF">
                    <a:alpha val="99500"/>
                  </a:srgbClr>
                </a:gs>
              </a:gsLst>
              <a:lin ang="0"/>
            </a:gradFill>
          </p:spPr>
        </p:sp>
        <p:sp>
          <p:nvSpPr>
            <p:cNvPr id="30" name="TextBox 4">
              <a:extLst>
                <a:ext uri="{FF2B5EF4-FFF2-40B4-BE49-F238E27FC236}">
                  <a16:creationId xmlns:a16="http://schemas.microsoft.com/office/drawing/2014/main" id="{CC107A00-22F6-47C1-AAF1-49AC9E4F1FE8}"/>
                </a:ext>
              </a:extLst>
            </p:cNvPr>
            <p:cNvSpPr txBox="1"/>
            <p:nvPr/>
          </p:nvSpPr>
          <p:spPr>
            <a:xfrm>
              <a:off x="0" y="-47625"/>
              <a:ext cx="4816593" cy="591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34" name="TextBox 8">
            <a:extLst>
              <a:ext uri="{FF2B5EF4-FFF2-40B4-BE49-F238E27FC236}">
                <a16:creationId xmlns:a16="http://schemas.microsoft.com/office/drawing/2014/main" id="{6A6E9B8B-C857-4E5F-B514-20784942772F}"/>
              </a:ext>
            </a:extLst>
          </p:cNvPr>
          <p:cNvSpPr txBox="1"/>
          <p:nvPr/>
        </p:nvSpPr>
        <p:spPr>
          <a:xfrm>
            <a:off x="304800" y="110995"/>
            <a:ext cx="18059400" cy="131766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200"/>
              </a:lnSpc>
              <a:spcBef>
                <a:spcPct val="0"/>
              </a:spcBef>
            </a:pPr>
            <a:r>
              <a:rPr lang="en-US" altLang="zh-TW" sz="72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AJAX(Asynchronous JavaScript And XML)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D1DC8D1-BB8A-464D-9CCF-8192C44F4B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2591754"/>
            <a:ext cx="2438740" cy="164805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E8B6BE91-5F84-4893-9A1E-62ABBF0506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4533900"/>
            <a:ext cx="10591800" cy="5184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0262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10">
            <a:extLst>
              <a:ext uri="{FF2B5EF4-FFF2-40B4-BE49-F238E27FC236}">
                <a16:creationId xmlns:a16="http://schemas.microsoft.com/office/drawing/2014/main" id="{2A659F81-1ED8-4106-8C45-6A01D7DBC583}"/>
              </a:ext>
            </a:extLst>
          </p:cNvPr>
          <p:cNvSpPr txBox="1"/>
          <p:nvPr/>
        </p:nvSpPr>
        <p:spPr>
          <a:xfrm>
            <a:off x="206912" y="1785472"/>
            <a:ext cx="17779918" cy="224343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480"/>
              </a:lnSpc>
              <a:spcBef>
                <a:spcPct val="0"/>
              </a:spcBef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【ajax()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：使用</a:t>
            </a: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XMLHttpRequest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物件送出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AJAX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請求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】</a:t>
            </a: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支援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GET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、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POST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、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PUT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、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DELETE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等多種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HTTP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方法。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可以設定回應資料的類型，如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json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、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xml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、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html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、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text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可以設定錯誤處理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(`error`)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及完成時的處理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(`complete`)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</p:txBody>
      </p:sp>
      <p:grpSp>
        <p:nvGrpSpPr>
          <p:cNvPr id="28" name="Group 2">
            <a:extLst>
              <a:ext uri="{FF2B5EF4-FFF2-40B4-BE49-F238E27FC236}">
                <a16:creationId xmlns:a16="http://schemas.microsoft.com/office/drawing/2014/main" id="{C571510F-4237-4159-A25E-D023AAABD06D}"/>
              </a:ext>
            </a:extLst>
          </p:cNvPr>
          <p:cNvGrpSpPr/>
          <p:nvPr/>
        </p:nvGrpSpPr>
        <p:grpSpPr>
          <a:xfrm>
            <a:off x="0" y="0"/>
            <a:ext cx="18288000" cy="1691609"/>
            <a:chOff x="0" y="0"/>
            <a:chExt cx="4816593" cy="543967"/>
          </a:xfrm>
        </p:grpSpPr>
        <p:sp>
          <p:nvSpPr>
            <p:cNvPr id="29" name="Freeform 3">
              <a:extLst>
                <a:ext uri="{FF2B5EF4-FFF2-40B4-BE49-F238E27FC236}">
                  <a16:creationId xmlns:a16="http://schemas.microsoft.com/office/drawing/2014/main" id="{8558C2F7-92C9-4ED9-A7F6-36896AE39BAD}"/>
                </a:ext>
              </a:extLst>
            </p:cNvPr>
            <p:cNvSpPr/>
            <p:nvPr/>
          </p:nvSpPr>
          <p:spPr>
            <a:xfrm>
              <a:off x="0" y="0"/>
              <a:ext cx="4816592" cy="543967"/>
            </a:xfrm>
            <a:custGeom>
              <a:avLst/>
              <a:gdLst/>
              <a:ahLst/>
              <a:cxnLst/>
              <a:rect l="l" t="t" r="r" b="b"/>
              <a:pathLst>
                <a:path w="4816592" h="543967">
                  <a:moveTo>
                    <a:pt x="0" y="0"/>
                  </a:moveTo>
                  <a:lnTo>
                    <a:pt x="4816592" y="0"/>
                  </a:lnTo>
                  <a:lnTo>
                    <a:pt x="4816592" y="543967"/>
                  </a:lnTo>
                  <a:lnTo>
                    <a:pt x="0" y="543967"/>
                  </a:lnTo>
                  <a:close/>
                </a:path>
              </a:pathLst>
            </a:custGeom>
            <a:gradFill rotWithShape="1">
              <a:gsLst>
                <a:gs pos="0">
                  <a:srgbClr val="B81B22">
                    <a:alpha val="100000"/>
                  </a:srgbClr>
                </a:gs>
                <a:gs pos="25000">
                  <a:srgbClr val="B81B22">
                    <a:alpha val="99500"/>
                  </a:srgbClr>
                </a:gs>
                <a:gs pos="50000">
                  <a:srgbClr val="E82A34">
                    <a:alpha val="100000"/>
                  </a:srgbClr>
                </a:gs>
                <a:gs pos="75000">
                  <a:srgbClr val="F89DA1">
                    <a:alpha val="100000"/>
                  </a:srgbClr>
                </a:gs>
                <a:gs pos="100000">
                  <a:srgbClr val="FFFFFF">
                    <a:alpha val="99500"/>
                  </a:srgbClr>
                </a:gs>
              </a:gsLst>
              <a:lin ang="0"/>
            </a:gradFill>
          </p:spPr>
        </p:sp>
        <p:sp>
          <p:nvSpPr>
            <p:cNvPr id="30" name="TextBox 4">
              <a:extLst>
                <a:ext uri="{FF2B5EF4-FFF2-40B4-BE49-F238E27FC236}">
                  <a16:creationId xmlns:a16="http://schemas.microsoft.com/office/drawing/2014/main" id="{CC107A00-22F6-47C1-AAF1-49AC9E4F1FE8}"/>
                </a:ext>
              </a:extLst>
            </p:cNvPr>
            <p:cNvSpPr txBox="1"/>
            <p:nvPr/>
          </p:nvSpPr>
          <p:spPr>
            <a:xfrm>
              <a:off x="0" y="-47625"/>
              <a:ext cx="4816593" cy="591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34" name="TextBox 8">
            <a:extLst>
              <a:ext uri="{FF2B5EF4-FFF2-40B4-BE49-F238E27FC236}">
                <a16:creationId xmlns:a16="http://schemas.microsoft.com/office/drawing/2014/main" id="{6A6E9B8B-C857-4E5F-B514-20784942772F}"/>
              </a:ext>
            </a:extLst>
          </p:cNvPr>
          <p:cNvSpPr txBox="1"/>
          <p:nvPr/>
        </p:nvSpPr>
        <p:spPr>
          <a:xfrm>
            <a:off x="304800" y="110995"/>
            <a:ext cx="18059400" cy="131766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200"/>
              </a:lnSpc>
              <a:spcBef>
                <a:spcPct val="0"/>
              </a:spcBef>
            </a:pPr>
            <a:r>
              <a:rPr lang="en-US" altLang="zh-TW" sz="72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AJAX(Asynchronous JavaScript And XML)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8AC60867-D398-4489-80A1-D75252FA79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0799" y="1963406"/>
            <a:ext cx="5505677" cy="188469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339A902E-3A45-4D61-9703-F440F1DDA7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012" y="4122770"/>
            <a:ext cx="10168007" cy="6053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3826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10">
            <a:extLst>
              <a:ext uri="{FF2B5EF4-FFF2-40B4-BE49-F238E27FC236}">
                <a16:creationId xmlns:a16="http://schemas.microsoft.com/office/drawing/2014/main" id="{2A659F81-1ED8-4106-8C45-6A01D7DBC583}"/>
              </a:ext>
            </a:extLst>
          </p:cNvPr>
          <p:cNvSpPr txBox="1"/>
          <p:nvPr/>
        </p:nvSpPr>
        <p:spPr>
          <a:xfrm>
            <a:off x="206912" y="1785472"/>
            <a:ext cx="17779918" cy="224343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480"/>
              </a:lnSpc>
              <a:spcBef>
                <a:spcPct val="0"/>
              </a:spcBef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【ajax()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：使用</a:t>
            </a: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XMLHttpRequest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物件送出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AJAX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請求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】</a:t>
            </a: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支援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GET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、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POST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、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PUT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、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DELETE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等多種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HTTP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方法。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可以設定回應資料的類型，如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json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、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xml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、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html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、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text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可以設定錯誤處理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(`error`)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及完成時的處理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(`complete`)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</p:txBody>
      </p:sp>
      <p:grpSp>
        <p:nvGrpSpPr>
          <p:cNvPr id="28" name="Group 2">
            <a:extLst>
              <a:ext uri="{FF2B5EF4-FFF2-40B4-BE49-F238E27FC236}">
                <a16:creationId xmlns:a16="http://schemas.microsoft.com/office/drawing/2014/main" id="{C571510F-4237-4159-A25E-D023AAABD06D}"/>
              </a:ext>
            </a:extLst>
          </p:cNvPr>
          <p:cNvGrpSpPr/>
          <p:nvPr/>
        </p:nvGrpSpPr>
        <p:grpSpPr>
          <a:xfrm>
            <a:off x="0" y="0"/>
            <a:ext cx="18288000" cy="1691609"/>
            <a:chOff x="0" y="0"/>
            <a:chExt cx="4816593" cy="543967"/>
          </a:xfrm>
        </p:grpSpPr>
        <p:sp>
          <p:nvSpPr>
            <p:cNvPr id="29" name="Freeform 3">
              <a:extLst>
                <a:ext uri="{FF2B5EF4-FFF2-40B4-BE49-F238E27FC236}">
                  <a16:creationId xmlns:a16="http://schemas.microsoft.com/office/drawing/2014/main" id="{8558C2F7-92C9-4ED9-A7F6-36896AE39BAD}"/>
                </a:ext>
              </a:extLst>
            </p:cNvPr>
            <p:cNvSpPr/>
            <p:nvPr/>
          </p:nvSpPr>
          <p:spPr>
            <a:xfrm>
              <a:off x="0" y="0"/>
              <a:ext cx="4816592" cy="543967"/>
            </a:xfrm>
            <a:custGeom>
              <a:avLst/>
              <a:gdLst/>
              <a:ahLst/>
              <a:cxnLst/>
              <a:rect l="l" t="t" r="r" b="b"/>
              <a:pathLst>
                <a:path w="4816592" h="543967">
                  <a:moveTo>
                    <a:pt x="0" y="0"/>
                  </a:moveTo>
                  <a:lnTo>
                    <a:pt x="4816592" y="0"/>
                  </a:lnTo>
                  <a:lnTo>
                    <a:pt x="4816592" y="543967"/>
                  </a:lnTo>
                  <a:lnTo>
                    <a:pt x="0" y="543967"/>
                  </a:lnTo>
                  <a:close/>
                </a:path>
              </a:pathLst>
            </a:custGeom>
            <a:gradFill rotWithShape="1">
              <a:gsLst>
                <a:gs pos="0">
                  <a:srgbClr val="B81B22">
                    <a:alpha val="100000"/>
                  </a:srgbClr>
                </a:gs>
                <a:gs pos="25000">
                  <a:srgbClr val="B81B22">
                    <a:alpha val="99500"/>
                  </a:srgbClr>
                </a:gs>
                <a:gs pos="50000">
                  <a:srgbClr val="E82A34">
                    <a:alpha val="100000"/>
                  </a:srgbClr>
                </a:gs>
                <a:gs pos="75000">
                  <a:srgbClr val="F89DA1">
                    <a:alpha val="100000"/>
                  </a:srgbClr>
                </a:gs>
                <a:gs pos="100000">
                  <a:srgbClr val="FFFFFF">
                    <a:alpha val="99500"/>
                  </a:srgbClr>
                </a:gs>
              </a:gsLst>
              <a:lin ang="0"/>
            </a:gradFill>
          </p:spPr>
        </p:sp>
        <p:sp>
          <p:nvSpPr>
            <p:cNvPr id="30" name="TextBox 4">
              <a:extLst>
                <a:ext uri="{FF2B5EF4-FFF2-40B4-BE49-F238E27FC236}">
                  <a16:creationId xmlns:a16="http://schemas.microsoft.com/office/drawing/2014/main" id="{CC107A00-22F6-47C1-AAF1-49AC9E4F1FE8}"/>
                </a:ext>
              </a:extLst>
            </p:cNvPr>
            <p:cNvSpPr txBox="1"/>
            <p:nvPr/>
          </p:nvSpPr>
          <p:spPr>
            <a:xfrm>
              <a:off x="0" y="-47625"/>
              <a:ext cx="4816593" cy="591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34" name="TextBox 8">
            <a:extLst>
              <a:ext uri="{FF2B5EF4-FFF2-40B4-BE49-F238E27FC236}">
                <a16:creationId xmlns:a16="http://schemas.microsoft.com/office/drawing/2014/main" id="{6A6E9B8B-C857-4E5F-B514-20784942772F}"/>
              </a:ext>
            </a:extLst>
          </p:cNvPr>
          <p:cNvSpPr txBox="1"/>
          <p:nvPr/>
        </p:nvSpPr>
        <p:spPr>
          <a:xfrm>
            <a:off x="304800" y="110995"/>
            <a:ext cx="18059400" cy="131766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200"/>
              </a:lnSpc>
              <a:spcBef>
                <a:spcPct val="0"/>
              </a:spcBef>
            </a:pPr>
            <a:r>
              <a:rPr lang="en-US" altLang="zh-TW" sz="72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AJAX(Asynchronous JavaScript And XML)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8AC60867-D398-4489-80A1-D75252FA79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0799" y="1963406"/>
            <a:ext cx="5505677" cy="188469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339A902E-3A45-4D61-9703-F440F1DDA7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012" y="4122770"/>
            <a:ext cx="10168007" cy="6053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9234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10">
            <a:extLst>
              <a:ext uri="{FF2B5EF4-FFF2-40B4-BE49-F238E27FC236}">
                <a16:creationId xmlns:a16="http://schemas.microsoft.com/office/drawing/2014/main" id="{2A659F81-1ED8-4106-8C45-6A01D7DBC583}"/>
              </a:ext>
            </a:extLst>
          </p:cNvPr>
          <p:cNvSpPr txBox="1"/>
          <p:nvPr/>
        </p:nvSpPr>
        <p:spPr>
          <a:xfrm>
            <a:off x="206912" y="1785472"/>
            <a:ext cx="17779918" cy="51219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搜尋寶可夢資訊。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</p:txBody>
      </p:sp>
      <p:grpSp>
        <p:nvGrpSpPr>
          <p:cNvPr id="28" name="Group 2">
            <a:extLst>
              <a:ext uri="{FF2B5EF4-FFF2-40B4-BE49-F238E27FC236}">
                <a16:creationId xmlns:a16="http://schemas.microsoft.com/office/drawing/2014/main" id="{C571510F-4237-4159-A25E-D023AAABD06D}"/>
              </a:ext>
            </a:extLst>
          </p:cNvPr>
          <p:cNvGrpSpPr/>
          <p:nvPr/>
        </p:nvGrpSpPr>
        <p:grpSpPr>
          <a:xfrm>
            <a:off x="0" y="0"/>
            <a:ext cx="18288000" cy="1691609"/>
            <a:chOff x="0" y="0"/>
            <a:chExt cx="4816593" cy="543967"/>
          </a:xfrm>
        </p:grpSpPr>
        <p:sp>
          <p:nvSpPr>
            <p:cNvPr id="29" name="Freeform 3">
              <a:extLst>
                <a:ext uri="{FF2B5EF4-FFF2-40B4-BE49-F238E27FC236}">
                  <a16:creationId xmlns:a16="http://schemas.microsoft.com/office/drawing/2014/main" id="{8558C2F7-92C9-4ED9-A7F6-36896AE39BAD}"/>
                </a:ext>
              </a:extLst>
            </p:cNvPr>
            <p:cNvSpPr/>
            <p:nvPr/>
          </p:nvSpPr>
          <p:spPr>
            <a:xfrm>
              <a:off x="0" y="0"/>
              <a:ext cx="4816592" cy="543967"/>
            </a:xfrm>
            <a:custGeom>
              <a:avLst/>
              <a:gdLst/>
              <a:ahLst/>
              <a:cxnLst/>
              <a:rect l="l" t="t" r="r" b="b"/>
              <a:pathLst>
                <a:path w="4816592" h="543967">
                  <a:moveTo>
                    <a:pt x="0" y="0"/>
                  </a:moveTo>
                  <a:lnTo>
                    <a:pt x="4816592" y="0"/>
                  </a:lnTo>
                  <a:lnTo>
                    <a:pt x="4816592" y="543967"/>
                  </a:lnTo>
                  <a:lnTo>
                    <a:pt x="0" y="543967"/>
                  </a:lnTo>
                  <a:close/>
                </a:path>
              </a:pathLst>
            </a:custGeom>
            <a:gradFill rotWithShape="1">
              <a:gsLst>
                <a:gs pos="0">
                  <a:srgbClr val="B81B22">
                    <a:alpha val="100000"/>
                  </a:srgbClr>
                </a:gs>
                <a:gs pos="25000">
                  <a:srgbClr val="B81B22">
                    <a:alpha val="99500"/>
                  </a:srgbClr>
                </a:gs>
                <a:gs pos="50000">
                  <a:srgbClr val="E82A34">
                    <a:alpha val="100000"/>
                  </a:srgbClr>
                </a:gs>
                <a:gs pos="75000">
                  <a:srgbClr val="F89DA1">
                    <a:alpha val="100000"/>
                  </a:srgbClr>
                </a:gs>
                <a:gs pos="100000">
                  <a:srgbClr val="FFFFFF">
                    <a:alpha val="99500"/>
                  </a:srgbClr>
                </a:gs>
              </a:gsLst>
              <a:lin ang="0"/>
            </a:gradFill>
          </p:spPr>
        </p:sp>
        <p:sp>
          <p:nvSpPr>
            <p:cNvPr id="30" name="TextBox 4">
              <a:extLst>
                <a:ext uri="{FF2B5EF4-FFF2-40B4-BE49-F238E27FC236}">
                  <a16:creationId xmlns:a16="http://schemas.microsoft.com/office/drawing/2014/main" id="{CC107A00-22F6-47C1-AAF1-49AC9E4F1FE8}"/>
                </a:ext>
              </a:extLst>
            </p:cNvPr>
            <p:cNvSpPr txBox="1"/>
            <p:nvPr/>
          </p:nvSpPr>
          <p:spPr>
            <a:xfrm>
              <a:off x="0" y="-47625"/>
              <a:ext cx="4816593" cy="591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34" name="TextBox 8">
            <a:extLst>
              <a:ext uri="{FF2B5EF4-FFF2-40B4-BE49-F238E27FC236}">
                <a16:creationId xmlns:a16="http://schemas.microsoft.com/office/drawing/2014/main" id="{6A6E9B8B-C857-4E5F-B514-20784942772F}"/>
              </a:ext>
            </a:extLst>
          </p:cNvPr>
          <p:cNvSpPr txBox="1"/>
          <p:nvPr/>
        </p:nvSpPr>
        <p:spPr>
          <a:xfrm>
            <a:off x="304800" y="110995"/>
            <a:ext cx="18059400" cy="131766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200"/>
              </a:lnSpc>
              <a:spcBef>
                <a:spcPct val="0"/>
              </a:spcBef>
            </a:pPr>
            <a:r>
              <a:rPr lang="en-US" altLang="zh-TW" sz="72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AJAX(Asynchronous JavaScript And XML)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BD6DEFE-EA6D-4A66-8F04-5067B36049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495558"/>
            <a:ext cx="2958766" cy="391064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F99EF909-9306-4C3C-A3E3-462CB47E0A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6669152"/>
            <a:ext cx="7557071" cy="3477309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926339F5-FEEE-48FF-8221-CE86E34278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8158" y="3162300"/>
            <a:ext cx="10198671" cy="7013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993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10">
            <a:extLst>
              <a:ext uri="{FF2B5EF4-FFF2-40B4-BE49-F238E27FC236}">
                <a16:creationId xmlns:a16="http://schemas.microsoft.com/office/drawing/2014/main" id="{2A659F81-1ED8-4106-8C45-6A01D7DBC583}"/>
              </a:ext>
            </a:extLst>
          </p:cNvPr>
          <p:cNvSpPr txBox="1"/>
          <p:nvPr/>
        </p:nvSpPr>
        <p:spPr>
          <a:xfrm>
            <a:off x="206912" y="1785472"/>
            <a:ext cx="17852488" cy="51219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on()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：用於為元素綁定事件處理程序。你可以為同一元素綁定多個事件。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</p:txBody>
      </p:sp>
      <p:grpSp>
        <p:nvGrpSpPr>
          <p:cNvPr id="28" name="Group 2">
            <a:extLst>
              <a:ext uri="{FF2B5EF4-FFF2-40B4-BE49-F238E27FC236}">
                <a16:creationId xmlns:a16="http://schemas.microsoft.com/office/drawing/2014/main" id="{C571510F-4237-4159-A25E-D023AAABD06D}"/>
              </a:ext>
            </a:extLst>
          </p:cNvPr>
          <p:cNvGrpSpPr/>
          <p:nvPr/>
        </p:nvGrpSpPr>
        <p:grpSpPr>
          <a:xfrm>
            <a:off x="0" y="0"/>
            <a:ext cx="18288000" cy="1691609"/>
            <a:chOff x="0" y="0"/>
            <a:chExt cx="4816593" cy="543967"/>
          </a:xfrm>
        </p:grpSpPr>
        <p:sp>
          <p:nvSpPr>
            <p:cNvPr id="29" name="Freeform 3">
              <a:extLst>
                <a:ext uri="{FF2B5EF4-FFF2-40B4-BE49-F238E27FC236}">
                  <a16:creationId xmlns:a16="http://schemas.microsoft.com/office/drawing/2014/main" id="{8558C2F7-92C9-4ED9-A7F6-36896AE39BAD}"/>
                </a:ext>
              </a:extLst>
            </p:cNvPr>
            <p:cNvSpPr/>
            <p:nvPr/>
          </p:nvSpPr>
          <p:spPr>
            <a:xfrm>
              <a:off x="0" y="0"/>
              <a:ext cx="4816592" cy="543967"/>
            </a:xfrm>
            <a:custGeom>
              <a:avLst/>
              <a:gdLst/>
              <a:ahLst/>
              <a:cxnLst/>
              <a:rect l="l" t="t" r="r" b="b"/>
              <a:pathLst>
                <a:path w="4816592" h="543967">
                  <a:moveTo>
                    <a:pt x="0" y="0"/>
                  </a:moveTo>
                  <a:lnTo>
                    <a:pt x="4816592" y="0"/>
                  </a:lnTo>
                  <a:lnTo>
                    <a:pt x="4816592" y="543967"/>
                  </a:lnTo>
                  <a:lnTo>
                    <a:pt x="0" y="543967"/>
                  </a:lnTo>
                  <a:close/>
                </a:path>
              </a:pathLst>
            </a:custGeom>
            <a:gradFill rotWithShape="1">
              <a:gsLst>
                <a:gs pos="0">
                  <a:srgbClr val="B81B22">
                    <a:alpha val="100000"/>
                  </a:srgbClr>
                </a:gs>
                <a:gs pos="25000">
                  <a:srgbClr val="B81B22">
                    <a:alpha val="99500"/>
                  </a:srgbClr>
                </a:gs>
                <a:gs pos="50000">
                  <a:srgbClr val="E82A34">
                    <a:alpha val="100000"/>
                  </a:srgbClr>
                </a:gs>
                <a:gs pos="75000">
                  <a:srgbClr val="F89DA1">
                    <a:alpha val="100000"/>
                  </a:srgbClr>
                </a:gs>
                <a:gs pos="100000">
                  <a:srgbClr val="FFFFFF">
                    <a:alpha val="99500"/>
                  </a:srgbClr>
                </a:gs>
              </a:gsLst>
              <a:lin ang="0"/>
            </a:gradFill>
          </p:spPr>
        </p:sp>
        <p:sp>
          <p:nvSpPr>
            <p:cNvPr id="30" name="TextBox 4">
              <a:extLst>
                <a:ext uri="{FF2B5EF4-FFF2-40B4-BE49-F238E27FC236}">
                  <a16:creationId xmlns:a16="http://schemas.microsoft.com/office/drawing/2014/main" id="{CC107A00-22F6-47C1-AAF1-49AC9E4F1FE8}"/>
                </a:ext>
              </a:extLst>
            </p:cNvPr>
            <p:cNvSpPr txBox="1"/>
            <p:nvPr/>
          </p:nvSpPr>
          <p:spPr>
            <a:xfrm>
              <a:off x="0" y="-47625"/>
              <a:ext cx="4816593" cy="591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34" name="TextBox 8">
            <a:extLst>
              <a:ext uri="{FF2B5EF4-FFF2-40B4-BE49-F238E27FC236}">
                <a16:creationId xmlns:a16="http://schemas.microsoft.com/office/drawing/2014/main" id="{6A6E9B8B-C857-4E5F-B514-20784942772F}"/>
              </a:ext>
            </a:extLst>
          </p:cNvPr>
          <p:cNvSpPr txBox="1"/>
          <p:nvPr/>
        </p:nvSpPr>
        <p:spPr>
          <a:xfrm>
            <a:off x="304800" y="110995"/>
            <a:ext cx="9571413" cy="13215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200"/>
              </a:lnSpc>
              <a:spcBef>
                <a:spcPct val="0"/>
              </a:spcBef>
            </a:pPr>
            <a:r>
              <a:rPr lang="en-US" altLang="zh-TW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jQuery </a:t>
            </a:r>
            <a:r>
              <a:rPr lang="zh-TW" altLang="en-US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事件處理</a:t>
            </a:r>
            <a:endParaRPr lang="en-US" altLang="zh-TW" sz="8000" dirty="0">
              <a:solidFill>
                <a:srgbClr val="FFFF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王漢宗顏楷體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445C5B06-4CD3-4F56-823F-915F43FF57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8618"/>
          <a:stretch/>
        </p:blipFill>
        <p:spPr>
          <a:xfrm>
            <a:off x="219612" y="2404227"/>
            <a:ext cx="7705188" cy="2552470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8644ADCB-958B-4F34-A5BA-0017377925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7016"/>
          <a:stretch/>
        </p:blipFill>
        <p:spPr>
          <a:xfrm>
            <a:off x="8133289" y="2404227"/>
            <a:ext cx="7868711" cy="1400718"/>
          </a:xfrm>
          <a:prstGeom prst="rect">
            <a:avLst/>
          </a:prstGeom>
        </p:spPr>
      </p:pic>
      <p:sp>
        <p:nvSpPr>
          <p:cNvPr id="12" name="TextBox 10">
            <a:extLst>
              <a:ext uri="{FF2B5EF4-FFF2-40B4-BE49-F238E27FC236}">
                <a16:creationId xmlns:a16="http://schemas.microsoft.com/office/drawing/2014/main" id="{992C142B-5B21-4E8C-BD5C-85CE8139E949}"/>
              </a:ext>
            </a:extLst>
          </p:cNvPr>
          <p:cNvSpPr txBox="1"/>
          <p:nvPr/>
        </p:nvSpPr>
        <p:spPr>
          <a:xfrm>
            <a:off x="219612" y="4956697"/>
            <a:ext cx="12581988" cy="51219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off()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：用於移除指定的事件處理程序。如果未指定參數，則移除所有綁定的事件。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D6FF629-AFF5-46C0-84F3-ED78B65C48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912" y="5481590"/>
            <a:ext cx="7660836" cy="1795509"/>
          </a:xfrm>
          <a:prstGeom prst="rect">
            <a:avLst/>
          </a:prstGeom>
        </p:spPr>
      </p:pic>
      <p:sp>
        <p:nvSpPr>
          <p:cNvPr id="15" name="TextBox 10">
            <a:extLst>
              <a:ext uri="{FF2B5EF4-FFF2-40B4-BE49-F238E27FC236}">
                <a16:creationId xmlns:a16="http://schemas.microsoft.com/office/drawing/2014/main" id="{6647E382-35D3-4EFB-B581-56D4006042DF}"/>
              </a:ext>
            </a:extLst>
          </p:cNvPr>
          <p:cNvSpPr txBox="1"/>
          <p:nvPr/>
        </p:nvSpPr>
        <p:spPr>
          <a:xfrm>
            <a:off x="219612" y="7272289"/>
            <a:ext cx="12581988" cy="51219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ready()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：是在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DOM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加載完成後執行指定的函式，通常用於初始化。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A1486D1D-7A65-4D61-B26D-858773FA0E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312" y="7882773"/>
            <a:ext cx="7692488" cy="1407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708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10">
            <a:extLst>
              <a:ext uri="{FF2B5EF4-FFF2-40B4-BE49-F238E27FC236}">
                <a16:creationId xmlns:a16="http://schemas.microsoft.com/office/drawing/2014/main" id="{2A659F81-1ED8-4106-8C45-6A01D7DBC583}"/>
              </a:ext>
            </a:extLst>
          </p:cNvPr>
          <p:cNvSpPr txBox="1"/>
          <p:nvPr/>
        </p:nvSpPr>
        <p:spPr>
          <a:xfrm>
            <a:off x="206912" y="1785472"/>
            <a:ext cx="17852488" cy="108805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當我們要在事件處理程式中存取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Event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物件時，可以透過名稱為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e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的參數來加以傳遞。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且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e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必須是第一個參數。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</p:txBody>
      </p:sp>
      <p:grpSp>
        <p:nvGrpSpPr>
          <p:cNvPr id="28" name="Group 2">
            <a:extLst>
              <a:ext uri="{FF2B5EF4-FFF2-40B4-BE49-F238E27FC236}">
                <a16:creationId xmlns:a16="http://schemas.microsoft.com/office/drawing/2014/main" id="{C571510F-4237-4159-A25E-D023AAABD06D}"/>
              </a:ext>
            </a:extLst>
          </p:cNvPr>
          <p:cNvGrpSpPr/>
          <p:nvPr/>
        </p:nvGrpSpPr>
        <p:grpSpPr>
          <a:xfrm>
            <a:off x="0" y="0"/>
            <a:ext cx="18288000" cy="1691609"/>
            <a:chOff x="0" y="0"/>
            <a:chExt cx="4816593" cy="543967"/>
          </a:xfrm>
        </p:grpSpPr>
        <p:sp>
          <p:nvSpPr>
            <p:cNvPr id="29" name="Freeform 3">
              <a:extLst>
                <a:ext uri="{FF2B5EF4-FFF2-40B4-BE49-F238E27FC236}">
                  <a16:creationId xmlns:a16="http://schemas.microsoft.com/office/drawing/2014/main" id="{8558C2F7-92C9-4ED9-A7F6-36896AE39BAD}"/>
                </a:ext>
              </a:extLst>
            </p:cNvPr>
            <p:cNvSpPr/>
            <p:nvPr/>
          </p:nvSpPr>
          <p:spPr>
            <a:xfrm>
              <a:off x="0" y="0"/>
              <a:ext cx="4816592" cy="543967"/>
            </a:xfrm>
            <a:custGeom>
              <a:avLst/>
              <a:gdLst/>
              <a:ahLst/>
              <a:cxnLst/>
              <a:rect l="l" t="t" r="r" b="b"/>
              <a:pathLst>
                <a:path w="4816592" h="543967">
                  <a:moveTo>
                    <a:pt x="0" y="0"/>
                  </a:moveTo>
                  <a:lnTo>
                    <a:pt x="4816592" y="0"/>
                  </a:lnTo>
                  <a:lnTo>
                    <a:pt x="4816592" y="543967"/>
                  </a:lnTo>
                  <a:lnTo>
                    <a:pt x="0" y="543967"/>
                  </a:lnTo>
                  <a:close/>
                </a:path>
              </a:pathLst>
            </a:custGeom>
            <a:gradFill rotWithShape="1">
              <a:gsLst>
                <a:gs pos="0">
                  <a:srgbClr val="B81B22">
                    <a:alpha val="100000"/>
                  </a:srgbClr>
                </a:gs>
                <a:gs pos="25000">
                  <a:srgbClr val="B81B22">
                    <a:alpha val="99500"/>
                  </a:srgbClr>
                </a:gs>
                <a:gs pos="50000">
                  <a:srgbClr val="E82A34">
                    <a:alpha val="100000"/>
                  </a:srgbClr>
                </a:gs>
                <a:gs pos="75000">
                  <a:srgbClr val="F89DA1">
                    <a:alpha val="100000"/>
                  </a:srgbClr>
                </a:gs>
                <a:gs pos="100000">
                  <a:srgbClr val="FFFFFF">
                    <a:alpha val="99500"/>
                  </a:srgbClr>
                </a:gs>
              </a:gsLst>
              <a:lin ang="0"/>
            </a:gradFill>
          </p:spPr>
        </p:sp>
        <p:sp>
          <p:nvSpPr>
            <p:cNvPr id="30" name="TextBox 4">
              <a:extLst>
                <a:ext uri="{FF2B5EF4-FFF2-40B4-BE49-F238E27FC236}">
                  <a16:creationId xmlns:a16="http://schemas.microsoft.com/office/drawing/2014/main" id="{CC107A00-22F6-47C1-AAF1-49AC9E4F1FE8}"/>
                </a:ext>
              </a:extLst>
            </p:cNvPr>
            <p:cNvSpPr txBox="1"/>
            <p:nvPr/>
          </p:nvSpPr>
          <p:spPr>
            <a:xfrm>
              <a:off x="0" y="-47625"/>
              <a:ext cx="4816593" cy="591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34" name="TextBox 8">
            <a:extLst>
              <a:ext uri="{FF2B5EF4-FFF2-40B4-BE49-F238E27FC236}">
                <a16:creationId xmlns:a16="http://schemas.microsoft.com/office/drawing/2014/main" id="{6A6E9B8B-C857-4E5F-B514-20784942772F}"/>
              </a:ext>
            </a:extLst>
          </p:cNvPr>
          <p:cNvSpPr txBox="1"/>
          <p:nvPr/>
        </p:nvSpPr>
        <p:spPr>
          <a:xfrm>
            <a:off x="304800" y="110995"/>
            <a:ext cx="9571413" cy="13215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200"/>
              </a:lnSpc>
              <a:spcBef>
                <a:spcPct val="0"/>
              </a:spcBef>
            </a:pPr>
            <a:r>
              <a:rPr lang="en-US" altLang="zh-TW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event</a:t>
            </a:r>
            <a:r>
              <a:rPr lang="zh-TW" altLang="en-US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物件</a:t>
            </a:r>
            <a:endParaRPr lang="en-US" altLang="zh-TW" sz="8000" dirty="0">
              <a:solidFill>
                <a:srgbClr val="FFFF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王漢宗顏楷體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60E73D6-D936-42B1-9649-D1D680723B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012" y="3061862"/>
            <a:ext cx="8083464" cy="459623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786FDA13-B4DF-4AA0-A7AE-BEA4D280E3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6800" y="3080964"/>
            <a:ext cx="8567557" cy="2291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2791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10">
            <a:extLst>
              <a:ext uri="{FF2B5EF4-FFF2-40B4-BE49-F238E27FC236}">
                <a16:creationId xmlns:a16="http://schemas.microsoft.com/office/drawing/2014/main" id="{2A659F81-1ED8-4106-8C45-6A01D7DBC583}"/>
              </a:ext>
            </a:extLst>
          </p:cNvPr>
          <p:cNvSpPr txBox="1"/>
          <p:nvPr/>
        </p:nvSpPr>
        <p:spPr>
          <a:xfrm>
            <a:off x="206912" y="1785472"/>
            <a:ext cx="17852488" cy="224343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表單驗證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(Form Validation)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是用來檢查使用者在表單欄位輸入的資料是否正確，防止使用者輸入錯誤資料。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914400" lvl="1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忘記輸入資料。	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914400" lvl="1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資料格式不正確。	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914400" lvl="1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資料超出範圍。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</p:txBody>
      </p:sp>
      <p:grpSp>
        <p:nvGrpSpPr>
          <p:cNvPr id="28" name="Group 2">
            <a:extLst>
              <a:ext uri="{FF2B5EF4-FFF2-40B4-BE49-F238E27FC236}">
                <a16:creationId xmlns:a16="http://schemas.microsoft.com/office/drawing/2014/main" id="{C571510F-4237-4159-A25E-D023AAABD06D}"/>
              </a:ext>
            </a:extLst>
          </p:cNvPr>
          <p:cNvGrpSpPr/>
          <p:nvPr/>
        </p:nvGrpSpPr>
        <p:grpSpPr>
          <a:xfrm>
            <a:off x="0" y="0"/>
            <a:ext cx="18288000" cy="1691609"/>
            <a:chOff x="0" y="0"/>
            <a:chExt cx="4816593" cy="543967"/>
          </a:xfrm>
        </p:grpSpPr>
        <p:sp>
          <p:nvSpPr>
            <p:cNvPr id="29" name="Freeform 3">
              <a:extLst>
                <a:ext uri="{FF2B5EF4-FFF2-40B4-BE49-F238E27FC236}">
                  <a16:creationId xmlns:a16="http://schemas.microsoft.com/office/drawing/2014/main" id="{8558C2F7-92C9-4ED9-A7F6-36896AE39BAD}"/>
                </a:ext>
              </a:extLst>
            </p:cNvPr>
            <p:cNvSpPr/>
            <p:nvPr/>
          </p:nvSpPr>
          <p:spPr>
            <a:xfrm>
              <a:off x="0" y="0"/>
              <a:ext cx="4816592" cy="543967"/>
            </a:xfrm>
            <a:custGeom>
              <a:avLst/>
              <a:gdLst/>
              <a:ahLst/>
              <a:cxnLst/>
              <a:rect l="l" t="t" r="r" b="b"/>
              <a:pathLst>
                <a:path w="4816592" h="543967">
                  <a:moveTo>
                    <a:pt x="0" y="0"/>
                  </a:moveTo>
                  <a:lnTo>
                    <a:pt x="4816592" y="0"/>
                  </a:lnTo>
                  <a:lnTo>
                    <a:pt x="4816592" y="543967"/>
                  </a:lnTo>
                  <a:lnTo>
                    <a:pt x="0" y="543967"/>
                  </a:lnTo>
                  <a:close/>
                </a:path>
              </a:pathLst>
            </a:custGeom>
            <a:gradFill rotWithShape="1">
              <a:gsLst>
                <a:gs pos="0">
                  <a:srgbClr val="B81B22">
                    <a:alpha val="100000"/>
                  </a:srgbClr>
                </a:gs>
                <a:gs pos="25000">
                  <a:srgbClr val="B81B22">
                    <a:alpha val="99500"/>
                  </a:srgbClr>
                </a:gs>
                <a:gs pos="50000">
                  <a:srgbClr val="E82A34">
                    <a:alpha val="100000"/>
                  </a:srgbClr>
                </a:gs>
                <a:gs pos="75000">
                  <a:srgbClr val="F89DA1">
                    <a:alpha val="100000"/>
                  </a:srgbClr>
                </a:gs>
                <a:gs pos="100000">
                  <a:srgbClr val="FFFFFF">
                    <a:alpha val="99500"/>
                  </a:srgbClr>
                </a:gs>
              </a:gsLst>
              <a:lin ang="0"/>
            </a:gradFill>
          </p:spPr>
        </p:sp>
        <p:sp>
          <p:nvSpPr>
            <p:cNvPr id="30" name="TextBox 4">
              <a:extLst>
                <a:ext uri="{FF2B5EF4-FFF2-40B4-BE49-F238E27FC236}">
                  <a16:creationId xmlns:a16="http://schemas.microsoft.com/office/drawing/2014/main" id="{CC107A00-22F6-47C1-AAF1-49AC9E4F1FE8}"/>
                </a:ext>
              </a:extLst>
            </p:cNvPr>
            <p:cNvSpPr txBox="1"/>
            <p:nvPr/>
          </p:nvSpPr>
          <p:spPr>
            <a:xfrm>
              <a:off x="0" y="-47625"/>
              <a:ext cx="4816593" cy="591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34" name="TextBox 8">
            <a:extLst>
              <a:ext uri="{FF2B5EF4-FFF2-40B4-BE49-F238E27FC236}">
                <a16:creationId xmlns:a16="http://schemas.microsoft.com/office/drawing/2014/main" id="{6A6E9B8B-C857-4E5F-B514-20784942772F}"/>
              </a:ext>
            </a:extLst>
          </p:cNvPr>
          <p:cNvSpPr txBox="1"/>
          <p:nvPr/>
        </p:nvSpPr>
        <p:spPr>
          <a:xfrm>
            <a:off x="304800" y="110995"/>
            <a:ext cx="12649200" cy="13215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200"/>
              </a:lnSpc>
              <a:spcBef>
                <a:spcPct val="0"/>
              </a:spcBef>
            </a:pPr>
            <a:r>
              <a:rPr lang="en-US" altLang="zh-TW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 jQuery </a:t>
            </a:r>
            <a:r>
              <a:rPr lang="zh-TW" altLang="en-US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的 </a:t>
            </a:r>
            <a:r>
              <a:rPr lang="en-US" altLang="zh-TW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HTML </a:t>
            </a:r>
            <a:r>
              <a:rPr lang="zh-TW" altLang="en-US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表單驗證</a:t>
            </a:r>
            <a:endParaRPr lang="en-US" altLang="zh-TW" sz="8000" dirty="0">
              <a:solidFill>
                <a:srgbClr val="FFFF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王漢宗顏楷體"/>
            </a:endParaRPr>
          </a:p>
        </p:txBody>
      </p:sp>
    </p:spTree>
    <p:extLst>
      <p:ext uri="{BB962C8B-B14F-4D97-AF65-F5344CB8AC3E}">
        <p14:creationId xmlns:p14="http://schemas.microsoft.com/office/powerpoint/2010/main" val="4182430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">
            <a:extLst>
              <a:ext uri="{FF2B5EF4-FFF2-40B4-BE49-F238E27FC236}">
                <a16:creationId xmlns:a16="http://schemas.microsoft.com/office/drawing/2014/main" id="{C571510F-4237-4159-A25E-D023AAABD06D}"/>
              </a:ext>
            </a:extLst>
          </p:cNvPr>
          <p:cNvGrpSpPr/>
          <p:nvPr/>
        </p:nvGrpSpPr>
        <p:grpSpPr>
          <a:xfrm>
            <a:off x="0" y="0"/>
            <a:ext cx="18288000" cy="1691609"/>
            <a:chOff x="0" y="0"/>
            <a:chExt cx="4816593" cy="543967"/>
          </a:xfrm>
        </p:grpSpPr>
        <p:sp>
          <p:nvSpPr>
            <p:cNvPr id="29" name="Freeform 3">
              <a:extLst>
                <a:ext uri="{FF2B5EF4-FFF2-40B4-BE49-F238E27FC236}">
                  <a16:creationId xmlns:a16="http://schemas.microsoft.com/office/drawing/2014/main" id="{8558C2F7-92C9-4ED9-A7F6-36896AE39BAD}"/>
                </a:ext>
              </a:extLst>
            </p:cNvPr>
            <p:cNvSpPr/>
            <p:nvPr/>
          </p:nvSpPr>
          <p:spPr>
            <a:xfrm>
              <a:off x="0" y="0"/>
              <a:ext cx="4816592" cy="543967"/>
            </a:xfrm>
            <a:custGeom>
              <a:avLst/>
              <a:gdLst/>
              <a:ahLst/>
              <a:cxnLst/>
              <a:rect l="l" t="t" r="r" b="b"/>
              <a:pathLst>
                <a:path w="4816592" h="543967">
                  <a:moveTo>
                    <a:pt x="0" y="0"/>
                  </a:moveTo>
                  <a:lnTo>
                    <a:pt x="4816592" y="0"/>
                  </a:lnTo>
                  <a:lnTo>
                    <a:pt x="4816592" y="543967"/>
                  </a:lnTo>
                  <a:lnTo>
                    <a:pt x="0" y="543967"/>
                  </a:lnTo>
                  <a:close/>
                </a:path>
              </a:pathLst>
            </a:custGeom>
            <a:gradFill rotWithShape="1">
              <a:gsLst>
                <a:gs pos="0">
                  <a:srgbClr val="B81B22">
                    <a:alpha val="100000"/>
                  </a:srgbClr>
                </a:gs>
                <a:gs pos="25000">
                  <a:srgbClr val="B81B22">
                    <a:alpha val="99500"/>
                  </a:srgbClr>
                </a:gs>
                <a:gs pos="50000">
                  <a:srgbClr val="E82A34">
                    <a:alpha val="100000"/>
                  </a:srgbClr>
                </a:gs>
                <a:gs pos="75000">
                  <a:srgbClr val="F89DA1">
                    <a:alpha val="100000"/>
                  </a:srgbClr>
                </a:gs>
                <a:gs pos="100000">
                  <a:srgbClr val="FFFFFF">
                    <a:alpha val="99500"/>
                  </a:srgbClr>
                </a:gs>
              </a:gsLst>
              <a:lin ang="0"/>
            </a:gradFill>
          </p:spPr>
        </p:sp>
        <p:sp>
          <p:nvSpPr>
            <p:cNvPr id="30" name="TextBox 4">
              <a:extLst>
                <a:ext uri="{FF2B5EF4-FFF2-40B4-BE49-F238E27FC236}">
                  <a16:creationId xmlns:a16="http://schemas.microsoft.com/office/drawing/2014/main" id="{CC107A00-22F6-47C1-AAF1-49AC9E4F1FE8}"/>
                </a:ext>
              </a:extLst>
            </p:cNvPr>
            <p:cNvSpPr txBox="1"/>
            <p:nvPr/>
          </p:nvSpPr>
          <p:spPr>
            <a:xfrm>
              <a:off x="0" y="-47625"/>
              <a:ext cx="4816593" cy="591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34" name="TextBox 8">
            <a:extLst>
              <a:ext uri="{FF2B5EF4-FFF2-40B4-BE49-F238E27FC236}">
                <a16:creationId xmlns:a16="http://schemas.microsoft.com/office/drawing/2014/main" id="{6A6E9B8B-C857-4E5F-B514-20784942772F}"/>
              </a:ext>
            </a:extLst>
          </p:cNvPr>
          <p:cNvSpPr txBox="1"/>
          <p:nvPr/>
        </p:nvSpPr>
        <p:spPr>
          <a:xfrm>
            <a:off x="304800" y="110995"/>
            <a:ext cx="12649200" cy="13215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200"/>
              </a:lnSpc>
              <a:spcBef>
                <a:spcPct val="0"/>
              </a:spcBef>
            </a:pPr>
            <a:r>
              <a:rPr lang="en-US" altLang="zh-TW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 jQuery </a:t>
            </a:r>
            <a:r>
              <a:rPr lang="zh-TW" altLang="en-US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的 </a:t>
            </a:r>
            <a:r>
              <a:rPr lang="en-US" altLang="zh-TW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HTML </a:t>
            </a:r>
            <a:r>
              <a:rPr lang="zh-TW" altLang="en-US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表單驗證</a:t>
            </a:r>
            <a:endParaRPr lang="en-US" altLang="zh-TW" sz="8000" dirty="0">
              <a:solidFill>
                <a:srgbClr val="FFFF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王漢宗顏楷體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CA1421A2-01E7-4F49-8FDB-62F9899471D1}"/>
              </a:ext>
            </a:extLst>
          </p:cNvPr>
          <p:cNvSpPr txBox="1"/>
          <p:nvPr/>
        </p:nvSpPr>
        <p:spPr>
          <a:xfrm>
            <a:off x="4409312" y="6981282"/>
            <a:ext cx="127787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(html)</a:t>
            </a:r>
          </a:p>
        </p:txBody>
      </p:sp>
      <p:sp>
        <p:nvSpPr>
          <p:cNvPr id="8" name="TextBox 10">
            <a:extLst>
              <a:ext uri="{FF2B5EF4-FFF2-40B4-BE49-F238E27FC236}">
                <a16:creationId xmlns:a16="http://schemas.microsoft.com/office/drawing/2014/main" id="{08DE95AF-0AF4-477F-ABF2-95A15BF443C8}"/>
              </a:ext>
            </a:extLst>
          </p:cNvPr>
          <p:cNvSpPr txBox="1"/>
          <p:nvPr/>
        </p:nvSpPr>
        <p:spPr>
          <a:xfrm>
            <a:off x="152400" y="1680865"/>
            <a:ext cx="9601200" cy="224343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480"/>
              </a:lnSpc>
              <a:spcBef>
                <a:spcPct val="0"/>
              </a:spcBef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【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使用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click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事件的表單驗證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】</a:t>
            </a: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當使用者按下提交按鈕後，檢查是否有任何必填欄位是空白。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若有空白欄位，則會自動將其框線標示為紅色，以提示使用者補充資料。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FB567D78-9C2D-459D-93BF-AAAB98B087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912" y="4000500"/>
            <a:ext cx="9422686" cy="2982922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085A2122-7312-43AB-9C21-14A59789D8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89585" y="3036325"/>
            <a:ext cx="8216903" cy="5961565"/>
          </a:xfrm>
          <a:prstGeom prst="rect">
            <a:avLst/>
          </a:prstGeom>
        </p:spPr>
      </p:pic>
      <p:sp>
        <p:nvSpPr>
          <p:cNvPr id="13" name="文字方塊 12">
            <a:extLst>
              <a:ext uri="{FF2B5EF4-FFF2-40B4-BE49-F238E27FC236}">
                <a16:creationId xmlns:a16="http://schemas.microsoft.com/office/drawing/2014/main" id="{3E8726D3-35DB-4687-802F-C3348D82360C}"/>
              </a:ext>
            </a:extLst>
          </p:cNvPr>
          <p:cNvSpPr txBox="1"/>
          <p:nvPr/>
        </p:nvSpPr>
        <p:spPr>
          <a:xfrm>
            <a:off x="13716000" y="9010590"/>
            <a:ext cx="127787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en-US" altLang="zh-TW" sz="20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js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FDCDD562-B955-41F9-A643-1C54E4DC75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400" y="7581900"/>
            <a:ext cx="3179317" cy="174124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5096761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10">
            <a:extLst>
              <a:ext uri="{FF2B5EF4-FFF2-40B4-BE49-F238E27FC236}">
                <a16:creationId xmlns:a16="http://schemas.microsoft.com/office/drawing/2014/main" id="{2A659F81-1ED8-4106-8C45-6A01D7DBC583}"/>
              </a:ext>
            </a:extLst>
          </p:cNvPr>
          <p:cNvSpPr txBox="1"/>
          <p:nvPr/>
        </p:nvSpPr>
        <p:spPr>
          <a:xfrm>
            <a:off x="206912" y="1785472"/>
            <a:ext cx="17852488" cy="166513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480"/>
              </a:lnSpc>
              <a:spcBef>
                <a:spcPct val="0"/>
              </a:spcBef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【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即時驗證欄位資料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】</a:t>
            </a: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當使用者離開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(blur)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某個輸入欄位時，立即檢查該欄位的輸入是否為空。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若欄位為空，則顯示紅色框線，並提示使用者補充資料。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</p:txBody>
      </p:sp>
      <p:grpSp>
        <p:nvGrpSpPr>
          <p:cNvPr id="28" name="Group 2">
            <a:extLst>
              <a:ext uri="{FF2B5EF4-FFF2-40B4-BE49-F238E27FC236}">
                <a16:creationId xmlns:a16="http://schemas.microsoft.com/office/drawing/2014/main" id="{C571510F-4237-4159-A25E-D023AAABD06D}"/>
              </a:ext>
            </a:extLst>
          </p:cNvPr>
          <p:cNvGrpSpPr/>
          <p:nvPr/>
        </p:nvGrpSpPr>
        <p:grpSpPr>
          <a:xfrm>
            <a:off x="0" y="0"/>
            <a:ext cx="18288000" cy="1691609"/>
            <a:chOff x="0" y="0"/>
            <a:chExt cx="4816593" cy="543967"/>
          </a:xfrm>
        </p:grpSpPr>
        <p:sp>
          <p:nvSpPr>
            <p:cNvPr id="29" name="Freeform 3">
              <a:extLst>
                <a:ext uri="{FF2B5EF4-FFF2-40B4-BE49-F238E27FC236}">
                  <a16:creationId xmlns:a16="http://schemas.microsoft.com/office/drawing/2014/main" id="{8558C2F7-92C9-4ED9-A7F6-36896AE39BAD}"/>
                </a:ext>
              </a:extLst>
            </p:cNvPr>
            <p:cNvSpPr/>
            <p:nvPr/>
          </p:nvSpPr>
          <p:spPr>
            <a:xfrm>
              <a:off x="0" y="0"/>
              <a:ext cx="4816592" cy="543967"/>
            </a:xfrm>
            <a:custGeom>
              <a:avLst/>
              <a:gdLst/>
              <a:ahLst/>
              <a:cxnLst/>
              <a:rect l="l" t="t" r="r" b="b"/>
              <a:pathLst>
                <a:path w="4816592" h="543967">
                  <a:moveTo>
                    <a:pt x="0" y="0"/>
                  </a:moveTo>
                  <a:lnTo>
                    <a:pt x="4816592" y="0"/>
                  </a:lnTo>
                  <a:lnTo>
                    <a:pt x="4816592" y="543967"/>
                  </a:lnTo>
                  <a:lnTo>
                    <a:pt x="0" y="543967"/>
                  </a:lnTo>
                  <a:close/>
                </a:path>
              </a:pathLst>
            </a:custGeom>
            <a:gradFill rotWithShape="1">
              <a:gsLst>
                <a:gs pos="0">
                  <a:srgbClr val="B81B22">
                    <a:alpha val="100000"/>
                  </a:srgbClr>
                </a:gs>
                <a:gs pos="25000">
                  <a:srgbClr val="B81B22">
                    <a:alpha val="99500"/>
                  </a:srgbClr>
                </a:gs>
                <a:gs pos="50000">
                  <a:srgbClr val="E82A34">
                    <a:alpha val="100000"/>
                  </a:srgbClr>
                </a:gs>
                <a:gs pos="75000">
                  <a:srgbClr val="F89DA1">
                    <a:alpha val="100000"/>
                  </a:srgbClr>
                </a:gs>
                <a:gs pos="100000">
                  <a:srgbClr val="FFFFFF">
                    <a:alpha val="99500"/>
                  </a:srgbClr>
                </a:gs>
              </a:gsLst>
              <a:lin ang="0"/>
            </a:gradFill>
          </p:spPr>
        </p:sp>
        <p:sp>
          <p:nvSpPr>
            <p:cNvPr id="30" name="TextBox 4">
              <a:extLst>
                <a:ext uri="{FF2B5EF4-FFF2-40B4-BE49-F238E27FC236}">
                  <a16:creationId xmlns:a16="http://schemas.microsoft.com/office/drawing/2014/main" id="{CC107A00-22F6-47C1-AAF1-49AC9E4F1FE8}"/>
                </a:ext>
              </a:extLst>
            </p:cNvPr>
            <p:cNvSpPr txBox="1"/>
            <p:nvPr/>
          </p:nvSpPr>
          <p:spPr>
            <a:xfrm>
              <a:off x="0" y="-47625"/>
              <a:ext cx="4816593" cy="591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34" name="TextBox 8">
            <a:extLst>
              <a:ext uri="{FF2B5EF4-FFF2-40B4-BE49-F238E27FC236}">
                <a16:creationId xmlns:a16="http://schemas.microsoft.com/office/drawing/2014/main" id="{6A6E9B8B-C857-4E5F-B514-20784942772F}"/>
              </a:ext>
            </a:extLst>
          </p:cNvPr>
          <p:cNvSpPr txBox="1"/>
          <p:nvPr/>
        </p:nvSpPr>
        <p:spPr>
          <a:xfrm>
            <a:off x="304800" y="110995"/>
            <a:ext cx="12649200" cy="13215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200"/>
              </a:lnSpc>
              <a:spcBef>
                <a:spcPct val="0"/>
              </a:spcBef>
            </a:pPr>
            <a:r>
              <a:rPr lang="en-US" altLang="zh-TW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 jQuery </a:t>
            </a:r>
            <a:r>
              <a:rPr lang="zh-TW" altLang="en-US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的 </a:t>
            </a:r>
            <a:r>
              <a:rPr lang="en-US" altLang="zh-TW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HTML </a:t>
            </a:r>
            <a:r>
              <a:rPr lang="zh-TW" altLang="en-US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表單驗證</a:t>
            </a:r>
            <a:endParaRPr lang="en-US" altLang="zh-TW" sz="8000" dirty="0">
              <a:solidFill>
                <a:srgbClr val="FFFF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王漢宗顏楷體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34442FCB-EF59-4816-8899-94A6AC03BF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7500" y="1865112"/>
            <a:ext cx="3581900" cy="218152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FA726295-8532-4D03-BF96-68D65E3F3A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4414" y="4310792"/>
            <a:ext cx="8439586" cy="2525601"/>
          </a:xfrm>
          <a:prstGeom prst="rect">
            <a:avLst/>
          </a:prstGeom>
        </p:spPr>
      </p:pic>
      <p:sp>
        <p:nvSpPr>
          <p:cNvPr id="16" name="文字方塊 15">
            <a:extLst>
              <a:ext uri="{FF2B5EF4-FFF2-40B4-BE49-F238E27FC236}">
                <a16:creationId xmlns:a16="http://schemas.microsoft.com/office/drawing/2014/main" id="{75EC3CEA-1B04-441C-A1A6-B4BDB964E88D}"/>
              </a:ext>
            </a:extLst>
          </p:cNvPr>
          <p:cNvSpPr txBox="1"/>
          <p:nvPr/>
        </p:nvSpPr>
        <p:spPr>
          <a:xfrm>
            <a:off x="4240500" y="6566983"/>
            <a:ext cx="127787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(html)</a:t>
            </a:r>
          </a:p>
        </p:txBody>
      </p:sp>
      <p:pic>
        <p:nvPicPr>
          <p:cNvPr id="17" name="圖片 16">
            <a:extLst>
              <a:ext uri="{FF2B5EF4-FFF2-40B4-BE49-F238E27FC236}">
                <a16:creationId xmlns:a16="http://schemas.microsoft.com/office/drawing/2014/main" id="{DA6ED5AE-0D24-4F05-A274-F44C90BD76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0" y="3586201"/>
            <a:ext cx="9422686" cy="2982922"/>
          </a:xfrm>
          <a:prstGeom prst="rect">
            <a:avLst/>
          </a:prstGeom>
        </p:spPr>
      </p:pic>
      <p:sp>
        <p:nvSpPr>
          <p:cNvPr id="18" name="文字方塊 17">
            <a:extLst>
              <a:ext uri="{FF2B5EF4-FFF2-40B4-BE49-F238E27FC236}">
                <a16:creationId xmlns:a16="http://schemas.microsoft.com/office/drawing/2014/main" id="{1EDDF9E5-5055-4FE8-8941-44DE3A06454C}"/>
              </a:ext>
            </a:extLst>
          </p:cNvPr>
          <p:cNvSpPr txBox="1"/>
          <p:nvPr/>
        </p:nvSpPr>
        <p:spPr>
          <a:xfrm>
            <a:off x="14060200" y="6900489"/>
            <a:ext cx="127787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en-US" altLang="zh-TW" sz="20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js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981770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10">
            <a:extLst>
              <a:ext uri="{FF2B5EF4-FFF2-40B4-BE49-F238E27FC236}">
                <a16:creationId xmlns:a16="http://schemas.microsoft.com/office/drawing/2014/main" id="{2A659F81-1ED8-4106-8C45-6A01D7DBC583}"/>
              </a:ext>
            </a:extLst>
          </p:cNvPr>
          <p:cNvSpPr txBox="1"/>
          <p:nvPr/>
        </p:nvSpPr>
        <p:spPr>
          <a:xfrm>
            <a:off x="206912" y="1785472"/>
            <a:ext cx="5050888" cy="22422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480"/>
              </a:lnSpc>
              <a:spcBef>
                <a:spcPct val="0"/>
              </a:spcBef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【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基本特效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】</a:t>
            </a: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hide()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：隱藏符合的元素。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show()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：顯示符合的元素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toggle()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：切換顯示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/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隱藏元素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</p:txBody>
      </p:sp>
      <p:grpSp>
        <p:nvGrpSpPr>
          <p:cNvPr id="28" name="Group 2">
            <a:extLst>
              <a:ext uri="{FF2B5EF4-FFF2-40B4-BE49-F238E27FC236}">
                <a16:creationId xmlns:a16="http://schemas.microsoft.com/office/drawing/2014/main" id="{C571510F-4237-4159-A25E-D023AAABD06D}"/>
              </a:ext>
            </a:extLst>
          </p:cNvPr>
          <p:cNvGrpSpPr/>
          <p:nvPr/>
        </p:nvGrpSpPr>
        <p:grpSpPr>
          <a:xfrm>
            <a:off x="0" y="0"/>
            <a:ext cx="18288000" cy="1691609"/>
            <a:chOff x="0" y="0"/>
            <a:chExt cx="4816593" cy="543967"/>
          </a:xfrm>
        </p:grpSpPr>
        <p:sp>
          <p:nvSpPr>
            <p:cNvPr id="29" name="Freeform 3">
              <a:extLst>
                <a:ext uri="{FF2B5EF4-FFF2-40B4-BE49-F238E27FC236}">
                  <a16:creationId xmlns:a16="http://schemas.microsoft.com/office/drawing/2014/main" id="{8558C2F7-92C9-4ED9-A7F6-36896AE39BAD}"/>
                </a:ext>
              </a:extLst>
            </p:cNvPr>
            <p:cNvSpPr/>
            <p:nvPr/>
          </p:nvSpPr>
          <p:spPr>
            <a:xfrm>
              <a:off x="0" y="0"/>
              <a:ext cx="4816592" cy="543967"/>
            </a:xfrm>
            <a:custGeom>
              <a:avLst/>
              <a:gdLst/>
              <a:ahLst/>
              <a:cxnLst/>
              <a:rect l="l" t="t" r="r" b="b"/>
              <a:pathLst>
                <a:path w="4816592" h="543967">
                  <a:moveTo>
                    <a:pt x="0" y="0"/>
                  </a:moveTo>
                  <a:lnTo>
                    <a:pt x="4816592" y="0"/>
                  </a:lnTo>
                  <a:lnTo>
                    <a:pt x="4816592" y="543967"/>
                  </a:lnTo>
                  <a:lnTo>
                    <a:pt x="0" y="543967"/>
                  </a:lnTo>
                  <a:close/>
                </a:path>
              </a:pathLst>
            </a:custGeom>
            <a:gradFill rotWithShape="1">
              <a:gsLst>
                <a:gs pos="0">
                  <a:srgbClr val="B81B22">
                    <a:alpha val="100000"/>
                  </a:srgbClr>
                </a:gs>
                <a:gs pos="25000">
                  <a:srgbClr val="B81B22">
                    <a:alpha val="99500"/>
                  </a:srgbClr>
                </a:gs>
                <a:gs pos="50000">
                  <a:srgbClr val="E82A34">
                    <a:alpha val="100000"/>
                  </a:srgbClr>
                </a:gs>
                <a:gs pos="75000">
                  <a:srgbClr val="F89DA1">
                    <a:alpha val="100000"/>
                  </a:srgbClr>
                </a:gs>
                <a:gs pos="100000">
                  <a:srgbClr val="FFFFFF">
                    <a:alpha val="99500"/>
                  </a:srgbClr>
                </a:gs>
              </a:gsLst>
              <a:lin ang="0"/>
            </a:gradFill>
          </p:spPr>
        </p:sp>
        <p:sp>
          <p:nvSpPr>
            <p:cNvPr id="30" name="TextBox 4">
              <a:extLst>
                <a:ext uri="{FF2B5EF4-FFF2-40B4-BE49-F238E27FC236}">
                  <a16:creationId xmlns:a16="http://schemas.microsoft.com/office/drawing/2014/main" id="{CC107A00-22F6-47C1-AAF1-49AC9E4F1FE8}"/>
                </a:ext>
              </a:extLst>
            </p:cNvPr>
            <p:cNvSpPr txBox="1"/>
            <p:nvPr/>
          </p:nvSpPr>
          <p:spPr>
            <a:xfrm>
              <a:off x="0" y="-47625"/>
              <a:ext cx="4816593" cy="591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34" name="TextBox 8">
            <a:extLst>
              <a:ext uri="{FF2B5EF4-FFF2-40B4-BE49-F238E27FC236}">
                <a16:creationId xmlns:a16="http://schemas.microsoft.com/office/drawing/2014/main" id="{6A6E9B8B-C857-4E5F-B514-20784942772F}"/>
              </a:ext>
            </a:extLst>
          </p:cNvPr>
          <p:cNvSpPr txBox="1"/>
          <p:nvPr/>
        </p:nvSpPr>
        <p:spPr>
          <a:xfrm>
            <a:off x="304800" y="110995"/>
            <a:ext cx="9571413" cy="13215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200"/>
              </a:lnSpc>
              <a:spcBef>
                <a:spcPct val="0"/>
              </a:spcBef>
            </a:pPr>
            <a:r>
              <a:rPr lang="en-US" altLang="zh-TW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Query </a:t>
            </a:r>
            <a:r>
              <a:rPr lang="zh-TW" altLang="en-US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動畫與特效</a:t>
            </a:r>
            <a:endParaRPr lang="en-US" altLang="zh-TW" sz="8000" dirty="0">
              <a:solidFill>
                <a:srgbClr val="FFFF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王漢宗顏楷體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CA1421A2-01E7-4F49-8FDB-62F9899471D1}"/>
              </a:ext>
            </a:extLst>
          </p:cNvPr>
          <p:cNvSpPr txBox="1"/>
          <p:nvPr/>
        </p:nvSpPr>
        <p:spPr>
          <a:xfrm>
            <a:off x="2209800" y="8301473"/>
            <a:ext cx="127787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(CSS)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5E8FD074-BCF0-4DEB-9577-BC91284B10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478" y="4240012"/>
            <a:ext cx="5581922" cy="4038600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912DF928-6A02-4827-811C-F57823CAD3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600" y="1815304"/>
            <a:ext cx="6553202" cy="2034720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16925FD0-94E3-4179-8A61-B5D94C508B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7300" y="4268308"/>
            <a:ext cx="6595988" cy="5416745"/>
          </a:xfrm>
          <a:prstGeom prst="rect">
            <a:avLst/>
          </a:prstGeom>
        </p:spPr>
      </p:pic>
      <p:sp>
        <p:nvSpPr>
          <p:cNvPr id="20" name="文字方塊 19">
            <a:extLst>
              <a:ext uri="{FF2B5EF4-FFF2-40B4-BE49-F238E27FC236}">
                <a16:creationId xmlns:a16="http://schemas.microsoft.com/office/drawing/2014/main" id="{52D899D8-227A-4AEB-B3E1-ED2687F898F3}"/>
              </a:ext>
            </a:extLst>
          </p:cNvPr>
          <p:cNvSpPr txBox="1"/>
          <p:nvPr/>
        </p:nvSpPr>
        <p:spPr>
          <a:xfrm>
            <a:off x="8962264" y="3827202"/>
            <a:ext cx="127787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(html)</a:t>
            </a: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0450DC24-ADE3-4420-BB58-2A1C6AD15B56}"/>
              </a:ext>
            </a:extLst>
          </p:cNvPr>
          <p:cNvSpPr txBox="1"/>
          <p:nvPr/>
        </p:nvSpPr>
        <p:spPr>
          <a:xfrm>
            <a:off x="8996357" y="9685053"/>
            <a:ext cx="127787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en-US" altLang="zh-TW" sz="20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js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</a:p>
        </p:txBody>
      </p:sp>
      <p:pic>
        <p:nvPicPr>
          <p:cNvPr id="16" name="圖片 15">
            <a:extLst>
              <a:ext uri="{FF2B5EF4-FFF2-40B4-BE49-F238E27FC236}">
                <a16:creationId xmlns:a16="http://schemas.microsoft.com/office/drawing/2014/main" id="{94A1332B-B8AD-4B08-AA82-02D8F830BD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79294" y="3344255"/>
            <a:ext cx="3896269" cy="2915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872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">
            <a:extLst>
              <a:ext uri="{FF2B5EF4-FFF2-40B4-BE49-F238E27FC236}">
                <a16:creationId xmlns:a16="http://schemas.microsoft.com/office/drawing/2014/main" id="{C571510F-4237-4159-A25E-D023AAABD06D}"/>
              </a:ext>
            </a:extLst>
          </p:cNvPr>
          <p:cNvGrpSpPr/>
          <p:nvPr/>
        </p:nvGrpSpPr>
        <p:grpSpPr>
          <a:xfrm>
            <a:off x="0" y="0"/>
            <a:ext cx="18288000" cy="1691609"/>
            <a:chOff x="0" y="0"/>
            <a:chExt cx="4816593" cy="543967"/>
          </a:xfrm>
        </p:grpSpPr>
        <p:sp>
          <p:nvSpPr>
            <p:cNvPr id="29" name="Freeform 3">
              <a:extLst>
                <a:ext uri="{FF2B5EF4-FFF2-40B4-BE49-F238E27FC236}">
                  <a16:creationId xmlns:a16="http://schemas.microsoft.com/office/drawing/2014/main" id="{8558C2F7-92C9-4ED9-A7F6-36896AE39BAD}"/>
                </a:ext>
              </a:extLst>
            </p:cNvPr>
            <p:cNvSpPr/>
            <p:nvPr/>
          </p:nvSpPr>
          <p:spPr>
            <a:xfrm>
              <a:off x="0" y="0"/>
              <a:ext cx="4816592" cy="543967"/>
            </a:xfrm>
            <a:custGeom>
              <a:avLst/>
              <a:gdLst/>
              <a:ahLst/>
              <a:cxnLst/>
              <a:rect l="l" t="t" r="r" b="b"/>
              <a:pathLst>
                <a:path w="4816592" h="543967">
                  <a:moveTo>
                    <a:pt x="0" y="0"/>
                  </a:moveTo>
                  <a:lnTo>
                    <a:pt x="4816592" y="0"/>
                  </a:lnTo>
                  <a:lnTo>
                    <a:pt x="4816592" y="543967"/>
                  </a:lnTo>
                  <a:lnTo>
                    <a:pt x="0" y="543967"/>
                  </a:lnTo>
                  <a:close/>
                </a:path>
              </a:pathLst>
            </a:custGeom>
            <a:gradFill rotWithShape="1">
              <a:gsLst>
                <a:gs pos="0">
                  <a:srgbClr val="B81B22">
                    <a:alpha val="100000"/>
                  </a:srgbClr>
                </a:gs>
                <a:gs pos="25000">
                  <a:srgbClr val="B81B22">
                    <a:alpha val="99500"/>
                  </a:srgbClr>
                </a:gs>
                <a:gs pos="50000">
                  <a:srgbClr val="E82A34">
                    <a:alpha val="100000"/>
                  </a:srgbClr>
                </a:gs>
                <a:gs pos="75000">
                  <a:srgbClr val="F89DA1">
                    <a:alpha val="100000"/>
                  </a:srgbClr>
                </a:gs>
                <a:gs pos="100000">
                  <a:srgbClr val="FFFFFF">
                    <a:alpha val="99500"/>
                  </a:srgbClr>
                </a:gs>
              </a:gsLst>
              <a:lin ang="0"/>
            </a:gradFill>
          </p:spPr>
        </p:sp>
        <p:sp>
          <p:nvSpPr>
            <p:cNvPr id="30" name="TextBox 4">
              <a:extLst>
                <a:ext uri="{FF2B5EF4-FFF2-40B4-BE49-F238E27FC236}">
                  <a16:creationId xmlns:a16="http://schemas.microsoft.com/office/drawing/2014/main" id="{CC107A00-22F6-47C1-AAF1-49AC9E4F1FE8}"/>
                </a:ext>
              </a:extLst>
            </p:cNvPr>
            <p:cNvSpPr txBox="1"/>
            <p:nvPr/>
          </p:nvSpPr>
          <p:spPr>
            <a:xfrm>
              <a:off x="0" y="-47625"/>
              <a:ext cx="4816593" cy="591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34" name="TextBox 8">
            <a:extLst>
              <a:ext uri="{FF2B5EF4-FFF2-40B4-BE49-F238E27FC236}">
                <a16:creationId xmlns:a16="http://schemas.microsoft.com/office/drawing/2014/main" id="{6A6E9B8B-C857-4E5F-B514-20784942772F}"/>
              </a:ext>
            </a:extLst>
          </p:cNvPr>
          <p:cNvSpPr txBox="1"/>
          <p:nvPr/>
        </p:nvSpPr>
        <p:spPr>
          <a:xfrm>
            <a:off x="304800" y="110995"/>
            <a:ext cx="9571413" cy="13215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200"/>
              </a:lnSpc>
              <a:spcBef>
                <a:spcPct val="0"/>
              </a:spcBef>
            </a:pPr>
            <a:r>
              <a:rPr lang="en-US" altLang="zh-TW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Query </a:t>
            </a:r>
            <a:r>
              <a:rPr lang="zh-TW" altLang="en-US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動畫與特效</a:t>
            </a:r>
            <a:endParaRPr lang="en-US" altLang="zh-TW" sz="8000" dirty="0">
              <a:solidFill>
                <a:srgbClr val="FFFF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王漢宗顏楷體"/>
            </a:endParaRPr>
          </a:p>
        </p:txBody>
      </p:sp>
      <p:sp>
        <p:nvSpPr>
          <p:cNvPr id="8" name="TextBox 10">
            <a:extLst>
              <a:ext uri="{FF2B5EF4-FFF2-40B4-BE49-F238E27FC236}">
                <a16:creationId xmlns:a16="http://schemas.microsoft.com/office/drawing/2014/main" id="{7DD6091F-D23C-46FA-8024-D8CBD3902F8C}"/>
              </a:ext>
            </a:extLst>
          </p:cNvPr>
          <p:cNvSpPr txBox="1"/>
          <p:nvPr/>
        </p:nvSpPr>
        <p:spPr>
          <a:xfrm>
            <a:off x="304800" y="1802604"/>
            <a:ext cx="7146388" cy="224343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480"/>
              </a:lnSpc>
              <a:spcBef>
                <a:spcPct val="0"/>
              </a:spcBef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【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基本特效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】</a:t>
            </a: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adeIn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()/</a:t>
            </a: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fadeOut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()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：淡入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/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淡出特效顯示元素。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fadeTo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()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：調整透明度。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fadeToggle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()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：切換淡入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/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淡出特效。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CC02D79-F4B4-45D2-8243-21AEC97649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98534" y="1213962"/>
            <a:ext cx="3831157" cy="236342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DA46D390-A1A6-48EA-8836-64D623520E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4306482"/>
            <a:ext cx="4405427" cy="3643407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9C8AE97A-CC4D-4BD1-9037-93EF1F4913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6600" y="1691609"/>
            <a:ext cx="5853630" cy="1839712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322AC3E8-651A-41C0-AC38-29DA4BCE48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10400" y="4058739"/>
            <a:ext cx="8687257" cy="5733589"/>
          </a:xfrm>
          <a:prstGeom prst="rect">
            <a:avLst/>
          </a:prstGeom>
        </p:spPr>
      </p:pic>
      <p:sp>
        <p:nvSpPr>
          <p:cNvPr id="20" name="文字方塊 19">
            <a:extLst>
              <a:ext uri="{FF2B5EF4-FFF2-40B4-BE49-F238E27FC236}">
                <a16:creationId xmlns:a16="http://schemas.microsoft.com/office/drawing/2014/main" id="{F744BCC5-E73F-42A3-B194-2C9D79814307}"/>
              </a:ext>
            </a:extLst>
          </p:cNvPr>
          <p:cNvSpPr txBox="1"/>
          <p:nvPr/>
        </p:nvSpPr>
        <p:spPr>
          <a:xfrm>
            <a:off x="1676400" y="7949889"/>
            <a:ext cx="127787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(CSS)</a:t>
            </a: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957563D3-531B-48BC-B35D-D214C662BFF3}"/>
              </a:ext>
            </a:extLst>
          </p:cNvPr>
          <p:cNvSpPr txBox="1"/>
          <p:nvPr/>
        </p:nvSpPr>
        <p:spPr>
          <a:xfrm>
            <a:off x="9374478" y="3538025"/>
            <a:ext cx="127787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(html)</a:t>
            </a: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489D241C-5E6D-40C9-87F0-87A03531929F}"/>
              </a:ext>
            </a:extLst>
          </p:cNvPr>
          <p:cNvSpPr txBox="1"/>
          <p:nvPr/>
        </p:nvSpPr>
        <p:spPr>
          <a:xfrm>
            <a:off x="10896600" y="9792328"/>
            <a:ext cx="127787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en-US" altLang="zh-TW" sz="20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js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212672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10">
            <a:extLst>
              <a:ext uri="{FF2B5EF4-FFF2-40B4-BE49-F238E27FC236}">
                <a16:creationId xmlns:a16="http://schemas.microsoft.com/office/drawing/2014/main" id="{2A659F81-1ED8-4106-8C45-6A01D7DBC583}"/>
              </a:ext>
            </a:extLst>
          </p:cNvPr>
          <p:cNvSpPr txBox="1"/>
          <p:nvPr/>
        </p:nvSpPr>
        <p:spPr>
          <a:xfrm>
            <a:off x="206912" y="1785472"/>
            <a:ext cx="17852488" cy="108805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slideDown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()/</a:t>
            </a: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slideUp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()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：滑動顯示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/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隱藏元素。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slideToggle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()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：切換滑動顯示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/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隱藏。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</p:txBody>
      </p:sp>
      <p:grpSp>
        <p:nvGrpSpPr>
          <p:cNvPr id="28" name="Group 2">
            <a:extLst>
              <a:ext uri="{FF2B5EF4-FFF2-40B4-BE49-F238E27FC236}">
                <a16:creationId xmlns:a16="http://schemas.microsoft.com/office/drawing/2014/main" id="{C571510F-4237-4159-A25E-D023AAABD06D}"/>
              </a:ext>
            </a:extLst>
          </p:cNvPr>
          <p:cNvGrpSpPr/>
          <p:nvPr/>
        </p:nvGrpSpPr>
        <p:grpSpPr>
          <a:xfrm>
            <a:off x="0" y="0"/>
            <a:ext cx="18288000" cy="1691609"/>
            <a:chOff x="0" y="0"/>
            <a:chExt cx="4816593" cy="543967"/>
          </a:xfrm>
        </p:grpSpPr>
        <p:sp>
          <p:nvSpPr>
            <p:cNvPr id="29" name="Freeform 3">
              <a:extLst>
                <a:ext uri="{FF2B5EF4-FFF2-40B4-BE49-F238E27FC236}">
                  <a16:creationId xmlns:a16="http://schemas.microsoft.com/office/drawing/2014/main" id="{8558C2F7-92C9-4ED9-A7F6-36896AE39BAD}"/>
                </a:ext>
              </a:extLst>
            </p:cNvPr>
            <p:cNvSpPr/>
            <p:nvPr/>
          </p:nvSpPr>
          <p:spPr>
            <a:xfrm>
              <a:off x="0" y="0"/>
              <a:ext cx="4816592" cy="543967"/>
            </a:xfrm>
            <a:custGeom>
              <a:avLst/>
              <a:gdLst/>
              <a:ahLst/>
              <a:cxnLst/>
              <a:rect l="l" t="t" r="r" b="b"/>
              <a:pathLst>
                <a:path w="4816592" h="543967">
                  <a:moveTo>
                    <a:pt x="0" y="0"/>
                  </a:moveTo>
                  <a:lnTo>
                    <a:pt x="4816592" y="0"/>
                  </a:lnTo>
                  <a:lnTo>
                    <a:pt x="4816592" y="543967"/>
                  </a:lnTo>
                  <a:lnTo>
                    <a:pt x="0" y="543967"/>
                  </a:lnTo>
                  <a:close/>
                </a:path>
              </a:pathLst>
            </a:custGeom>
            <a:gradFill rotWithShape="1">
              <a:gsLst>
                <a:gs pos="0">
                  <a:srgbClr val="B81B22">
                    <a:alpha val="100000"/>
                  </a:srgbClr>
                </a:gs>
                <a:gs pos="25000">
                  <a:srgbClr val="B81B22">
                    <a:alpha val="99500"/>
                  </a:srgbClr>
                </a:gs>
                <a:gs pos="50000">
                  <a:srgbClr val="E82A34">
                    <a:alpha val="100000"/>
                  </a:srgbClr>
                </a:gs>
                <a:gs pos="75000">
                  <a:srgbClr val="F89DA1">
                    <a:alpha val="100000"/>
                  </a:srgbClr>
                </a:gs>
                <a:gs pos="100000">
                  <a:srgbClr val="FFFFFF">
                    <a:alpha val="99500"/>
                  </a:srgbClr>
                </a:gs>
              </a:gsLst>
              <a:lin ang="0"/>
            </a:gradFill>
          </p:spPr>
        </p:sp>
        <p:sp>
          <p:nvSpPr>
            <p:cNvPr id="30" name="TextBox 4">
              <a:extLst>
                <a:ext uri="{FF2B5EF4-FFF2-40B4-BE49-F238E27FC236}">
                  <a16:creationId xmlns:a16="http://schemas.microsoft.com/office/drawing/2014/main" id="{CC107A00-22F6-47C1-AAF1-49AC9E4F1FE8}"/>
                </a:ext>
              </a:extLst>
            </p:cNvPr>
            <p:cNvSpPr txBox="1"/>
            <p:nvPr/>
          </p:nvSpPr>
          <p:spPr>
            <a:xfrm>
              <a:off x="0" y="-47625"/>
              <a:ext cx="4816593" cy="591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34" name="TextBox 8">
            <a:extLst>
              <a:ext uri="{FF2B5EF4-FFF2-40B4-BE49-F238E27FC236}">
                <a16:creationId xmlns:a16="http://schemas.microsoft.com/office/drawing/2014/main" id="{6A6E9B8B-C857-4E5F-B514-20784942772F}"/>
              </a:ext>
            </a:extLst>
          </p:cNvPr>
          <p:cNvSpPr txBox="1"/>
          <p:nvPr/>
        </p:nvSpPr>
        <p:spPr>
          <a:xfrm>
            <a:off x="304800" y="110995"/>
            <a:ext cx="9571413" cy="13215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200"/>
              </a:lnSpc>
              <a:spcBef>
                <a:spcPct val="0"/>
              </a:spcBef>
            </a:pPr>
            <a:r>
              <a:rPr lang="en-US" altLang="zh-TW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Query </a:t>
            </a:r>
            <a:r>
              <a:rPr lang="zh-TW" altLang="en-US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動畫與特效</a:t>
            </a:r>
            <a:endParaRPr lang="en-US" altLang="zh-TW" sz="8000" dirty="0">
              <a:solidFill>
                <a:srgbClr val="FFFF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王漢宗顏楷體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30293F4-94E1-47FD-8270-8FF9C156A4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912" y="5951254"/>
            <a:ext cx="5238261" cy="373380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5830F37A-DED5-457A-821D-0C46087A01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3005490"/>
            <a:ext cx="3753374" cy="2553056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7704C4C3-306F-41DA-9DBD-5141032789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6765" y="1775462"/>
            <a:ext cx="7622509" cy="2005225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26F8D2F4-35C9-4113-A0CA-B804DEB601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86600" y="4381633"/>
            <a:ext cx="8055195" cy="5303421"/>
          </a:xfrm>
          <a:prstGeom prst="rect">
            <a:avLst/>
          </a:prstGeom>
        </p:spPr>
      </p:pic>
      <p:sp>
        <p:nvSpPr>
          <p:cNvPr id="18" name="文字方塊 17">
            <a:extLst>
              <a:ext uri="{FF2B5EF4-FFF2-40B4-BE49-F238E27FC236}">
                <a16:creationId xmlns:a16="http://schemas.microsoft.com/office/drawing/2014/main" id="{90ECCD42-CD62-4E1B-8C11-A906969E8253}"/>
              </a:ext>
            </a:extLst>
          </p:cNvPr>
          <p:cNvSpPr txBox="1"/>
          <p:nvPr/>
        </p:nvSpPr>
        <p:spPr>
          <a:xfrm>
            <a:off x="1828800" y="9703052"/>
            <a:ext cx="127787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(CSS)</a:t>
            </a: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A554E4D7-8458-4A0F-914E-285B9AE2712F}"/>
              </a:ext>
            </a:extLst>
          </p:cNvPr>
          <p:cNvSpPr txBox="1"/>
          <p:nvPr/>
        </p:nvSpPr>
        <p:spPr>
          <a:xfrm>
            <a:off x="10449082" y="3790697"/>
            <a:ext cx="127787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(html)</a:t>
            </a: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29DCCA94-405C-47AF-B698-2327087FBCA2}"/>
              </a:ext>
            </a:extLst>
          </p:cNvPr>
          <p:cNvSpPr txBox="1"/>
          <p:nvPr/>
        </p:nvSpPr>
        <p:spPr>
          <a:xfrm>
            <a:off x="10820400" y="9703052"/>
            <a:ext cx="127787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en-US" altLang="zh-TW" sz="20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js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670430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>
        <a:spAutoFit/>
      </a:bodyPr>
      <a:lstStyle>
        <a:defPPr algn="l">
          <a:defRPr sz="2400" dirty="0">
            <a:latin typeface="Times New Roman" panose="02020603050405020304" pitchFamily="18" charset="0"/>
            <a:ea typeface="標楷體" panose="03000509000000000000" pitchFamily="65" charset="-120"/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18049</TotalTime>
  <Words>980</Words>
  <Application>Microsoft Office PowerPoint</Application>
  <PresentationFormat>自訂</PresentationFormat>
  <Paragraphs>95</Paragraphs>
  <Slides>17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3" baseType="lpstr">
      <vt:lpstr>標楷體</vt:lpstr>
      <vt:lpstr>Arial</vt:lpstr>
      <vt:lpstr>Calibri</vt:lpstr>
      <vt:lpstr>Times New Roman</vt:lpstr>
      <vt:lpstr>Wingdings</vt:lpstr>
      <vt:lpstr>Office Theme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氣體demo</dc:title>
  <dc:creator>陳維誠</dc:creator>
  <cp:lastModifiedBy>維誠 陳</cp:lastModifiedBy>
  <cp:revision>503</cp:revision>
  <dcterms:created xsi:type="dcterms:W3CDTF">2006-08-16T00:00:00Z</dcterms:created>
  <dcterms:modified xsi:type="dcterms:W3CDTF">2025-01-12T15:22:07Z</dcterms:modified>
  <dc:identifier>DAGRTmEneC4</dc:identifier>
</cp:coreProperties>
</file>