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20" r:id="rId3"/>
    <p:sldId id="321" r:id="rId4"/>
    <p:sldId id="322" r:id="rId5"/>
    <p:sldId id="323" r:id="rId6"/>
    <p:sldId id="325" r:id="rId7"/>
    <p:sldId id="324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6" r:id="rId18"/>
    <p:sldId id="337" r:id="rId19"/>
    <p:sldId id="339" r:id="rId20"/>
    <p:sldId id="340" r:id="rId21"/>
    <p:sldId id="338" r:id="rId22"/>
    <p:sldId id="341" r:id="rId23"/>
    <p:sldId id="342" r:id="rId24"/>
    <p:sldId id="343" r:id="rId25"/>
    <p:sldId id="344" r:id="rId26"/>
    <p:sldId id="346" r:id="rId27"/>
    <p:sldId id="345" r:id="rId28"/>
    <p:sldId id="347" r:id="rId29"/>
    <p:sldId id="348" r:id="rId30"/>
    <p:sldId id="349" r:id="rId31"/>
    <p:sldId id="350" r:id="rId32"/>
    <p:sldId id="351" r:id="rId33"/>
    <p:sldId id="319" r:id="rId34"/>
  </p:sldIdLst>
  <p:sldSz cx="18288000" cy="10287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Times New Roman" panose="02020603050405020304" pitchFamily="18" charset="0"/>
      <p:regular r:id="rId39"/>
    </p:embeddedFont>
    <p:embeddedFont>
      <p:font typeface="標楷體" panose="03000509000000000000" pitchFamily="65" charset="-12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D6D"/>
    <a:srgbClr val="FFFFFF"/>
    <a:srgbClr val="DD2D4A"/>
    <a:srgbClr val="A4161A"/>
    <a:srgbClr val="C0C0C0"/>
    <a:srgbClr val="B1D5F7"/>
    <a:srgbClr val="E2F0D7"/>
    <a:srgbClr val="FBECA2"/>
    <a:srgbClr val="FCDFC0"/>
    <a:srgbClr val="E9B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aqZuCthC5BY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Javascript01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573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Closure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閉包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和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Currying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BD1C75-25D3-44CF-9067-21B71895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019300"/>
            <a:ext cx="157430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7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29756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IIFE(Immediately Invoked Function)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是一種在定義完後立即執行的函式。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不需要顯式呼叫，函式會自動執行一次。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優點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防止汙染全域變數：變數作用域被封裝在函式內，不會影響全域範圍。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適合一次性運算：適用於僅需執行一次的初始化或計算邏輯，簡化代碼結構。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立即求值：如果函式有回傳值，會立即返回並賦值給變數。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297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立即執行函式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(IIFE)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9CB16CF-35E0-4E8B-AE29-DFBEAA05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1" y="5304146"/>
            <a:ext cx="13581659" cy="35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1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708488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：代表生活中的事物，由 屬性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(Property)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方法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(Method)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組成。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汽車是一個物件，包含品牌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和啟動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(Property)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：描述物件的特徵或狀態。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汽車的顏色、大小等。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物件導向基本概念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468BFE-1265-42A3-9BCA-88835B2D7940}"/>
              </a:ext>
            </a:extLst>
          </p:cNvPr>
          <p:cNvSpPr txBox="1"/>
          <p:nvPr/>
        </p:nvSpPr>
        <p:spPr>
          <a:xfrm>
            <a:off x="8929914" y="1739305"/>
            <a:ext cx="9296400" cy="291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(Method)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：描述物件可以執行的行為或操作。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汽車的發動、停止、加速等動作。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(Event)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：特定情況下物件的反應，例如按下按鈕觸發某動作。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汽車的加速事件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(accelerate)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A23231-E16A-49D8-B60E-12F4916CDC5D}"/>
              </a:ext>
            </a:extLst>
          </p:cNvPr>
          <p:cNvSpPr txBox="1"/>
          <p:nvPr/>
        </p:nvSpPr>
        <p:spPr>
          <a:xfrm>
            <a:off x="206912" y="4605988"/>
            <a:ext cx="12344400" cy="2334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類別與物件的關係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(Class)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：定義物件的模板或藍圖，用於創建具相同屬性和方法的物件。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類別可以用來創建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Toyota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Tesla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：類別的實例化結果。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9BC225-A72A-41B3-85D5-5F5F8B94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402" y="5773263"/>
            <a:ext cx="7696200" cy="43148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7A8F23-13FF-47E6-AD33-8EA0D74F4F5C}"/>
              </a:ext>
            </a:extLst>
          </p:cNvPr>
          <p:cNvSpPr txBox="1"/>
          <p:nvPr/>
        </p:nvSpPr>
        <p:spPr>
          <a:xfrm>
            <a:off x="206912" y="7048500"/>
            <a:ext cx="12344400" cy="233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中的三種物件模型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ECMAScript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物件模型：基本語法與資料型別。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物件模型：針對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元素的操作。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物件模型：瀏覽器相關的物件，例如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`Window`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`Location`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06570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使用實體方式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 Literal)】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語法簡單直觀，適合快速建立物件。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直接使用花括號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{}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定義物件及其屬性與方法。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建立物件的兩種方式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AAAB32B3-7152-48BA-B963-5DE1D24F094F}"/>
              </a:ext>
            </a:extLst>
          </p:cNvPr>
          <p:cNvSpPr txBox="1"/>
          <p:nvPr/>
        </p:nvSpPr>
        <p:spPr>
          <a:xfrm>
            <a:off x="8937171" y="1776744"/>
            <a:ext cx="8141284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使用建構子方式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(Constructor Function)】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適合建立結構相似的多個物件。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new Object()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或自定義建構子函式進行建立。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CC77CA-276C-4780-885B-7886477B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6" y="3690256"/>
            <a:ext cx="8737527" cy="48112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42BCE6-7ECF-4AEB-B4C7-D176B45B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690257"/>
            <a:ext cx="9165390" cy="41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1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327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封裝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(Encapsulation)】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將物件的屬性和方法封裝在內部，限制外部直接存取，提供物件的安全性。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setter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來間接存取或修改屬性。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954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物件導向的四大特性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(OOP)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F918C5-F3D8-488E-B507-8DB314B8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57241"/>
            <a:ext cx="6844324" cy="5560211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E52F1398-DC20-4F0A-BFEE-08855C30F6CF}"/>
              </a:ext>
            </a:extLst>
          </p:cNvPr>
          <p:cNvSpPr txBox="1"/>
          <p:nvPr/>
        </p:nvSpPr>
        <p:spPr>
          <a:xfrm>
            <a:off x="8763000" y="1785471"/>
            <a:ext cx="83274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繼承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(Inheritance)】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子類別繼承父類別的屬性和方法，實現代碼重用。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extends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關鍵字實現繼承。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31EBC0-968B-473A-AE89-20C165077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3514844"/>
            <a:ext cx="9067800" cy="65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5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327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多型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(Polymorphism)】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不同的物件可以用相同的方法呼叫，並根據物件的類型執行不同的行為。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可透過覆寫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(Override)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父類別的方法來實現。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954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物件導向的四大特性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(OOP)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E52F1398-DC20-4F0A-BFEE-08855C30F6CF}"/>
              </a:ext>
            </a:extLst>
          </p:cNvPr>
          <p:cNvSpPr txBox="1"/>
          <p:nvPr/>
        </p:nvSpPr>
        <p:spPr>
          <a:xfrm>
            <a:off x="8763000" y="1785471"/>
            <a:ext cx="83274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抽象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(Abstraction)】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將物件的核心功能對外暴露，隱藏不必要的細節。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中可透過抽象類別或接口模擬抽象。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541FBF3-A529-46A7-BAE2-788A80831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41607"/>
            <a:ext cx="6044844" cy="61343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0A4F6EF-30B8-4E67-AB9C-BE5947DF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832" y="3554757"/>
            <a:ext cx="9409141" cy="662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4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【Number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725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3F1882-17E1-47DF-8FBA-4F717A24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3" y="2476500"/>
            <a:ext cx="9389383" cy="314812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E165479-5844-46AF-BADA-79B0B745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599" y="2476499"/>
            <a:ext cx="8356517" cy="711472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CAD393-9A65-47D8-BC94-26C476689696}"/>
              </a:ext>
            </a:extLst>
          </p:cNvPr>
          <p:cNvSpPr txBox="1"/>
          <p:nvPr/>
        </p:nvSpPr>
        <p:spPr>
          <a:xfrm>
            <a:off x="4114800" y="5659094"/>
            <a:ext cx="152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常用屬性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BDFC33-5CAB-4168-8F3C-8F4566F6C9D5}"/>
              </a:ext>
            </a:extLst>
          </p:cNvPr>
          <p:cNvSpPr txBox="1"/>
          <p:nvPr/>
        </p:nvSpPr>
        <p:spPr>
          <a:xfrm>
            <a:off x="13335000" y="9591226"/>
            <a:ext cx="152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常用方法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832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43197" y="171710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【String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725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6D346B-A49B-459E-A4B1-9526835C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77" y="2263867"/>
            <a:ext cx="9187245" cy="55444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C863C50-699C-475D-AB19-888D8F7A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471" y="2276567"/>
            <a:ext cx="8674552" cy="69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7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43197" y="171710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【Math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725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08C3B6-336E-4FA8-8591-46E54D79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4" y="2400300"/>
            <a:ext cx="1074178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64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43197" y="171710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【Date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725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08C3B6-336E-4FA8-8591-46E54D79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4" y="2400300"/>
            <a:ext cx="1074178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9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7188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是一種應用廣泛的瀏覽器端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，瀏覽器大多內建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直譯器。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都是網頁設計的核心技術，其中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用來定義網頁的行為，例如即時更新地圖、輪播圖片等。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JavaScript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是甚麼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97492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43197" y="171710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【Array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725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0F8AE0-CDFC-4B2B-8BEB-F818AD55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3" y="2400300"/>
            <a:ext cx="8662428" cy="59158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067B063-055F-444E-B9AF-79999CEE2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599" y="2441848"/>
            <a:ext cx="8633175" cy="587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5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16040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Error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物件常用屬性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`message`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 錯誤的簡短描述。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`name`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 錯誤名稱（如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TypeError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ReferenceError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`stack`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 錯誤的堆疊資訊（詳細的錯誤呼叫鏈路）。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1158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Error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物件與錯誤處理機制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10E389-990A-4DDF-9B2E-6F098A69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27290"/>
            <a:ext cx="5253996" cy="30711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95EC25F-DBF9-4A46-8B7E-C535E888C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7496777"/>
            <a:ext cx="14129657" cy="26116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D557B2-9504-45AD-BCC0-9376DBF0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1839712"/>
            <a:ext cx="8819722" cy="48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5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947488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中，每個物件都有一個隱藏屬性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[[Prototype]]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，指向另一個物件，稱為「原型」。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物件可以透過原型繼承屬性和方法。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原型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(Prototype)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BCFEB0-09FB-41ED-BFF1-4FAFC2FC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2" y="2476500"/>
            <a:ext cx="7784964" cy="42672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C3438F-6F31-4DB8-BA56-A9DE2DF928F1}"/>
              </a:ext>
            </a:extLst>
          </p:cNvPr>
          <p:cNvSpPr txBox="1"/>
          <p:nvPr/>
        </p:nvSpPr>
        <p:spPr>
          <a:xfrm>
            <a:off x="76200" y="2874745"/>
            <a:ext cx="10134602" cy="1758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建構函式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中，如果你想要創建多個類似的物件，通常會使用建構函式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onstructor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 function)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。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B43BA81-F591-4FFA-B4B8-F81FAFA9DF3F}"/>
              </a:ext>
            </a:extLst>
          </p:cNvPr>
          <p:cNvSpPr txBox="1"/>
          <p:nvPr/>
        </p:nvSpPr>
        <p:spPr>
          <a:xfrm>
            <a:off x="12700" y="4610100"/>
            <a:ext cx="9969500" cy="233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【prototype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如果我們想要讓所有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`Person`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建構函式創建的物件共享一些方法或屬性，可以使用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`prototype`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屬性。所有由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`Person`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創建的物件都會共享這些方法。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79FFA4-1163-4A11-8143-A9E52706D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2" y="7129245"/>
            <a:ext cx="12462992" cy="23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3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5654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擴展原型屬性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你可以在建構函式的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prototype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屬性上新增更多功能，讓所有物件共享。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原型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(Prototype)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D8375A8-1F52-4E6F-B21B-D1146FD4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1" y="3745855"/>
            <a:ext cx="7683734" cy="27952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D2F8848-EC47-4B05-8F26-1F9D7B48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827012"/>
            <a:ext cx="9622888" cy="578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6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794088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原型鏈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(Prototype Chain)】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當你嘗試訪問物件的某個屬性或方法時，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會沿著原型鏈查找。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如果物件本身沒有該屬性或方法，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會查看物件的原型，依此類推，直到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null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終止。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原型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(Prototype)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7B420C-68CA-4FD4-9150-E88AE8D7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1" y="840129"/>
            <a:ext cx="9927688" cy="92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74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5560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執行環境的生命週期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創造階段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(Creation Phase)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分配記憶體空間給變數和函式。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進行變數提升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(Hoisting)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。  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建立執行環境所需的資料結構。  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將函式放入呼叫堆疊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(Call Stack)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，等待執行。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90885712-2702-43ED-B19E-20B7EC6D2B99}"/>
              </a:ext>
            </a:extLst>
          </p:cNvPr>
          <p:cNvSpPr txBox="1"/>
          <p:nvPr/>
        </p:nvSpPr>
        <p:spPr>
          <a:xfrm>
            <a:off x="181512" y="4698961"/>
            <a:ext cx="85560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執行階段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(Execution Phase)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逐行執行程式碼。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`this`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和作用域鏈，存取所需的變數和函式。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當函式執行完成或遇到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`return`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，從堆疊中移除執行環境。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1197786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865EEF63-FD01-45DF-A4FB-C10C815DFB5A}"/>
              </a:ext>
            </a:extLst>
          </p:cNvPr>
          <p:cNvSpPr txBox="1"/>
          <p:nvPr/>
        </p:nvSpPr>
        <p:spPr>
          <a:xfrm>
            <a:off x="152400" y="1691609"/>
            <a:ext cx="9343488" cy="4551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全域執行環境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(Global Execution Context)】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全域執行環境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(Global Execution Context)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在程式啟動時首先建立的執行環境。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負責管理全域變數和函式，並將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綁定當程式中呼叫函式時，會建立新的執行環境並放入呼叫堆疊中。到全域物件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瀏覽器中是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Node.js 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中是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global)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當程式中呼叫函式時，會建立新的執行環境並放入呼叫堆疊中。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07CD09F6-F75F-4441-9194-3DB1551FCDD8}"/>
              </a:ext>
            </a:extLst>
          </p:cNvPr>
          <p:cNvSpPr txBox="1"/>
          <p:nvPr/>
        </p:nvSpPr>
        <p:spPr>
          <a:xfrm>
            <a:off x="152400" y="6243368"/>
            <a:ext cx="95250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局部執行環境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(Function/Local Execution Context)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每當呼叫一個函式時，會為該函式建立一個新的執行環境。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的指向會根據呼叫方式而定，不像全域環境中那樣固定。</a:t>
            </a:r>
            <a:endParaRPr lang="en-US" altLang="zh-TW" sz="2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C03EDF3-6F0F-4A5D-8D48-F86F8434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214" y="1814312"/>
            <a:ext cx="8085228" cy="72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9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9220200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是透過物建中的建構子產生，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會指向建構子。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當要存取或執行自己的成員時，就可以透過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來進行。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D1DFD2-499F-4135-88E1-F15D520A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7" y="3038762"/>
            <a:ext cx="6848261" cy="4085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B9CFD3-88B6-40FC-BF0E-FA4C4FC359CF}"/>
              </a:ext>
            </a:extLst>
          </p:cNvPr>
          <p:cNvSpPr txBox="1"/>
          <p:nvPr/>
        </p:nvSpPr>
        <p:spPr>
          <a:xfrm>
            <a:off x="152400" y="7277100"/>
            <a:ext cx="13792200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不過在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關鍵字會隨著執行環境、特殊的語法、函式呼叫的方式等會有變動。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這種動態決定函式執行環境中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對象，我們通常叫做「綁定」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(binding)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649068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704309"/>
            <a:ext cx="79248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預設綁定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(Default binding)】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在全域宣告的函式，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會預設指向全域物件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可能是瀏覽器中的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，或是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Node.js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global)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7B2E9D-F15D-4E0C-9848-A86B04E6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479870"/>
            <a:ext cx="8305800" cy="3454012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6E184ED7-CACA-4524-97C3-C09BB39D3395}"/>
              </a:ext>
            </a:extLst>
          </p:cNvPr>
          <p:cNvSpPr txBox="1"/>
          <p:nvPr/>
        </p:nvSpPr>
        <p:spPr>
          <a:xfrm>
            <a:off x="9143998" y="1709472"/>
            <a:ext cx="79248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隱式綁定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(Implicit Binding)】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當函式被作為物件的方法呼叫時，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會被綁定到呼叫該函式的物件。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1682B9FA-F60E-44B1-99DA-77C217DAD648}"/>
              </a:ext>
            </a:extLst>
          </p:cNvPr>
          <p:cNvSpPr txBox="1"/>
          <p:nvPr/>
        </p:nvSpPr>
        <p:spPr>
          <a:xfrm>
            <a:off x="190500" y="7055789"/>
            <a:ext cx="7924800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箭頭函式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(Arrow Function)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不會依循預設綁定。它的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是由定義時的作用域決定，而非執行時決定。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B97D44-0F2A-4F90-B265-EF035DE2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479870"/>
            <a:ext cx="9543163" cy="2882830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7F4476D4-8E29-4EEB-B3A7-AD99946B9CBC}"/>
              </a:ext>
            </a:extLst>
          </p:cNvPr>
          <p:cNvSpPr txBox="1"/>
          <p:nvPr/>
        </p:nvSpPr>
        <p:spPr>
          <a:xfrm>
            <a:off x="9143997" y="6389245"/>
            <a:ext cx="8933565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箭頭函式不會符合隱式綁定規則，因為它的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始終由它定義時的作用域決定。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931548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28600" y="2336890"/>
            <a:ext cx="15621000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綁定函數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(bind function)】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bind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可以讓你創建一個新的函式，這個函式的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被綁定到特定對象，並且可以預設某些參數。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function.bind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thisValue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arg1, arg2, ...,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);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thisValue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：要綁定的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對象，必須指定。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arg1, arg2, ...,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：可選的參數列表。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8016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A3ECE576-DAB0-4C90-B61B-A1B3923C39AE}"/>
              </a:ext>
            </a:extLst>
          </p:cNvPr>
          <p:cNvSpPr txBox="1"/>
          <p:nvPr/>
        </p:nvSpPr>
        <p:spPr>
          <a:xfrm>
            <a:off x="228600" y="1764504"/>
            <a:ext cx="17221200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中，當我們希望函式的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被綁定到特定對象，或者想在呼叫函式時自動傳入一些固定的參數。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514BBC-3CED-4728-9AF6-AC928DF3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875" y="6602432"/>
            <a:ext cx="8094742" cy="3505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EDBF7D9-92DB-4716-A96C-A0C5CAEBF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646468"/>
            <a:ext cx="7796908" cy="28192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1F08FD-9E8E-4F86-84F8-8E22979B7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577632"/>
            <a:ext cx="9761217" cy="3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1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516BD0-8DFD-4EC3-8B67-F180CF4D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051" y="1668293"/>
            <a:ext cx="9202945" cy="640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1" y="1785472"/>
            <a:ext cx="8878136" cy="6860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瀏覽器透過作業系統，將網址發送給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DNS Server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DNS Server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解析網址，將處理的結果組成完整的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位址並回傳。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瀏覽器知道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位址後發出網路請求，透過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TCP/IP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的通訊協定對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Target Server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，也就是網頁所在的伺服器來建立連線。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Target Server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收到請求後，把所需的資源以封包的形式回應。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解析完封包後，瀏覽器會收到相關的檔案和狀態資訊。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會分別透過各自的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Parser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建立樹狀結構的資料模型：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Tree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CSSOM Tree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瀏覽器透過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Render Tree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計算出每個節點對應到頁面上的實際位置、形狀與大小等資訊，輸出一個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Layout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的資料模型。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瀏覽器透過這個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Layout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渲染在頁面上。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瀏覽器基本運作流程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2039986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56210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呼叫函數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(call function)】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中的一個函式方法，用於改變函式內部的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指向，並立即執行該函式。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bind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不同的是，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不會返回一個新的函式，而是直接執行。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8016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F25860D-C166-497C-AB7D-2950DE05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505655"/>
            <a:ext cx="10513144" cy="20650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900D23A-C80B-435D-B0C7-7D25724E7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642229"/>
            <a:ext cx="8954610" cy="453377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BFAACE7-9668-4CC3-8897-62262012C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5642229"/>
            <a:ext cx="8175422" cy="45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15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5621000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呼叫函數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(apply function)】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依樣，差別是後面的參數要放到陣列裡。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函數名稱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.apply(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目標物件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[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參數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1,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參數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2, ...]);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8016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BA25FB-9CC7-47E7-AE77-613121F9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777204"/>
            <a:ext cx="10591800" cy="17876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04ED7A1-94FC-414C-9EFF-E5A04FA18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1" y="3650445"/>
            <a:ext cx="10591800" cy="16058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D295E29-2C6A-4F3F-9E83-44CBFB247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0" y="5315581"/>
            <a:ext cx="9448800" cy="49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27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5090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 Modules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中引入的一個標準，解決了以前使用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或全域變數的缺點。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 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CommonJS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的缺點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是同步的，這意味著它會阻塞程式碼執行。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CommonJS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的一部分，設計時主要針對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環境，與瀏覽器不兼容。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982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ES Modules (ESM)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F3C65F-986E-4811-A56F-3F50ECE84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8"/>
          <a:stretch/>
        </p:blipFill>
        <p:spPr bwMode="auto">
          <a:xfrm>
            <a:off x="8534400" y="5364388"/>
            <a:ext cx="8364484" cy="21423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A858BEE-49B4-4BEF-8B4D-93F61FA4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5476589"/>
            <a:ext cx="7734300" cy="20682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FF31EB-33B2-4A8C-9D52-5C788C02B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2" y="7797800"/>
            <a:ext cx="1050131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66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設定超連結顏色：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link-underline-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顏色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設定超連結透明度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超連結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39B56E-64D4-4C56-A146-116CC87F9DBE}"/>
              </a:ext>
            </a:extLst>
          </p:cNvPr>
          <p:cNvSpPr/>
          <p:nvPr/>
        </p:nvSpPr>
        <p:spPr>
          <a:xfrm flipV="1">
            <a:off x="8242300" y="5853917"/>
            <a:ext cx="2209800" cy="1243445"/>
          </a:xfrm>
          <a:prstGeom prst="rect">
            <a:avLst/>
          </a:prstGeom>
          <a:solidFill>
            <a:srgbClr val="FFD58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2304FC-8E8D-4A20-A14E-F3C98FE1FA75}"/>
              </a:ext>
            </a:extLst>
          </p:cNvPr>
          <p:cNvSpPr/>
          <p:nvPr/>
        </p:nvSpPr>
        <p:spPr>
          <a:xfrm flipV="1">
            <a:off x="5001738" y="8828105"/>
            <a:ext cx="2209800" cy="1243445"/>
          </a:xfrm>
          <a:prstGeom prst="rect">
            <a:avLst/>
          </a:prstGeom>
          <a:solidFill>
            <a:srgbClr val="ADD9ED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8F827C-6AA4-433A-9947-AC0B2582CDD1}"/>
              </a:ext>
            </a:extLst>
          </p:cNvPr>
          <p:cNvSpPr/>
          <p:nvPr/>
        </p:nvSpPr>
        <p:spPr>
          <a:xfrm flipV="1">
            <a:off x="4859153" y="5646041"/>
            <a:ext cx="2209800" cy="1243445"/>
          </a:xfrm>
          <a:prstGeom prst="rect">
            <a:avLst/>
          </a:prstGeom>
          <a:solidFill>
            <a:srgbClr val="FCDFC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4319A8-99E4-4497-98F6-258B9E7315A0}"/>
              </a:ext>
            </a:extLst>
          </p:cNvPr>
          <p:cNvSpPr/>
          <p:nvPr/>
        </p:nvSpPr>
        <p:spPr>
          <a:xfrm flipV="1">
            <a:off x="1195779" y="8927117"/>
            <a:ext cx="2209800" cy="1243445"/>
          </a:xfrm>
          <a:prstGeom prst="rect">
            <a:avLst/>
          </a:prstGeom>
          <a:solidFill>
            <a:srgbClr val="B1D5F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CCE3EA-4A7F-4F53-8DC9-C9EEBE3B072F}"/>
              </a:ext>
            </a:extLst>
          </p:cNvPr>
          <p:cNvSpPr/>
          <p:nvPr/>
        </p:nvSpPr>
        <p:spPr>
          <a:xfrm flipV="1">
            <a:off x="8610600" y="8932560"/>
            <a:ext cx="2209800" cy="1243445"/>
          </a:xfrm>
          <a:prstGeom prst="rect">
            <a:avLst/>
          </a:prstGeom>
          <a:solidFill>
            <a:srgbClr val="64A9F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8074B3-6956-4A34-A791-EC3C848B18A2}"/>
              </a:ext>
            </a:extLst>
          </p:cNvPr>
          <p:cNvSpPr/>
          <p:nvPr/>
        </p:nvSpPr>
        <p:spPr>
          <a:xfrm flipV="1">
            <a:off x="1371600" y="4170177"/>
            <a:ext cx="2209800" cy="1243445"/>
          </a:xfrm>
          <a:prstGeom prst="rect">
            <a:avLst/>
          </a:prstGeom>
          <a:solidFill>
            <a:srgbClr val="FCEAD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78961F-99FF-40F8-88DE-D3B4D60C22DE}"/>
              </a:ext>
            </a:extLst>
          </p:cNvPr>
          <p:cNvSpPr/>
          <p:nvPr/>
        </p:nvSpPr>
        <p:spPr>
          <a:xfrm flipV="1">
            <a:off x="1409700" y="7266294"/>
            <a:ext cx="2209800" cy="1243445"/>
          </a:xfrm>
          <a:prstGeom prst="rect">
            <a:avLst/>
          </a:prstGeom>
          <a:solidFill>
            <a:srgbClr val="E2F0D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C0AF2B-BD8F-4E73-815F-B89D1182CEC0}"/>
              </a:ext>
            </a:extLst>
          </p:cNvPr>
          <p:cNvSpPr/>
          <p:nvPr/>
        </p:nvSpPr>
        <p:spPr>
          <a:xfrm flipV="1">
            <a:off x="8267700" y="7363905"/>
            <a:ext cx="2209800" cy="1243445"/>
          </a:xfrm>
          <a:prstGeom prst="rect">
            <a:avLst/>
          </a:prstGeom>
          <a:solidFill>
            <a:srgbClr val="93D35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0F2592-5E01-44CE-99C5-9F1C11110CEC}"/>
              </a:ext>
            </a:extLst>
          </p:cNvPr>
          <p:cNvSpPr/>
          <p:nvPr/>
        </p:nvSpPr>
        <p:spPr>
          <a:xfrm flipV="1">
            <a:off x="4969741" y="7145672"/>
            <a:ext cx="2209800" cy="1243445"/>
          </a:xfrm>
          <a:prstGeom prst="rect">
            <a:avLst/>
          </a:prstGeom>
          <a:solidFill>
            <a:srgbClr val="A2D3B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8089B-EF5E-41D6-ACDD-7715DA8C7FB3}"/>
              </a:ext>
            </a:extLst>
          </p:cNvPr>
          <p:cNvSpPr/>
          <p:nvPr/>
        </p:nvSpPr>
        <p:spPr>
          <a:xfrm flipV="1">
            <a:off x="10447565" y="4159082"/>
            <a:ext cx="2209800" cy="1243445"/>
          </a:xfrm>
          <a:prstGeom prst="rect">
            <a:avLst/>
          </a:prstGeom>
          <a:solidFill>
            <a:srgbClr val="FCC4F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2C962F-3A88-47FC-ADB5-4513064CDFF1}"/>
              </a:ext>
            </a:extLst>
          </p:cNvPr>
          <p:cNvSpPr/>
          <p:nvPr/>
        </p:nvSpPr>
        <p:spPr>
          <a:xfrm flipV="1">
            <a:off x="10972800" y="7315722"/>
            <a:ext cx="2209800" cy="1243445"/>
          </a:xfrm>
          <a:prstGeom prst="rect">
            <a:avLst/>
          </a:prstGeom>
          <a:solidFill>
            <a:srgbClr val="9F9DC8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5AAB06-95DC-4413-9437-41F081897704}"/>
              </a:ext>
            </a:extLst>
          </p:cNvPr>
          <p:cNvSpPr/>
          <p:nvPr/>
        </p:nvSpPr>
        <p:spPr>
          <a:xfrm flipV="1">
            <a:off x="10668000" y="5729631"/>
            <a:ext cx="2209800" cy="1243445"/>
          </a:xfrm>
          <a:prstGeom prst="rect">
            <a:avLst/>
          </a:prstGeom>
          <a:solidFill>
            <a:srgbClr val="C9C1E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C35985-74F9-4B47-974B-4C4EE7FCD837}"/>
              </a:ext>
            </a:extLst>
          </p:cNvPr>
          <p:cNvSpPr/>
          <p:nvPr/>
        </p:nvSpPr>
        <p:spPr>
          <a:xfrm flipV="1">
            <a:off x="4468091" y="4170177"/>
            <a:ext cx="2209800" cy="1243445"/>
          </a:xfrm>
          <a:prstGeom prst="rect">
            <a:avLst/>
          </a:prstGeom>
          <a:solidFill>
            <a:srgbClr val="FFD5C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9FB946-046A-4381-BC63-90EC96C663CD}"/>
              </a:ext>
            </a:extLst>
          </p:cNvPr>
          <p:cNvSpPr/>
          <p:nvPr/>
        </p:nvSpPr>
        <p:spPr>
          <a:xfrm flipV="1">
            <a:off x="1640939" y="5646041"/>
            <a:ext cx="2209800" cy="1243445"/>
          </a:xfrm>
          <a:prstGeom prst="rect">
            <a:avLst/>
          </a:prstGeom>
          <a:solidFill>
            <a:srgbClr val="FBECA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29FE49-E154-4D96-BE00-2600026CDA6E}"/>
              </a:ext>
            </a:extLst>
          </p:cNvPr>
          <p:cNvSpPr/>
          <p:nvPr/>
        </p:nvSpPr>
        <p:spPr>
          <a:xfrm flipV="1">
            <a:off x="7966363" y="4099839"/>
            <a:ext cx="2209800" cy="1243445"/>
          </a:xfrm>
          <a:prstGeom prst="rect">
            <a:avLst/>
          </a:prstGeom>
          <a:solidFill>
            <a:srgbClr val="F6C0C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32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寫在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&lt;script&gt;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裡面。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一般會建議寫在最後面，尤其是當有大的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程式時，先讓渲染引擎將網頁顯示出來再載入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程式，比較不會有畫面延遲的情況。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在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HTML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中寫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FF73BA-4878-4B2E-A063-131D92D98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9" y="4122770"/>
            <a:ext cx="10893433" cy="589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1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414088" cy="3396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的型別分為基本型別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(primitive type)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與物件型別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 type)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兩種類型。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基本型別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(primitive type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number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string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boolen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undefined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null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物件型別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 type)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Funtion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Array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Object(JS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Object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比較像是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python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dictionery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，屬於一種關聯陣列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(associative array))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5482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414088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全域作用域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(Global Scope)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：程式碼的任何地方都可以存取跟操作該變數。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函式作用域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(Function Scope)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區塊作用域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(Block Scope)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：像是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for/while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迴圈範圍、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if...else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條件句範圍。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作用域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(Scope)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97AA70-E603-4DB0-8438-055240E0B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6" y="3471165"/>
            <a:ext cx="8686800" cy="508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29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794088" cy="8014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Var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可重新賦值（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Mutable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可能導致變數提升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(Hoisting)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問題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：避免使用全域變數污染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可重新賦值（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Mutable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適合用於需要變動的變數。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Const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不可重新賦值（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Immutable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必須在宣告時初始化。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適合用於常數或不會變動的資料。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可以命名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function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跟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object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1371600" lvl="2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對於物件來說，我們是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值內部的屬性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補充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】JavaScript var let const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的區別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- Web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前端工程師面試題講解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0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var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、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let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、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const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1F67C17-7BC9-482F-85CD-6C83E1B3330B}"/>
              </a:ext>
            </a:extLst>
          </p:cNvPr>
          <p:cNvSpPr txBox="1"/>
          <p:nvPr/>
        </p:nvSpPr>
        <p:spPr>
          <a:xfrm>
            <a:off x="8348196" y="1785472"/>
            <a:ext cx="9732892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變數提升（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Hoisting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Hoisting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中的一個特性，在程式碼執行之前，變數和函數的宣告會被提升到其作用域的最上方。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意味著即使變數是在程式碼後面宣告的，你仍然可以在宣告之前使用它們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EA6063-3F6C-4256-A05B-060CB4C10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155" y="4699852"/>
            <a:ext cx="4765245" cy="19060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8FFE684-FEA2-4473-BC21-22962A3F7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393" y="6699813"/>
            <a:ext cx="9619791" cy="23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6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566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(Function)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是程序中用來執行特定任務的一段代碼，可以重複呼叫來完成任務或取得輸出結果。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參數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(Arguments/Parameters)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是輸入值，傳遞給函式進行處理。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參數可以有多個，也可以沒有參數。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函式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(Function)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A35150-F37B-460F-8918-D0A1F1158B28}"/>
              </a:ext>
            </a:extLst>
          </p:cNvPr>
          <p:cNvSpPr txBox="1"/>
          <p:nvPr/>
        </p:nvSpPr>
        <p:spPr>
          <a:xfrm>
            <a:off x="6477000" y="2341690"/>
            <a:ext cx="9296400" cy="1758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返回值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(Return)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函式的執行結果，可以使用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return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關鍵字返回。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若未明確返回值，默認為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undefined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5BECAFD-5194-41EA-955F-53998913ED35}"/>
              </a:ext>
            </a:extLst>
          </p:cNvPr>
          <p:cNvSpPr txBox="1"/>
          <p:nvPr/>
        </p:nvSpPr>
        <p:spPr>
          <a:xfrm>
            <a:off x="206912" y="4100377"/>
            <a:ext cx="13737688" cy="233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函式的類型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函式表達式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(Function Expression)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：將函式賦值給變數，用變數名稱呼叫函式。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匿名函式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(Anonymous Function)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：沒有名稱的函式，常用於臨時執行的邏輯。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箭頭函式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(Arrow Function)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：簡化的函式寫法，適合用於短小的邏輯。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49AE76-21BB-4DAC-9E14-A52B8F60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6743700"/>
            <a:ext cx="5726852" cy="23357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DD0E627-F852-4593-9485-41F56182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946" y="6743700"/>
            <a:ext cx="5074254" cy="23357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AC15D61-8C1B-4E6F-A426-CCFEBFFAC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2382" y="6743701"/>
            <a:ext cx="6838706" cy="19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2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1" y="1785472"/>
            <a:ext cx="8784689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Closure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：是指在函式內部返回另一個函式時，內部函式可以「記住」外部函式的變數，即使外部函式已經執行完畢。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573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Closure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閉包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和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Currying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5250D8F-94DE-4B47-BA6F-AE5AB1A8A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3047060"/>
            <a:ext cx="7818363" cy="3849040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CABB0AAE-4E11-47A0-BD5C-6652DA3CBEAE}"/>
              </a:ext>
            </a:extLst>
          </p:cNvPr>
          <p:cNvSpPr txBox="1"/>
          <p:nvPr/>
        </p:nvSpPr>
        <p:spPr>
          <a:xfrm>
            <a:off x="9296400" y="1807287"/>
            <a:ext cx="8969825" cy="3396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函數柯里化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(Currying)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：將一個需要多個參數的函式，拆分成一系列只接受單一參數的函式，逐步傳遞參數來完成最終計算。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優勢：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提升重用性：固定部分參數，讓函式更靈活。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提升可讀性：減少重複傳遞固定參數的麻煩。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2CF3D8-AD5C-4FD8-B622-9AB6EFCA9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7023140"/>
            <a:ext cx="16230601" cy="306202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959443-282A-457D-B702-356BC421C562}"/>
              </a:ext>
            </a:extLst>
          </p:cNvPr>
          <p:cNvSpPr txBox="1"/>
          <p:nvPr/>
        </p:nvSpPr>
        <p:spPr>
          <a:xfrm>
            <a:off x="8159448" y="6495990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(Closure)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321D85-3140-4903-A30E-2B0620F17C85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071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13298</TotalTime>
  <Words>2427</Words>
  <Application>Microsoft Office PowerPoint</Application>
  <PresentationFormat>自訂</PresentationFormat>
  <Paragraphs>201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標楷體</vt:lpstr>
      <vt:lpstr>Arial</vt:lpstr>
      <vt:lpstr>Calibri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317</cp:revision>
  <dcterms:created xsi:type="dcterms:W3CDTF">2006-08-16T00:00:00Z</dcterms:created>
  <dcterms:modified xsi:type="dcterms:W3CDTF">2024-12-22T14:48:09Z</dcterms:modified>
  <dc:identifier>DAGRTmEneC4</dc:identifier>
</cp:coreProperties>
</file>