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35" r:id="rId3"/>
    <p:sldId id="336" r:id="rId4"/>
    <p:sldId id="337" r:id="rId5"/>
    <p:sldId id="338" r:id="rId6"/>
    <p:sldId id="339" r:id="rId7"/>
    <p:sldId id="341" r:id="rId8"/>
    <p:sldId id="340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3" r:id="rId20"/>
    <p:sldId id="352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33" r:id="rId30"/>
  </p:sldIdLst>
  <p:sldSz cx="18288000" cy="10287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標楷體" panose="03000509000000000000" pitchFamily="65" charset="-12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維誠 陳" initials="維誠" lastIdx="1" clrIdx="0">
    <p:extLst>
      <p:ext uri="{19B8F6BF-5375-455C-9EA6-DF929625EA0E}">
        <p15:presenceInfo xmlns:p15="http://schemas.microsoft.com/office/powerpoint/2012/main" userId="7153cb2d2c068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DAF5"/>
    <a:srgbClr val="93E3FF"/>
    <a:srgbClr val="4BD0FF"/>
    <a:srgbClr val="64A9F6"/>
    <a:srgbClr val="ADD9ED"/>
    <a:srgbClr val="B1D5F7"/>
    <a:srgbClr val="FBB3F1"/>
    <a:srgbClr val="9F9DC8"/>
    <a:srgbClr val="C9C1E1"/>
    <a:srgbClr val="E2F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22" autoAdjust="0"/>
  </p:normalViewPr>
  <p:slideViewPr>
    <p:cSldViewPr>
      <p:cViewPr varScale="1">
        <p:scale>
          <a:sx n="76" d="100"/>
          <a:sy n="76" d="100"/>
        </p:scale>
        <p:origin x="51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FB823A53-BCA7-4538-B441-C0AA97B91D89}"/>
              </a:ext>
            </a:extLst>
          </p:cNvPr>
          <p:cNvGrpSpPr/>
          <p:nvPr/>
        </p:nvGrpSpPr>
        <p:grpSpPr>
          <a:xfrm>
            <a:off x="0" y="9742713"/>
            <a:ext cx="18364200" cy="228600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000B4FF-BA99-4963-8323-4934494CED6C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0966AA5-3FC0-46AD-8B65-CC32B88A356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979C5BC-C342-426D-B2AD-7EDB803CE202}"/>
              </a:ext>
            </a:extLst>
          </p:cNvPr>
          <p:cNvGrpSpPr/>
          <p:nvPr/>
        </p:nvGrpSpPr>
        <p:grpSpPr>
          <a:xfrm>
            <a:off x="-76200" y="190501"/>
            <a:ext cx="18364200" cy="228600"/>
            <a:chOff x="0" y="0"/>
            <a:chExt cx="4816593" cy="5439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1E95A77-01DF-4801-B0D1-BF4D073321A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905798F-03CE-4E8D-BBE4-26518B8BEB0A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772400" y="5747852"/>
            <a:ext cx="2619425" cy="5859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altLang="zh-TW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Vue01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00183" y="7114577"/>
            <a:ext cx="2076748" cy="673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zh-TW" altLang="en-US" sz="4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" panose="020B0502040504020204" pitchFamily="34" charset="0"/>
                <a:sym typeface="王漢宗顏楷體"/>
              </a:rPr>
              <a:t>陳世曄</a:t>
            </a:r>
            <a:endParaRPr lang="en-US" sz="4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Noto Sans" panose="020B0502040504020204" pitchFamily="34" charset="0"/>
              <a:sym typeface="王漢宗顏楷體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4714" y="2360706"/>
            <a:ext cx="7727639" cy="338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2803009-007C-4C4D-AE71-5A73DD21BDD5}"/>
              </a:ext>
            </a:extLst>
          </p:cNvPr>
          <p:cNvSpPr/>
          <p:nvPr/>
        </p:nvSpPr>
        <p:spPr>
          <a:xfrm flipV="1">
            <a:off x="-76200" y="-80579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F226E2F4-27E4-4AF2-9835-250433DAB8FE}"/>
              </a:ext>
            </a:extLst>
          </p:cNvPr>
          <p:cNvSpPr/>
          <p:nvPr/>
        </p:nvSpPr>
        <p:spPr>
          <a:xfrm flipH="1">
            <a:off x="12978433" y="3234121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964588E4-8283-4F9B-A33E-682A8E8D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426" y="8974191"/>
            <a:ext cx="678815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8D2AFF1-EB0C-43BF-A4DF-1D40C6D9B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31411" y="7675074"/>
            <a:ext cx="2232181" cy="20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4BB8C29-7CAB-446E-B24B-D3E9C66D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14709091" y="462701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AF9B4B-B48D-43FC-82F3-F116A90DF0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9078534" y="7922050"/>
            <a:ext cx="3951666" cy="1945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1070688" cy="166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【v-bind】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v-bind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指令用於將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中的響應式數據綁定到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標籤的屬性上。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v-bind: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可以縮寫為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: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提高代碼可讀性和書寫效率。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單向綁定屬性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3106400" y="6630824"/>
            <a:ext cx="33564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bind_attribute.html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6892BE-27B8-4612-BD4D-5A53B985A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400" y="3613766"/>
            <a:ext cx="6807138" cy="28546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AD621E2-1D0F-4156-B2B0-A80279E8D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12" y="3570575"/>
            <a:ext cx="9955494" cy="660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0994488" cy="2239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methods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中用於定義方法的屬性。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適合處理觸發性或事件驅動的操作，例如按鈕點擊事件或表單提交。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方法每次呼叫時都會執行，不會自動快取結果。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需要對一些計算或事件進行即時處理時，可以使用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methods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methods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屬性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025584" y="8334608"/>
            <a:ext cx="36988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method_Calculate_BMI.html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6E42CB-C426-4BB9-A4DC-467B009B7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4292600"/>
            <a:ext cx="5294477" cy="223997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B40AC94-664C-4A10-AFEE-368A613FD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256" y="4292600"/>
            <a:ext cx="8545759" cy="56388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B3BAB6E-A8A6-46B7-9136-D23F7084F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829" y="6667500"/>
            <a:ext cx="2638793" cy="1667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DFCC2A5-22BB-4CE1-88FC-C393986C7DCA}"/>
              </a:ext>
            </a:extLst>
          </p:cNvPr>
          <p:cNvSpPr/>
          <p:nvPr/>
        </p:nvSpPr>
        <p:spPr>
          <a:xfrm>
            <a:off x="7010400" y="5600700"/>
            <a:ext cx="2865813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5D5BD9F-5ABC-489E-887C-EC30FC9D0FD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4572000" y="5295900"/>
            <a:ext cx="243840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1FE93DB-CBC3-4F59-AAD3-A51C8EA2788B}"/>
              </a:ext>
            </a:extLst>
          </p:cNvPr>
          <p:cNvSpPr/>
          <p:nvPr/>
        </p:nvSpPr>
        <p:spPr>
          <a:xfrm>
            <a:off x="7010399" y="6667500"/>
            <a:ext cx="7162801" cy="850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C4EC068-9C4A-49AE-9C65-6CF5F209CBA5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5905500"/>
            <a:ext cx="2133600" cy="1270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52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585288" cy="166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computed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是計算屬性，適合處理基於現有資料的動態計算邏輯。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當依賴的數據發生變化時，計算屬性會重新計算。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快取功能：如果依賴的數據沒有變化，計算屬性會直接返回快取的結果，而不重新執行。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computed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屬性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CDE6D08-C783-4FFD-B9E9-1AC9E659653A}"/>
              </a:ext>
            </a:extLst>
          </p:cNvPr>
          <p:cNvSpPr txBox="1"/>
          <p:nvPr/>
        </p:nvSpPr>
        <p:spPr>
          <a:xfrm>
            <a:off x="885884" y="8334608"/>
            <a:ext cx="36988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computed_Calculate_BMI.html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927FD47-D61A-493B-8DB7-02AF3638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4292600"/>
            <a:ext cx="5294477" cy="223997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B3C6A3D-71ED-4F62-8730-FA8710A96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09337" y="4292600"/>
            <a:ext cx="8411597" cy="56388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5F1C96E-F8E5-4C6A-8140-C1B9EA28F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829" y="6667500"/>
            <a:ext cx="2638793" cy="1667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2AF4588-2333-4CFF-9FD9-B46CFA9CD0F6}"/>
              </a:ext>
            </a:extLst>
          </p:cNvPr>
          <p:cNvSpPr/>
          <p:nvPr/>
        </p:nvSpPr>
        <p:spPr>
          <a:xfrm>
            <a:off x="7010400" y="5600700"/>
            <a:ext cx="2865813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0BD077E-2B4A-4EEB-A2F5-326C09B943AF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572000" y="5295900"/>
            <a:ext cx="243840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A3BF33F-5812-40AB-97F0-1AADA0A764DC}"/>
              </a:ext>
            </a:extLst>
          </p:cNvPr>
          <p:cNvSpPr/>
          <p:nvPr/>
        </p:nvSpPr>
        <p:spPr>
          <a:xfrm>
            <a:off x="7010399" y="6667500"/>
            <a:ext cx="7162801" cy="850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3101149-5ED8-42E7-B438-301CA940E1B1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5905500"/>
            <a:ext cx="2133600" cy="1270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9318088" cy="39741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watch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中用於監聽數據變化的屬性。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當指定的數據發生變化時，自動執行對應的回調函數。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通過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watch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監聽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data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computed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中的數據。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監聽器會接收兩個參數：新值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newValue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與新值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newValue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【watch vs computed】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computed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是為了處理資料變化後的視圖更新，會快取結果。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watch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是為了執行額外的邏輯或副作用。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watch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屬性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0896600" y="4337947"/>
            <a:ext cx="35850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watch_Calculate_BMI.html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86F2F66-71EC-4FA3-AE6C-45E7760FE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5917000"/>
            <a:ext cx="8270983" cy="23507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4A7811A-AC55-46CA-9A09-0C40DB1E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524" y="5917000"/>
            <a:ext cx="9257676" cy="41356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E67BEC3-7FFA-4D2C-8EDD-90B8CB587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600" y="2171700"/>
            <a:ext cx="3267531" cy="20862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3314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0918288" cy="3394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中用於監聽事件的指令，可以綁定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可以縮寫為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@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支持多種事件：如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click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input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submit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事件處理器：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綁定的函數會接收一個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event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物件作為參數。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可直接使用簡寫語法，增強代碼可讀性。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v-on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事件處理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2197676" y="6867232"/>
            <a:ext cx="29754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v-on_button_count.html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08BA7C-865A-4238-A862-5BF2C49B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552700"/>
            <a:ext cx="9067800" cy="641631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1FBD95-BD21-4DC2-8927-96313F856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76" y="5738114"/>
            <a:ext cx="2905530" cy="1143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420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v-on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事件處理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899506" y="8358980"/>
            <a:ext cx="4191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v-on_Increase_Decreas_num.html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7E1775-782F-446F-A02E-D1F84DB88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8559035"/>
            <a:ext cx="2495898" cy="12955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67D6588-B66D-448D-B572-12FA8DE06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89937"/>
            <a:ext cx="8291079" cy="5865072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58419AD4-BD5B-426D-A784-D5A02B581B8C}"/>
              </a:ext>
            </a:extLst>
          </p:cNvPr>
          <p:cNvSpPr txBox="1"/>
          <p:nvPr/>
        </p:nvSpPr>
        <p:spPr>
          <a:xfrm>
            <a:off x="2590800" y="1834933"/>
            <a:ext cx="3069688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增加與減少數值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B7722DD-0BED-4F21-BC23-9D6FB946E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9232" y="8559035"/>
            <a:ext cx="2581635" cy="1038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A886D97-7E03-4E81-8F49-A5ACA8C64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2502637"/>
            <a:ext cx="9291064" cy="5865072"/>
          </a:xfrm>
          <a:prstGeom prst="rect">
            <a:avLst/>
          </a:prstGeom>
        </p:spPr>
      </p:pic>
      <p:sp>
        <p:nvSpPr>
          <p:cNvPr id="19" name="TextBox 10">
            <a:extLst>
              <a:ext uri="{FF2B5EF4-FFF2-40B4-BE49-F238E27FC236}">
                <a16:creationId xmlns:a16="http://schemas.microsoft.com/office/drawing/2014/main" id="{59142863-496F-4BBE-A7CE-3D1EFF67F3A2}"/>
              </a:ext>
            </a:extLst>
          </p:cNvPr>
          <p:cNvSpPr txBox="1"/>
          <p:nvPr/>
        </p:nvSpPr>
        <p:spPr>
          <a:xfrm>
            <a:off x="11906678" y="1941749"/>
            <a:ext cx="3333322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鍵盤輸入同步顯示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324AFD-148D-4121-9906-C84709DCCC3A}"/>
              </a:ext>
            </a:extLst>
          </p:cNvPr>
          <p:cNvSpPr txBox="1"/>
          <p:nvPr/>
        </p:nvSpPr>
        <p:spPr>
          <a:xfrm>
            <a:off x="10896600" y="8452814"/>
            <a:ext cx="4191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v-on_Synchronized_Display.html</a:t>
            </a:r>
          </a:p>
        </p:txBody>
      </p:sp>
    </p:spTree>
    <p:extLst>
      <p:ext uri="{BB962C8B-B14F-4D97-AF65-F5344CB8AC3E}">
        <p14:creationId xmlns:p14="http://schemas.microsoft.com/office/powerpoint/2010/main" val="3762171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2670888" cy="2820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提供的雙向資料綁定指令。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用於表單元素（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input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radio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checkbox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textarea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select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）與資料的雙向同步。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不需要寫事件處理器和資料更新邏輯，自動完成雙向同步。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當使用者在表單元素中輸入時，資料會自動更新。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資料更新後，視圖也會自動反映新的數據。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13538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v-model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雙向綁定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表單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0309597" y="6743700"/>
            <a:ext cx="2413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v-model_form.html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FC62038-E524-4919-AB9D-A44455985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441" y="4927659"/>
            <a:ext cx="5092359" cy="106646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4818969-9502-4221-A878-1F447488F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58" y="6046988"/>
            <a:ext cx="6952842" cy="18397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843BD87-B110-499C-B34B-5DB5C9E69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985" y="7935665"/>
            <a:ext cx="7495815" cy="20846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30FBA10-2CD3-4F61-8F71-8F7D0F042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0386" y="6743700"/>
            <a:ext cx="5561325" cy="22268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9A8BA95-5262-4722-AA5C-A3C8D46EA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4024" y="8995962"/>
            <a:ext cx="8687687" cy="96966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25EAFE1-D121-4997-B20A-EEE9E2982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6333" y="3238250"/>
            <a:ext cx="7698290" cy="3480050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9CCFCF2-1220-4F9F-A806-79B14ACD4FF7}"/>
              </a:ext>
            </a:extLst>
          </p:cNvPr>
          <p:cNvCxnSpPr>
            <a:cxnSpLocks/>
          </p:cNvCxnSpPr>
          <p:nvPr/>
        </p:nvCxnSpPr>
        <p:spPr>
          <a:xfrm flipH="1">
            <a:off x="8229600" y="4457700"/>
            <a:ext cx="3429000" cy="1223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C45472D-C4C7-44B2-A207-05C051F1FE94}"/>
              </a:ext>
            </a:extLst>
          </p:cNvPr>
          <p:cNvCxnSpPr>
            <a:cxnSpLocks/>
          </p:cNvCxnSpPr>
          <p:nvPr/>
        </p:nvCxnSpPr>
        <p:spPr>
          <a:xfrm flipH="1">
            <a:off x="5791200" y="4762500"/>
            <a:ext cx="6019800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47D660D-7E70-4319-AF51-1F2BE5F7E554}"/>
              </a:ext>
            </a:extLst>
          </p:cNvPr>
          <p:cNvCxnSpPr>
            <a:cxnSpLocks/>
          </p:cNvCxnSpPr>
          <p:nvPr/>
        </p:nvCxnSpPr>
        <p:spPr>
          <a:xfrm flipH="1">
            <a:off x="5791200" y="4927659"/>
            <a:ext cx="6019800" cy="3416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2F54770-6B5D-43BF-A1CF-D0B44C6FB184}"/>
              </a:ext>
            </a:extLst>
          </p:cNvPr>
          <p:cNvCxnSpPr>
            <a:cxnSpLocks/>
          </p:cNvCxnSpPr>
          <p:nvPr/>
        </p:nvCxnSpPr>
        <p:spPr>
          <a:xfrm>
            <a:off x="11811000" y="5143500"/>
            <a:ext cx="2667000" cy="1905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F5EE6B3-1608-412B-8591-10D8D01CC5ED}"/>
              </a:ext>
            </a:extLst>
          </p:cNvPr>
          <p:cNvCxnSpPr>
            <a:cxnSpLocks/>
          </p:cNvCxnSpPr>
          <p:nvPr/>
        </p:nvCxnSpPr>
        <p:spPr>
          <a:xfrm>
            <a:off x="11811000" y="5448300"/>
            <a:ext cx="4648200" cy="419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8" name="圖片 37">
            <a:extLst>
              <a:ext uri="{FF2B5EF4-FFF2-40B4-BE49-F238E27FC236}">
                <a16:creationId xmlns:a16="http://schemas.microsoft.com/office/drawing/2014/main" id="{065C9E79-A2D3-4A4E-878C-DBA625AB70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3200" y="202648"/>
            <a:ext cx="1273549" cy="2820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1BA6D8F7-3B2A-4F47-8C41-746E1F8CAE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46749" y="202648"/>
            <a:ext cx="1775027" cy="2820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7154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585288" cy="6282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修飾字是對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的進一步優化，處理輸入數據的特殊需求。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【lazy】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預設情況下，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監聽的是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input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事件，使用者每敲擊一次鍵盤就會觸發數據更新。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lazy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修飾字後，改為在按下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Enter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鍵時才更新數據。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【trim】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去除輸入值的首尾空白字元，並同步到數據。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【number】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將輸入值自動轉換為數字類型，避免字符串類型的數字導致運算問題。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38684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V-model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修飾字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(Modifiers)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0439400" y="9711733"/>
            <a:ext cx="30516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v-model_Modifiers.html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DB2FB1-5036-4A84-A8BE-B00EFF18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145" y="3535436"/>
            <a:ext cx="7668255" cy="13749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4203B27-A1D7-4EC4-A9FF-3C8989F57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5" y="5295900"/>
            <a:ext cx="8595395" cy="14174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B87195A-9CC1-4FD9-B97C-2FD102B80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12" y="8074560"/>
            <a:ext cx="9181718" cy="174336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D4F630C-E69B-4EFA-9FF5-B27A899FC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1658" y="4910434"/>
            <a:ext cx="3524742" cy="51156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183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356688" cy="5125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中，事件修飾符 用來處理事件的默認行為，讓我們更簡潔地控制事件。例如：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阻止事件的默認行為：如防止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&lt;form&gt;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提交時重新加載網頁。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只處理特定事件：如按下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Enter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鍵才執行事件。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v-on:submit.prevent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：阻止事件的默認行為，例如表單提交。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v-on:click.stop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：阻止事件冒泡（向上傳遞）。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v-on:click.once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：事件只會觸發一次。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v-on:click.capture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：在捕獲階段觸發事件，而非冒泡階段。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v-on:click.self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：只在自身元素上觸發事件。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v-on:keyup.enter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：監聽鍵盤按下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Enter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40970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Event Modifier (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事件修飾符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652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40970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Event Modifier (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事件修飾符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232311" y="8540424"/>
            <a:ext cx="342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Event_Modifier_Enter.html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48646C-3FD3-403F-8C7B-7621786C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1" y="2313222"/>
            <a:ext cx="10399001" cy="4811478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DF5C0C19-C867-4269-BA67-1E2D78CDDF41}"/>
              </a:ext>
            </a:extLst>
          </p:cNvPr>
          <p:cNvSpPr txBox="1"/>
          <p:nvPr/>
        </p:nvSpPr>
        <p:spPr>
          <a:xfrm>
            <a:off x="181512" y="1746576"/>
            <a:ext cx="8141284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監聽鍵盤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Enter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F55ABD0-59B7-4CA5-8513-BD73AC36C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11" y="7269816"/>
            <a:ext cx="3305636" cy="1200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D290BEEB-028E-4397-9E9D-51295CD9B05C}"/>
              </a:ext>
            </a:extLst>
          </p:cNvPr>
          <p:cNvSpPr txBox="1"/>
          <p:nvPr/>
        </p:nvSpPr>
        <p:spPr>
          <a:xfrm>
            <a:off x="10820400" y="1751298"/>
            <a:ext cx="6905088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防止表單提交後網頁刷新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86C0AE-06C6-4F35-BF56-5C7187256384}"/>
              </a:ext>
            </a:extLst>
          </p:cNvPr>
          <p:cNvSpPr txBox="1"/>
          <p:nvPr/>
        </p:nvSpPr>
        <p:spPr>
          <a:xfrm>
            <a:off x="13106400" y="9800562"/>
            <a:ext cx="3127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Event_Modifier_Prevent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6A608995-5508-496B-86AE-C078C01FD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6000" y="2335366"/>
            <a:ext cx="6899488" cy="594738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E01613E-7BF3-4645-8E3F-76B741966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8202" y="8313897"/>
            <a:ext cx="7049484" cy="1371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137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490288" cy="6856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是一款漸進式框架，主要用於構建用戶介面的視圖層。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核心概念包括：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響應式資料綁定：可以自動同步資料和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組件系統：支持模組化開發，便於應用的靈活擴展。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支持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MVVM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模式，通過資料綁定和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操作實現動態網頁內容。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的特性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漸進式設計：可以從單個頁面逐步擴展到大型應用。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結合了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Angular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React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的優勢，並保留了自己的獨特特性。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的版本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2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的主要開發模式是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Options API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3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引入了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Composition API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，這是一種全新的開發模式。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課程以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Vue3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為主，仍會有部分程式碼以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Vue2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作呈現。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Vue.js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介紹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2658756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204288" cy="1085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v-once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指令讓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只渲染一次元素或組件，後續的數據更新不會再影響該元素的內容。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適合用於靜態內容或不需要隨數據變動的部分，減少渲染開銷，提高性能。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-22891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v-once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：鎖定內容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4859000" y="6743700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v-once.html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66FB67-5C7C-49A4-991C-753449BB1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2" y="6591299"/>
            <a:ext cx="6842678" cy="36438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A070430-5A93-43AA-8E67-79EE635E1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2" y="2871282"/>
            <a:ext cx="12109030" cy="364381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9E3F474-E84D-4A9E-BA4D-3504A307E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2278" y="2890112"/>
            <a:ext cx="5548810" cy="37011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665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5584288" cy="3397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3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中，透過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:class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可以輕鬆切換元素的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類別，語法支援：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單一類別：直接指定字串。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條件類別：根據條件切換類別。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多個類別：使用陣列來同時添加多個類別。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CSS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綁定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6800BC0-BD70-456C-97C8-91DF501F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1802604"/>
            <a:ext cx="12344841" cy="806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726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CSS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綁定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3335000" y="9226252"/>
            <a:ext cx="20610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vue_css.html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15628B-4D8C-4CD6-A5E3-14D7F9FD0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295900"/>
            <a:ext cx="8132093" cy="3733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B690600-6F2E-4A83-A5E2-0BA762D0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899" y="1461843"/>
            <a:ext cx="8874728" cy="773507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977E7B8-425E-4448-860C-55C75D2B2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1802604"/>
            <a:ext cx="8108825" cy="338639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56597AC-CB88-4B17-A64F-4855B58C0DBB}"/>
              </a:ext>
            </a:extLst>
          </p:cNvPr>
          <p:cNvSpPr/>
          <p:nvPr/>
        </p:nvSpPr>
        <p:spPr>
          <a:xfrm>
            <a:off x="3270126" y="2750597"/>
            <a:ext cx="1905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5888542-8E68-4E7C-8CF8-79E1501F3FF1}"/>
              </a:ext>
            </a:extLst>
          </p:cNvPr>
          <p:cNvSpPr/>
          <p:nvPr/>
        </p:nvSpPr>
        <p:spPr>
          <a:xfrm>
            <a:off x="3270126" y="3664997"/>
            <a:ext cx="1905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35F5163-84D4-4884-9B64-A2F059574490}"/>
              </a:ext>
            </a:extLst>
          </p:cNvPr>
          <p:cNvSpPr/>
          <p:nvPr/>
        </p:nvSpPr>
        <p:spPr>
          <a:xfrm>
            <a:off x="973282" y="2750597"/>
            <a:ext cx="214444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3EEB338-1824-4BEA-872B-F5B392CCAA1C}"/>
              </a:ext>
            </a:extLst>
          </p:cNvPr>
          <p:cNvSpPr/>
          <p:nvPr/>
        </p:nvSpPr>
        <p:spPr>
          <a:xfrm>
            <a:off x="1011382" y="3664997"/>
            <a:ext cx="214444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762B8A2-E237-4C89-8457-C678C5F733CC}"/>
              </a:ext>
            </a:extLst>
          </p:cNvPr>
          <p:cNvSpPr/>
          <p:nvPr/>
        </p:nvSpPr>
        <p:spPr>
          <a:xfrm>
            <a:off x="10515600" y="4221230"/>
            <a:ext cx="1752600" cy="287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A0B433-633B-4ACD-A526-46124858E404}"/>
              </a:ext>
            </a:extLst>
          </p:cNvPr>
          <p:cNvSpPr/>
          <p:nvPr/>
        </p:nvSpPr>
        <p:spPr>
          <a:xfrm>
            <a:off x="10515600" y="5329381"/>
            <a:ext cx="1752600" cy="287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F5D1E3-EDF7-4D5B-81F0-3C8903D83C27}"/>
              </a:ext>
            </a:extLst>
          </p:cNvPr>
          <p:cNvSpPr/>
          <p:nvPr/>
        </p:nvSpPr>
        <p:spPr>
          <a:xfrm>
            <a:off x="10591800" y="6976013"/>
            <a:ext cx="1752600" cy="287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9D87547-D082-470B-A629-0C1CF27BDF73}"/>
              </a:ext>
            </a:extLst>
          </p:cNvPr>
          <p:cNvCxnSpPr>
            <a:cxnSpLocks/>
          </p:cNvCxnSpPr>
          <p:nvPr/>
        </p:nvCxnSpPr>
        <p:spPr>
          <a:xfrm flipH="1" flipV="1">
            <a:off x="3270126" y="2674738"/>
            <a:ext cx="7702674" cy="20115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0F902F2-ED91-4D62-AD5A-93108DF97389}"/>
              </a:ext>
            </a:extLst>
          </p:cNvPr>
          <p:cNvCxnSpPr>
            <a:cxnSpLocks/>
          </p:cNvCxnSpPr>
          <p:nvPr/>
        </p:nvCxnSpPr>
        <p:spPr>
          <a:xfrm flipH="1" flipV="1">
            <a:off x="5389206" y="3664997"/>
            <a:ext cx="5583594" cy="129262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41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662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【v-if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v-else-if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v-else】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功能：根據條件動態添加或移除元素。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特性：元素不符合條件時，從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完全移除。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條件式渲染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2801600" y="3435186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語法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EA4FE06-244A-4717-9CF3-08166268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848" y="1850044"/>
            <a:ext cx="8452336" cy="14648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D4FFB73-EC2C-4F04-A6BF-E03509B69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2" y="3886200"/>
            <a:ext cx="7934125" cy="379529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30413B5-C740-4B1F-9F89-B91866AEF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196" y="3848100"/>
            <a:ext cx="9000933" cy="43561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69E6FE0-3AC8-44A6-90DC-37EDAEA0A108}"/>
              </a:ext>
            </a:extLst>
          </p:cNvPr>
          <p:cNvSpPr/>
          <p:nvPr/>
        </p:nvSpPr>
        <p:spPr>
          <a:xfrm>
            <a:off x="3124200" y="6934200"/>
            <a:ext cx="1752600" cy="287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BD1F11-3E1A-45C5-BD04-7A08D332E776}"/>
              </a:ext>
            </a:extLst>
          </p:cNvPr>
          <p:cNvSpPr/>
          <p:nvPr/>
        </p:nvSpPr>
        <p:spPr>
          <a:xfrm>
            <a:off x="10363200" y="5882581"/>
            <a:ext cx="1295400" cy="213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4992BBC-FB69-42CE-86A9-8A32B764F439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4572000"/>
            <a:ext cx="5867400" cy="26493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AFC6535-B254-415E-9225-82EE74805BE3}"/>
              </a:ext>
            </a:extLst>
          </p:cNvPr>
          <p:cNvSpPr/>
          <p:nvPr/>
        </p:nvSpPr>
        <p:spPr>
          <a:xfrm>
            <a:off x="838200" y="4648200"/>
            <a:ext cx="7086600" cy="1447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B80C4B0-E899-43DE-A7ED-16143ECA8558}"/>
              </a:ext>
            </a:extLst>
          </p:cNvPr>
          <p:cNvSpPr txBox="1"/>
          <p:nvPr/>
        </p:nvSpPr>
        <p:spPr>
          <a:xfrm>
            <a:off x="5486400" y="9695113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v-if.html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2A6E711-FED3-4FDE-830A-BBA09A0A3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508" y="7869038"/>
            <a:ext cx="4296375" cy="1638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670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2239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【v-show】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顯示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隱藏元素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v-show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只透過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style="display: none"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 隱藏 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 仍存在於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中，但不顯示出來。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條件式渲染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B80C4B0-E899-43DE-A7ED-16143ECA8558}"/>
              </a:ext>
            </a:extLst>
          </p:cNvPr>
          <p:cNvSpPr txBox="1"/>
          <p:nvPr/>
        </p:nvSpPr>
        <p:spPr>
          <a:xfrm>
            <a:off x="13639800" y="6031156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v-show.html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0D58CE-9491-42D9-8576-7C1DD6582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4144706"/>
            <a:ext cx="10090791" cy="480879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0C81D6B-F0E8-44B8-A4D3-F2066B2B0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4144706"/>
            <a:ext cx="6954582" cy="18323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721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661488" cy="39741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v-for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中用於渲染清單的指令，根據陣列或物件的內容來動態生成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支援遍歷：陣列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(Array)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、物件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、數字範圍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(Range)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item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：陣列中每個元素的值。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index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：對應元素的索引。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:key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：提供唯一標識，提升渲染效能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建議對象為 唯一的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或索引值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v-for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清單渲染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170DD7-EC6C-4B78-951B-060D6F02F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965145"/>
            <a:ext cx="10858100" cy="10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94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v-for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清單渲染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4782800" y="8575096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v-for.html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50BF54-BEA4-42DF-A7F6-D4D2DA311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38699"/>
            <a:ext cx="12213474" cy="394963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A4C31DE-074C-4796-AE0D-99ED76351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735420"/>
            <a:ext cx="6553200" cy="445709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72B1466-92BA-40C3-993C-1FC031AFF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7800" y="1104900"/>
            <a:ext cx="4723644" cy="7470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8156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1" y="1785472"/>
            <a:ext cx="11527889" cy="2820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3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提供的一種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API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，用於創建響應式變數或引用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元素。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它可以追蹤變數的變化，並觸發視圖更新。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操作方式：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響應式變數：通過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.value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訪問或修改其值。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元素引用：通過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綁定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元素，並直接操作。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Ref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2425700" y="9685417"/>
            <a:ext cx="390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v-model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雙向綁定文字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025D3A-FA6D-4687-BAF9-6570D1A58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1" y="5165538"/>
            <a:ext cx="7723522" cy="449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2E39046D-EDA9-4E63-AAC4-C97ECBDDE8F6}"/>
              </a:ext>
            </a:extLst>
          </p:cNvPr>
          <p:cNvSpPr txBox="1"/>
          <p:nvPr/>
        </p:nvSpPr>
        <p:spPr>
          <a:xfrm>
            <a:off x="206911" y="4592775"/>
            <a:ext cx="6575785" cy="508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這邊示範不使用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 】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39E53F-2958-4AF8-8CAA-4C6E03626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3196188"/>
            <a:ext cx="9191089" cy="647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3C948E-3904-4D52-8E53-857E37F5512E}"/>
              </a:ext>
            </a:extLst>
          </p:cNvPr>
          <p:cNvSpPr txBox="1"/>
          <p:nvPr/>
        </p:nvSpPr>
        <p:spPr>
          <a:xfrm>
            <a:off x="11201400" y="9685417"/>
            <a:ext cx="55812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v-model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雙向綁定文字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這邊是透過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button)</a:t>
            </a:r>
          </a:p>
        </p:txBody>
      </p:sp>
    </p:spTree>
    <p:extLst>
      <p:ext uri="{BB962C8B-B14F-4D97-AF65-F5344CB8AC3E}">
        <p14:creationId xmlns:p14="http://schemas.microsoft.com/office/powerpoint/2010/main" val="67183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1" y="1785472"/>
            <a:ext cx="13737689" cy="166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【ref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的使用場景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追蹤數據變化：使用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定義變數，隨著變數變化，模板自動更新。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元素：通過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指向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元素，在程式中讀取或修改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Ref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3124200" y="9639298"/>
            <a:ext cx="20643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ref(vue2)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885B71-0278-4972-94B9-1C567F452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1" y="3451312"/>
            <a:ext cx="7471665" cy="618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FC63CA6-868F-4C46-8D80-4106DDBEA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799" y="3545175"/>
            <a:ext cx="9861639" cy="609412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059406A-B791-4638-8389-C2D5E34EE899}"/>
              </a:ext>
            </a:extLst>
          </p:cNvPr>
          <p:cNvSpPr txBox="1"/>
          <p:nvPr/>
        </p:nvSpPr>
        <p:spPr>
          <a:xfrm>
            <a:off x="12067266" y="9639298"/>
            <a:ext cx="20643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ref(vue3)</a:t>
            </a:r>
          </a:p>
        </p:txBody>
      </p:sp>
    </p:spTree>
    <p:extLst>
      <p:ext uri="{BB962C8B-B14F-4D97-AF65-F5344CB8AC3E}">
        <p14:creationId xmlns:p14="http://schemas.microsoft.com/office/powerpoint/2010/main" val="3833906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設定超連結顏色：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link-underline-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顏色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設定超連結透明度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Vue.js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介紹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6383001" y="9685054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C7213D-FD7F-4560-90FF-2511E447CEB3}"/>
              </a:ext>
            </a:extLst>
          </p:cNvPr>
          <p:cNvSpPr/>
          <p:nvPr/>
        </p:nvSpPr>
        <p:spPr>
          <a:xfrm rot="10800000" flipV="1">
            <a:off x="7620000" y="5989356"/>
            <a:ext cx="2209800" cy="1243445"/>
          </a:xfrm>
          <a:prstGeom prst="rect">
            <a:avLst/>
          </a:prstGeom>
          <a:solidFill>
            <a:srgbClr val="FFD58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2A4EE7-8CC6-4972-93C5-E9E5C4506711}"/>
              </a:ext>
            </a:extLst>
          </p:cNvPr>
          <p:cNvSpPr/>
          <p:nvPr/>
        </p:nvSpPr>
        <p:spPr>
          <a:xfrm rot="10800000" flipV="1">
            <a:off x="5043975" y="8822039"/>
            <a:ext cx="2209800" cy="1243445"/>
          </a:xfrm>
          <a:prstGeom prst="rect">
            <a:avLst/>
          </a:prstGeom>
          <a:solidFill>
            <a:srgbClr val="9FDAF5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D69731-C860-4BBF-8DCA-7EBBAA7328A3}"/>
              </a:ext>
            </a:extLst>
          </p:cNvPr>
          <p:cNvSpPr/>
          <p:nvPr/>
        </p:nvSpPr>
        <p:spPr>
          <a:xfrm rot="10800000" flipV="1">
            <a:off x="2791606" y="5911424"/>
            <a:ext cx="2209800" cy="1243445"/>
          </a:xfrm>
          <a:prstGeom prst="rect">
            <a:avLst/>
          </a:prstGeom>
          <a:solidFill>
            <a:srgbClr val="FCDFC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FB2C7C-E865-4EB2-BA26-FC5EA136C2C1}"/>
              </a:ext>
            </a:extLst>
          </p:cNvPr>
          <p:cNvSpPr/>
          <p:nvPr/>
        </p:nvSpPr>
        <p:spPr>
          <a:xfrm rot="10800000" flipV="1">
            <a:off x="2569877" y="8822039"/>
            <a:ext cx="2209800" cy="1243445"/>
          </a:xfrm>
          <a:prstGeom prst="rect">
            <a:avLst/>
          </a:prstGeom>
          <a:solidFill>
            <a:srgbClr val="B1D5F7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96A4AA-6818-4459-AB72-9EBB2BEE3D40}"/>
              </a:ext>
            </a:extLst>
          </p:cNvPr>
          <p:cNvSpPr/>
          <p:nvPr/>
        </p:nvSpPr>
        <p:spPr>
          <a:xfrm rot="10800000" flipV="1">
            <a:off x="7582434" y="8808795"/>
            <a:ext cx="2209800" cy="1243445"/>
          </a:xfrm>
          <a:prstGeom prst="rect">
            <a:avLst/>
          </a:prstGeom>
          <a:solidFill>
            <a:srgbClr val="64A9F6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DD8B8F-5331-4A1A-BDB8-1A1D68239314}"/>
              </a:ext>
            </a:extLst>
          </p:cNvPr>
          <p:cNvSpPr/>
          <p:nvPr/>
        </p:nvSpPr>
        <p:spPr>
          <a:xfrm rot="10800000" flipV="1">
            <a:off x="381000" y="4513492"/>
            <a:ext cx="2209800" cy="1243445"/>
          </a:xfrm>
          <a:prstGeom prst="rect">
            <a:avLst/>
          </a:prstGeom>
          <a:solidFill>
            <a:srgbClr val="FCEAD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E8A0B7-4359-4AB9-B2AF-B8CC3227FD2F}"/>
              </a:ext>
            </a:extLst>
          </p:cNvPr>
          <p:cNvSpPr/>
          <p:nvPr/>
        </p:nvSpPr>
        <p:spPr>
          <a:xfrm rot="10800000" flipV="1">
            <a:off x="2612409" y="7395512"/>
            <a:ext cx="2209800" cy="1243445"/>
          </a:xfrm>
          <a:prstGeom prst="rect">
            <a:avLst/>
          </a:prstGeom>
          <a:solidFill>
            <a:srgbClr val="E2F0D7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B5E27D-EC81-459A-880E-A44A7656E14F}"/>
              </a:ext>
            </a:extLst>
          </p:cNvPr>
          <p:cNvSpPr/>
          <p:nvPr/>
        </p:nvSpPr>
        <p:spPr>
          <a:xfrm rot="10800000" flipV="1">
            <a:off x="7582434" y="7367780"/>
            <a:ext cx="2209800" cy="1243445"/>
          </a:xfrm>
          <a:prstGeom prst="rect">
            <a:avLst/>
          </a:prstGeom>
          <a:solidFill>
            <a:srgbClr val="D0F4DE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B2B8C41-6D4A-4B8A-8205-7A36836ABE71}"/>
              </a:ext>
            </a:extLst>
          </p:cNvPr>
          <p:cNvSpPr/>
          <p:nvPr/>
        </p:nvSpPr>
        <p:spPr>
          <a:xfrm rot="10800000" flipV="1">
            <a:off x="5079643" y="7367779"/>
            <a:ext cx="2209800" cy="1243445"/>
          </a:xfrm>
          <a:prstGeom prst="rect">
            <a:avLst/>
          </a:prstGeom>
          <a:solidFill>
            <a:srgbClr val="94D2BD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F89379-A7F1-453E-8D55-2B84474F465E}"/>
              </a:ext>
            </a:extLst>
          </p:cNvPr>
          <p:cNvSpPr/>
          <p:nvPr/>
        </p:nvSpPr>
        <p:spPr>
          <a:xfrm rot="10800000" flipV="1">
            <a:off x="10044486" y="5989356"/>
            <a:ext cx="2209800" cy="1243445"/>
          </a:xfrm>
          <a:prstGeom prst="rect">
            <a:avLst/>
          </a:prstGeom>
          <a:solidFill>
            <a:srgbClr val="FCC4F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F18C9A-2725-4FB0-BEBE-3ADB973F4389}"/>
              </a:ext>
            </a:extLst>
          </p:cNvPr>
          <p:cNvSpPr/>
          <p:nvPr/>
        </p:nvSpPr>
        <p:spPr>
          <a:xfrm rot="10800000" flipV="1">
            <a:off x="10085224" y="7444861"/>
            <a:ext cx="2209800" cy="1243445"/>
          </a:xfrm>
          <a:prstGeom prst="rect">
            <a:avLst/>
          </a:prstGeom>
          <a:solidFill>
            <a:srgbClr val="E7C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96AB3F1-5187-4085-8FDC-71EF0DDB59FB}"/>
              </a:ext>
            </a:extLst>
          </p:cNvPr>
          <p:cNvSpPr/>
          <p:nvPr/>
        </p:nvSpPr>
        <p:spPr>
          <a:xfrm rot="10800000" flipV="1">
            <a:off x="10044486" y="8853054"/>
            <a:ext cx="2209800" cy="1243445"/>
          </a:xfrm>
          <a:prstGeom prst="rect">
            <a:avLst/>
          </a:prstGeom>
          <a:solidFill>
            <a:srgbClr val="C8B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A93FBFE-8524-4125-B206-DDBC00C66DAD}"/>
              </a:ext>
            </a:extLst>
          </p:cNvPr>
          <p:cNvSpPr/>
          <p:nvPr/>
        </p:nvSpPr>
        <p:spPr>
          <a:xfrm rot="10800000" flipV="1">
            <a:off x="2791607" y="4526417"/>
            <a:ext cx="2209800" cy="1243445"/>
          </a:xfrm>
          <a:prstGeom prst="rect">
            <a:avLst/>
          </a:prstGeom>
          <a:solidFill>
            <a:srgbClr val="FFD5C4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D10856-8B79-40EF-A778-3BDA28A54FF1}"/>
              </a:ext>
            </a:extLst>
          </p:cNvPr>
          <p:cNvSpPr/>
          <p:nvPr/>
        </p:nvSpPr>
        <p:spPr>
          <a:xfrm rot="10800000" flipV="1">
            <a:off x="5178329" y="5989355"/>
            <a:ext cx="2209800" cy="1243445"/>
          </a:xfrm>
          <a:prstGeom prst="rect">
            <a:avLst/>
          </a:prstGeom>
          <a:solidFill>
            <a:srgbClr val="FBECA2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43A44BF-0FFC-4E09-A541-411644B4B582}"/>
              </a:ext>
            </a:extLst>
          </p:cNvPr>
          <p:cNvSpPr/>
          <p:nvPr/>
        </p:nvSpPr>
        <p:spPr>
          <a:xfrm rot="10800000" flipV="1">
            <a:off x="5202213" y="4548340"/>
            <a:ext cx="2209800" cy="1243445"/>
          </a:xfrm>
          <a:prstGeom prst="rect">
            <a:avLst/>
          </a:prstGeom>
          <a:solidFill>
            <a:srgbClr val="FFE5EC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CB47E33-DBFF-4A41-A5FD-3FB12B8C6F73}"/>
              </a:ext>
            </a:extLst>
          </p:cNvPr>
          <p:cNvSpPr/>
          <p:nvPr/>
        </p:nvSpPr>
        <p:spPr>
          <a:xfrm rot="10800000" flipV="1">
            <a:off x="10008093" y="4533850"/>
            <a:ext cx="2209800" cy="1243445"/>
          </a:xfrm>
          <a:prstGeom prst="rect">
            <a:avLst/>
          </a:prstGeom>
          <a:solidFill>
            <a:srgbClr val="FFC2D1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275AF48-13DF-40A8-9974-69AAED811F1F}"/>
              </a:ext>
            </a:extLst>
          </p:cNvPr>
          <p:cNvSpPr/>
          <p:nvPr/>
        </p:nvSpPr>
        <p:spPr>
          <a:xfrm rot="10800000" flipV="1">
            <a:off x="7605153" y="4548341"/>
            <a:ext cx="2209800" cy="1243445"/>
          </a:xfrm>
          <a:prstGeom prst="rect">
            <a:avLst/>
          </a:prstGeom>
          <a:solidFill>
            <a:srgbClr val="FFB3C6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392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4880688" cy="6856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【MVC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模式介紹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MVC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模式包括模型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(Model)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、視圖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(View)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、控制器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(Controller)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三個部分。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負責資料邏輯，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View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負責顯示，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Controller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負責處理用戶的輸入並進行相應的資料處理。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MVC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的優點在於將業務邏輯與介面分離，便於維護和擴展。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【MVP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模式介紹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模式中的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Presenter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負責管理業務邏輯，而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View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只負責顯示。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在該模式中，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View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是完全解耦的，便於進行測試和維護。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模式適合於更複雜的應用，特別是需要頻繁更新視圖的情況。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【MVVM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模式介紹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MVVM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MVC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的進階版，分離了視圖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(View)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和業務邏輯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(Model)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引入了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ViewModel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層，用於處理業務邏輯和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UI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間的資料綁定。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MVVM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適合於需要雙向資料綁定的應用場景，並引入了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WPF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等技術的支援。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MVC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模式介紹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3944600" y="7988422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MVVM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A7E694-6734-47C5-A595-32787BA02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4229100"/>
            <a:ext cx="6489981" cy="342239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5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890088" cy="57024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優勢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核心簡單，便於快速上手。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提供響應式和元件化的視圖。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缺點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的社區生態系統相較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React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較小。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上的支援方式不同，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使用範本語法，而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React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JSX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語法。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區別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React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注重於單一方向的資料流，而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支持雙向資料綁定。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React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更傾向於使用外部工具，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則具有內建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CLI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支援。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7442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Vue.js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與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React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的比較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59771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建立一個可以動態增加項目的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to do list.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4968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建立一個沒有 </a:t>
            </a:r>
            <a:r>
              <a:rPr lang="en-US" altLang="zh-TW" sz="8000" dirty="0" err="1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的網頁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0069536" y="9779640"/>
            <a:ext cx="2365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without_vue.html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738D65-2E8F-42ED-B331-726E9A3A2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9" t="23029" r="9993" b="4812"/>
          <a:stretch/>
        </p:blipFill>
        <p:spPr>
          <a:xfrm>
            <a:off x="7010400" y="6117077"/>
            <a:ext cx="7924801" cy="3581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4242DF9-267F-4D0D-9DB9-D47777F4C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416414"/>
            <a:ext cx="5247167" cy="3581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FDFC1A0-C5D6-4E6F-9DF4-F931E96F2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75" y="2416414"/>
            <a:ext cx="6690525" cy="59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利用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建立一個可以動態增加項目的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to do list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使用</a:t>
            </a:r>
            <a:r>
              <a:rPr lang="en-US" altLang="zh-TW" sz="8000" dirty="0" err="1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建立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2252D4F-55C0-400F-812B-D3E9F8F49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9" t="23029" r="9993" b="4812"/>
          <a:stretch/>
        </p:blipFill>
        <p:spPr>
          <a:xfrm>
            <a:off x="7010400" y="6117077"/>
            <a:ext cx="7924801" cy="3581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E27204A-551D-441C-8219-28E3F3359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200" y="2628900"/>
            <a:ext cx="5247167" cy="35814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5415D0E-23C0-42AA-8B4C-D443B7025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99" y="2789656"/>
            <a:ext cx="6690525" cy="520640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98E028-1963-4FD3-86C6-F22BDBA6DBE3}"/>
              </a:ext>
            </a:extLst>
          </p:cNvPr>
          <p:cNvSpPr txBox="1"/>
          <p:nvPr/>
        </p:nvSpPr>
        <p:spPr>
          <a:xfrm>
            <a:off x="10069536" y="9779640"/>
            <a:ext cx="2365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with_vue.html</a:t>
            </a:r>
          </a:p>
        </p:txBody>
      </p:sp>
    </p:spTree>
    <p:extLst>
      <p:ext uri="{BB962C8B-B14F-4D97-AF65-F5344CB8AC3E}">
        <p14:creationId xmlns:p14="http://schemas.microsoft.com/office/powerpoint/2010/main" val="40967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0842088" cy="1088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透過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CDN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的方式使用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來源：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https://vuejs.org/guide/quick-start.html#using-vue-from-cdn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 CDN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98B63B3-48A1-4485-9F88-447A7ACEA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68095"/>
            <a:ext cx="9688277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6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這邊引入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跟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bootstrap5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CDN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mount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：將實體掛載到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的物件當中。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建立第一個</a:t>
            </a:r>
            <a:r>
              <a:rPr lang="en-US" altLang="zh-TW" sz="8000" dirty="0" err="1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3411200" y="6335001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Head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標籤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B0F162-DA47-417C-8051-E633CCE1A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315" y="2019300"/>
            <a:ext cx="8135485" cy="425826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C386CFB-9D01-4E3C-80FD-41868DFCD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1" y="3144098"/>
            <a:ext cx="5462925" cy="51998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EAA7D4B-F06F-4DD5-9977-947EA3A87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6735111"/>
            <a:ext cx="4814182" cy="16087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DE7F52-ED96-4F67-A7BE-07DD4F4179F3}"/>
              </a:ext>
            </a:extLst>
          </p:cNvPr>
          <p:cNvSpPr txBox="1"/>
          <p:nvPr/>
        </p:nvSpPr>
        <p:spPr>
          <a:xfrm>
            <a:off x="1905000" y="8414416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Script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標籤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92B8B5C-CA50-43F7-8B46-6075B43A218A}"/>
              </a:ext>
            </a:extLst>
          </p:cNvPr>
          <p:cNvSpPr txBox="1"/>
          <p:nvPr/>
        </p:nvSpPr>
        <p:spPr>
          <a:xfrm>
            <a:off x="7396376" y="8458470"/>
            <a:ext cx="1976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first_vue.html</a:t>
            </a:r>
          </a:p>
        </p:txBody>
      </p:sp>
    </p:spTree>
    <p:extLst>
      <p:ext uri="{BB962C8B-B14F-4D97-AF65-F5344CB8AC3E}">
        <p14:creationId xmlns:p14="http://schemas.microsoft.com/office/powerpoint/2010/main" val="365604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1299288" cy="1088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單向綁定是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中的一種簡單樣板語法，用於將資料渲染到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資料改變時，頁面會自動更新，但頁面上的內容不會改變資料。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單向綁定文字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851215-E562-4BBA-9DB5-D15CD427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4" y="4117384"/>
            <a:ext cx="6083828" cy="468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69991BD9-DED7-4E12-A7A2-99FB4FF59A82}"/>
              </a:ext>
            </a:extLst>
          </p:cNvPr>
          <p:cNvSpPr txBox="1"/>
          <p:nvPr/>
        </p:nvSpPr>
        <p:spPr>
          <a:xfrm>
            <a:off x="914400" y="3467100"/>
            <a:ext cx="3644900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Mustache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標籤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394D74E-3841-4826-BF41-92D73DE8905D}"/>
              </a:ext>
            </a:extLst>
          </p:cNvPr>
          <p:cNvSpPr txBox="1"/>
          <p:nvPr/>
        </p:nvSpPr>
        <p:spPr>
          <a:xfrm>
            <a:off x="8031138" y="3479800"/>
            <a:ext cx="3644900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v-text】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35A0EA9-E700-4BB5-A340-93CBC6CA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506" y="4117385"/>
            <a:ext cx="5334232" cy="468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FC0F62CE-C60A-4946-AD6B-D99CE2B3FE49}"/>
              </a:ext>
            </a:extLst>
          </p:cNvPr>
          <p:cNvSpPr txBox="1"/>
          <p:nvPr/>
        </p:nvSpPr>
        <p:spPr>
          <a:xfrm>
            <a:off x="13868400" y="3479800"/>
            <a:ext cx="3644900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v-html】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70338C5-FB2E-4178-9F1B-491859878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252" y="4117385"/>
            <a:ext cx="6199437" cy="468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0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18009</TotalTime>
  <Words>1802</Words>
  <Application>Microsoft Office PowerPoint</Application>
  <PresentationFormat>自訂</PresentationFormat>
  <Paragraphs>188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標楷體</vt:lpstr>
      <vt:lpstr>Arial</vt:lpstr>
      <vt:lpstr>Calibri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氣體demo</dc:title>
  <dc:creator>陳維誠</dc:creator>
  <cp:lastModifiedBy>維誠 陳</cp:lastModifiedBy>
  <cp:revision>519</cp:revision>
  <dcterms:created xsi:type="dcterms:W3CDTF">2006-08-16T00:00:00Z</dcterms:created>
  <dcterms:modified xsi:type="dcterms:W3CDTF">2024-12-21T04:17:48Z</dcterms:modified>
  <dc:identifier>DAGRTmEneC4</dc:identifier>
</cp:coreProperties>
</file>