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7" r:id="rId11"/>
    <p:sldId id="268" r:id="rId12"/>
    <p:sldId id="269" r:id="rId13"/>
    <p:sldId id="270" r:id="rId14"/>
    <p:sldId id="271" r:id="rId15"/>
    <p:sldId id="272" r:id="rId16"/>
    <p:sldId id="276" r:id="rId17"/>
    <p:sldId id="273" r:id="rId18"/>
    <p:sldId id="274" r:id="rId19"/>
    <p:sldId id="280" r:id="rId20"/>
    <p:sldId id="275" r:id="rId21"/>
    <p:sldId id="277" r:id="rId22"/>
    <p:sldId id="278" r:id="rId23"/>
    <p:sldId id="279" r:id="rId24"/>
    <p:sldId id="281" r:id="rId25"/>
    <p:sldId id="282" r:id="rId26"/>
    <p:sldId id="283" r:id="rId27"/>
    <p:sldId id="284" r:id="rId2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1914" y="7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6" d="100"/>
          <a:sy n="86" d="100"/>
        </p:scale>
        <p:origin x="3864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>
            <a:extLst>
              <a:ext uri="{FF2B5EF4-FFF2-40B4-BE49-F238E27FC236}">
                <a16:creationId xmlns:a16="http://schemas.microsoft.com/office/drawing/2014/main" id="{09B19C8B-37C9-4099-A0A1-CDB33C48754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162BDC54-6E70-42AF-8DF5-5581570019F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2C732C-AFA6-4F90-A0E9-B142D0AE8612}" type="datetimeFigureOut">
              <a:rPr lang="zh-TW" altLang="en-US" smtClean="0"/>
              <a:t>2025/2/6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828B8393-AB45-4FBC-BE02-1E415E0C9D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DF76DABE-AA81-490D-BED5-111BD8ECD8A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EF52C-A6A9-42F9-BDCD-530CFA39AA4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6667619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 3">
            <a:extLst>
              <a:ext uri="{FF2B5EF4-FFF2-40B4-BE49-F238E27FC236}">
                <a16:creationId xmlns:a16="http://schemas.microsoft.com/office/drawing/2014/main" id="{AD879568-518D-4EC1-87E0-27DB27D03722}"/>
              </a:ext>
            </a:extLst>
          </p:cNvPr>
          <p:cNvSpPr/>
          <p:nvPr userDrawn="1"/>
        </p:nvSpPr>
        <p:spPr>
          <a:xfrm>
            <a:off x="3" y="6477000"/>
            <a:ext cx="12191997" cy="190499"/>
          </a:xfrm>
          <a:custGeom>
            <a:avLst/>
            <a:gdLst/>
            <a:ahLst/>
            <a:cxnLst/>
            <a:rect l="l" t="t" r="r" b="b"/>
            <a:pathLst>
              <a:path w="4816592" h="543967">
                <a:moveTo>
                  <a:pt x="0" y="0"/>
                </a:moveTo>
                <a:lnTo>
                  <a:pt x="4816592" y="0"/>
                </a:lnTo>
                <a:lnTo>
                  <a:pt x="4816592" y="543967"/>
                </a:lnTo>
                <a:lnTo>
                  <a:pt x="0" y="543967"/>
                </a:lnTo>
                <a:close/>
              </a:path>
            </a:pathLst>
          </a:custGeom>
          <a:gradFill rotWithShape="1">
            <a:gsLst>
              <a:gs pos="0">
                <a:srgbClr val="B81B22">
                  <a:alpha val="100000"/>
                </a:srgbClr>
              </a:gs>
              <a:gs pos="25000">
                <a:srgbClr val="B81B22">
                  <a:alpha val="99500"/>
                </a:srgbClr>
              </a:gs>
              <a:gs pos="50000">
                <a:srgbClr val="E82A34">
                  <a:alpha val="100000"/>
                </a:srgbClr>
              </a:gs>
              <a:gs pos="75000">
                <a:srgbClr val="F89DA1">
                  <a:alpha val="100000"/>
                </a:srgbClr>
              </a:gs>
              <a:gs pos="100000">
                <a:srgbClr val="C00000"/>
              </a:gs>
            </a:gsLst>
            <a:lin ang="0"/>
          </a:gradFill>
        </p:spPr>
        <p:txBody>
          <a:bodyPr/>
          <a:lstStyle/>
          <a:p>
            <a:endParaRPr lang="zh-TW" altLang="en-US" dirty="0"/>
          </a:p>
        </p:txBody>
      </p:sp>
      <p:grpSp>
        <p:nvGrpSpPr>
          <p:cNvPr id="9" name="Group 2">
            <a:extLst>
              <a:ext uri="{FF2B5EF4-FFF2-40B4-BE49-F238E27FC236}">
                <a16:creationId xmlns:a16="http://schemas.microsoft.com/office/drawing/2014/main" id="{5CB20688-EC16-4E7D-A453-5ABC801C1D2F}"/>
              </a:ext>
            </a:extLst>
          </p:cNvPr>
          <p:cNvGrpSpPr/>
          <p:nvPr userDrawn="1"/>
        </p:nvGrpSpPr>
        <p:grpSpPr>
          <a:xfrm>
            <a:off x="0" y="190501"/>
            <a:ext cx="12192000" cy="190499"/>
            <a:chOff x="0" y="0"/>
            <a:chExt cx="4816593" cy="543967"/>
          </a:xfrm>
        </p:grpSpPr>
        <p:sp>
          <p:nvSpPr>
            <p:cNvPr id="10" name="Freeform 3">
              <a:extLst>
                <a:ext uri="{FF2B5EF4-FFF2-40B4-BE49-F238E27FC236}">
                  <a16:creationId xmlns:a16="http://schemas.microsoft.com/office/drawing/2014/main" id="{F1740F81-2949-4DF5-B15E-79ABF450EC6A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C00000"/>
                </a:gs>
              </a:gsLst>
              <a:lin ang="0"/>
            </a:gradFill>
          </p:spPr>
          <p:txBody>
            <a:bodyPr/>
            <a:lstStyle/>
            <a:p>
              <a:endParaRPr lang="zh-TW" altLang="en-US" dirty="0"/>
            </a:p>
          </p:txBody>
        </p:sp>
        <p:sp>
          <p:nvSpPr>
            <p:cNvPr id="11" name="TextBox 4">
              <a:extLst>
                <a:ext uri="{FF2B5EF4-FFF2-40B4-BE49-F238E27FC236}">
                  <a16:creationId xmlns:a16="http://schemas.microsoft.com/office/drawing/2014/main" id="{2C8B0022-59E1-4C12-B59F-D11D529B0B43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  <p:sp>
        <p:nvSpPr>
          <p:cNvPr id="12" name="Freeform 3">
            <a:extLst>
              <a:ext uri="{FF2B5EF4-FFF2-40B4-BE49-F238E27FC236}">
                <a16:creationId xmlns:a16="http://schemas.microsoft.com/office/drawing/2014/main" id="{FDB6B37D-982A-41F7-B473-B9D803515CCA}"/>
              </a:ext>
            </a:extLst>
          </p:cNvPr>
          <p:cNvSpPr/>
          <p:nvPr userDrawn="1"/>
        </p:nvSpPr>
        <p:spPr>
          <a:xfrm flipV="1">
            <a:off x="-76200" y="-1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TextBox 9">
            <a:extLst>
              <a:ext uri="{FF2B5EF4-FFF2-40B4-BE49-F238E27FC236}">
                <a16:creationId xmlns:a16="http://schemas.microsoft.com/office/drawing/2014/main" id="{F710A213-6593-4476-BA63-EAD05EE2CEC1}"/>
              </a:ext>
            </a:extLst>
          </p:cNvPr>
          <p:cNvSpPr txBox="1"/>
          <p:nvPr userDrawn="1"/>
        </p:nvSpPr>
        <p:spPr>
          <a:xfrm>
            <a:off x="3103229" y="1772912"/>
            <a:ext cx="5448300" cy="260770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互動式網頁</a:t>
            </a:r>
            <a:endParaRPr lang="en-US" altLang="zh-TW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algn="ctr">
              <a:lnSpc>
                <a:spcPct val="150000"/>
              </a:lnSpc>
              <a:spcBef>
                <a:spcPct val="0"/>
              </a:spcBef>
            </a:pPr>
            <a:r>
              <a:rPr lang="zh-TW" altLang="en-US" sz="6000" b="1" dirty="0">
                <a:latin typeface="標楷體" panose="03000509000000000000" pitchFamily="65" charset="-120"/>
                <a:ea typeface="標楷體" panose="03000509000000000000" pitchFamily="65" charset="-120"/>
                <a:cs typeface="王漢宗顏楷體"/>
                <a:sym typeface="王漢宗顏楷體"/>
              </a:rPr>
              <a:t>程式設計與應用</a:t>
            </a:r>
            <a:endParaRPr lang="en-US" sz="6000" b="1" dirty="0">
              <a:latin typeface="標楷體" panose="03000509000000000000" pitchFamily="65" charset="-120"/>
              <a:ea typeface="標楷體" panose="03000509000000000000" pitchFamily="65" charset="-120"/>
              <a:cs typeface="王漢宗顏楷體"/>
              <a:sym typeface="王漢宗顏楷體"/>
            </a:endParaRPr>
          </a:p>
        </p:txBody>
      </p:sp>
      <p:sp>
        <p:nvSpPr>
          <p:cNvPr id="14" name="Freeform 3">
            <a:extLst>
              <a:ext uri="{FF2B5EF4-FFF2-40B4-BE49-F238E27FC236}">
                <a16:creationId xmlns:a16="http://schemas.microsoft.com/office/drawing/2014/main" id="{81F96E77-5C4A-44C5-BF09-C30BB7B98546}"/>
              </a:ext>
            </a:extLst>
          </p:cNvPr>
          <p:cNvSpPr/>
          <p:nvPr userDrawn="1"/>
        </p:nvSpPr>
        <p:spPr>
          <a:xfrm rot="10800000" flipV="1">
            <a:off x="9467850" y="2581924"/>
            <a:ext cx="2743200" cy="4285601"/>
          </a:xfrm>
          <a:custGeom>
            <a:avLst/>
            <a:gdLst/>
            <a:ahLst/>
            <a:cxnLst/>
            <a:rect l="l" t="t" r="r" b="b"/>
            <a:pathLst>
              <a:path w="5374881" h="7052879">
                <a:moveTo>
                  <a:pt x="0" y="7052879"/>
                </a:moveTo>
                <a:lnTo>
                  <a:pt x="5374881" y="7052879"/>
                </a:lnTo>
                <a:lnTo>
                  <a:pt x="5374881" y="0"/>
                </a:lnTo>
                <a:lnTo>
                  <a:pt x="0" y="0"/>
                </a:lnTo>
                <a:lnTo>
                  <a:pt x="0" y="7052879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TextBox 7">
            <a:extLst>
              <a:ext uri="{FF2B5EF4-FFF2-40B4-BE49-F238E27FC236}">
                <a16:creationId xmlns:a16="http://schemas.microsoft.com/office/drawing/2014/main" id="{99E5A321-5A8B-45BD-8428-6F7B1491C59A}"/>
              </a:ext>
            </a:extLst>
          </p:cNvPr>
          <p:cNvSpPr txBox="1"/>
          <p:nvPr userDrawn="1"/>
        </p:nvSpPr>
        <p:spPr>
          <a:xfrm>
            <a:off x="4953425" y="4506083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ct val="100000"/>
              </a:lnSpc>
              <a:spcBef>
                <a:spcPct val="0"/>
              </a:spcBef>
            </a:pPr>
            <a:r>
              <a:rPr lang="en-US" altLang="zh-TW" sz="24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Vue03</a:t>
            </a:r>
            <a:endParaRPr lang="en-US" sz="24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673DBFE5-1790-4C60-A481-25F83AE8A3FD}"/>
              </a:ext>
            </a:extLst>
          </p:cNvPr>
          <p:cNvSpPr txBox="1"/>
          <p:nvPr userDrawn="1"/>
        </p:nvSpPr>
        <p:spPr>
          <a:xfrm>
            <a:off x="4948703" y="5122209"/>
            <a:ext cx="2076748" cy="3693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algn="ctr" defTabSz="914400" rtl="0" eaLnBrk="1" latinLnBrk="0" hangingPunct="1">
              <a:lnSpc>
                <a:spcPct val="100000"/>
              </a:lnSpc>
              <a:spcBef>
                <a:spcPct val="0"/>
              </a:spcBef>
            </a:pPr>
            <a:r>
              <a:rPr lang="zh-TW" altLang="en-US" sz="2400" kern="1200" baseline="0" dirty="0">
                <a:solidFill>
                  <a:srgbClr val="00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/>
                <a:sym typeface="Times New Roman"/>
              </a:rPr>
              <a:t>陳世曄</a:t>
            </a:r>
            <a:endParaRPr lang="en-US" sz="2400" kern="1200" baseline="0" dirty="0">
              <a:solidFill>
                <a:srgbClr val="00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/>
              <a:sym typeface="Times New Roman"/>
            </a:endParaRPr>
          </a:p>
        </p:txBody>
      </p:sp>
      <p:pic>
        <p:nvPicPr>
          <p:cNvPr id="19" name="圖片 18">
            <a:extLst>
              <a:ext uri="{FF2B5EF4-FFF2-40B4-BE49-F238E27FC236}">
                <a16:creationId xmlns:a16="http://schemas.microsoft.com/office/drawing/2014/main" id="{CDBE9787-E20E-4BF0-A642-DF919247232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58" t="16278" r="22492" b="22926"/>
          <a:stretch/>
        </p:blipFill>
        <p:spPr>
          <a:xfrm>
            <a:off x="6669248" y="5163297"/>
            <a:ext cx="2887910" cy="1422043"/>
          </a:xfrm>
          <a:prstGeom prst="rect">
            <a:avLst/>
          </a:prstGeom>
        </p:spPr>
      </p:pic>
      <p:pic>
        <p:nvPicPr>
          <p:cNvPr id="20" name="Picture 4">
            <a:extLst>
              <a:ext uri="{FF2B5EF4-FFF2-40B4-BE49-F238E27FC236}">
                <a16:creationId xmlns:a16="http://schemas.microsoft.com/office/drawing/2014/main" id="{51D7FE4E-A2F3-47A3-B7B4-58436738D5C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98" t="11957" r="6029" b="6029"/>
          <a:stretch/>
        </p:blipFill>
        <p:spPr bwMode="auto">
          <a:xfrm>
            <a:off x="213277" y="4936042"/>
            <a:ext cx="1671678" cy="15409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6">
            <a:extLst>
              <a:ext uri="{FF2B5EF4-FFF2-40B4-BE49-F238E27FC236}">
                <a16:creationId xmlns:a16="http://schemas.microsoft.com/office/drawing/2014/main" id="{9A605423-4786-4302-8C3C-1AF0D60B3DB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50" t="39146" r="12391" b="28732"/>
          <a:stretch/>
        </p:blipFill>
        <p:spPr bwMode="auto">
          <a:xfrm>
            <a:off x="8632145" y="363329"/>
            <a:ext cx="3578905" cy="1558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425A567A-37D8-4CBB-B195-07843AA3948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142193" y="5968821"/>
            <a:ext cx="468681" cy="4686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6869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1EFD8E65-E030-439A-9F19-D1C761A1D0C9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0" y="973384"/>
            <a:ext cx="12115800" cy="5038725"/>
          </a:xfrm>
        </p:spPr>
        <p:txBody>
          <a:bodyPr>
            <a:normAutofit/>
          </a:bodyPr>
          <a:lstStyle>
            <a:lvl1pPr marL="228600" indent="-228600">
              <a:buFont typeface="Wingdings" panose="05000000000000000000" pitchFamily="2" charset="2"/>
              <a:buChar char=""/>
              <a:defRPr sz="1800"/>
            </a:lvl1pPr>
            <a:lvl2pPr marL="800100" indent="-342900">
              <a:buFont typeface="Wingdings" panose="05000000000000000000" pitchFamily="2" charset="2"/>
              <a:buChar char=""/>
              <a:defRPr sz="1800"/>
            </a:lvl2pPr>
            <a:lvl3pPr marL="1143000" indent="-228600">
              <a:buFont typeface="Wingdings" panose="05000000000000000000" pitchFamily="2" charset="2"/>
              <a:buChar char=""/>
              <a:defRPr sz="1800"/>
            </a:lvl3pPr>
            <a:lvl4pPr marL="1600200" indent="-228600">
              <a:buFont typeface="Wingdings" panose="05000000000000000000" pitchFamily="2" charset="2"/>
              <a:buChar char=""/>
              <a:defRPr sz="1800"/>
            </a:lvl4pPr>
            <a:lvl5pPr marL="2057400" indent="-228600">
              <a:buFont typeface="Wingdings" panose="05000000000000000000" pitchFamily="2" charset="2"/>
              <a:buChar char=""/>
              <a:defRPr sz="1800"/>
            </a:lvl5pPr>
          </a:lstStyle>
          <a:p>
            <a:pPr lvl="0"/>
            <a:r>
              <a:rPr lang="zh-TW" altLang="en-US" dirty="0"/>
              <a:t> 按一下以編輯母片文字樣式</a:t>
            </a:r>
          </a:p>
          <a:p>
            <a:pPr lvl="1"/>
            <a:r>
              <a:rPr lang="zh-TW" altLang="en-US" dirty="0"/>
              <a:t>第二層</a:t>
            </a:r>
          </a:p>
          <a:p>
            <a:pPr lvl="2"/>
            <a:r>
              <a:rPr lang="zh-TW" altLang="en-US" dirty="0"/>
              <a:t> 第三層</a:t>
            </a:r>
          </a:p>
          <a:p>
            <a:pPr lvl="3"/>
            <a:r>
              <a:rPr lang="zh-TW" altLang="en-US" dirty="0"/>
              <a:t> 第四層</a:t>
            </a:r>
          </a:p>
          <a:p>
            <a:pPr lvl="4"/>
            <a:r>
              <a:rPr lang="zh-TW" altLang="en-US" dirty="0"/>
              <a:t> 第五層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1"/>
            <a:ext cx="12192000" cy="947571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525" y="-57148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en-US" altLang="zh-TW" dirty="0"/>
              <a:t>15161651616516</a:t>
            </a:r>
            <a:endParaRPr lang="zh-TW" altLang="en-US" dirty="0"/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</p:spTree>
    <p:extLst>
      <p:ext uri="{BB962C8B-B14F-4D97-AF65-F5344CB8AC3E}">
        <p14:creationId xmlns:p14="http://schemas.microsoft.com/office/powerpoint/2010/main" val="252995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訂版面配置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1862B8A9-85C4-408C-9D3E-4FBEB4F9B12C}"/>
              </a:ext>
            </a:extLst>
          </p:cNvPr>
          <p:cNvGrpSpPr/>
          <p:nvPr userDrawn="1"/>
        </p:nvGrpSpPr>
        <p:grpSpPr>
          <a:xfrm>
            <a:off x="0" y="0"/>
            <a:ext cx="12192000" cy="1325563"/>
            <a:chOff x="0" y="0"/>
            <a:chExt cx="4816593" cy="543967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3626E404-E74B-4E59-A947-4E7CC12F1798}"/>
                </a:ext>
              </a:extLst>
            </p:cNvPr>
            <p:cNvSpPr/>
            <p:nvPr/>
          </p:nvSpPr>
          <p:spPr>
            <a:xfrm>
              <a:off x="0" y="0"/>
              <a:ext cx="4816592" cy="543967"/>
            </a:xfrm>
            <a:custGeom>
              <a:avLst/>
              <a:gdLst/>
              <a:ahLst/>
              <a:cxnLst/>
              <a:rect l="l" t="t" r="r" b="b"/>
              <a:pathLst>
                <a:path w="4816592" h="543967">
                  <a:moveTo>
                    <a:pt x="0" y="0"/>
                  </a:moveTo>
                  <a:lnTo>
                    <a:pt x="4816592" y="0"/>
                  </a:lnTo>
                  <a:lnTo>
                    <a:pt x="4816592" y="543967"/>
                  </a:lnTo>
                  <a:lnTo>
                    <a:pt x="0" y="543967"/>
                  </a:lnTo>
                  <a:close/>
                </a:path>
              </a:pathLst>
            </a:custGeom>
            <a:gradFill rotWithShape="1">
              <a:gsLst>
                <a:gs pos="0">
                  <a:srgbClr val="B81B22">
                    <a:alpha val="100000"/>
                  </a:srgbClr>
                </a:gs>
                <a:gs pos="25000">
                  <a:srgbClr val="B81B22">
                    <a:alpha val="99500"/>
                  </a:srgbClr>
                </a:gs>
                <a:gs pos="50000">
                  <a:srgbClr val="E82A34">
                    <a:alpha val="100000"/>
                  </a:srgbClr>
                </a:gs>
                <a:gs pos="75000">
                  <a:srgbClr val="F89DA1">
                    <a:alpha val="100000"/>
                  </a:srgbClr>
                </a:gs>
                <a:gs pos="100000">
                  <a:srgbClr val="FFFFFF">
                    <a:alpha val="99500"/>
                  </a:srgbClr>
                </a:gs>
              </a:gsLst>
              <a:lin ang="0"/>
            </a:gradFill>
          </p:spPr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2CE1032-41F2-4481-86A1-BD5E5A3A59F4}"/>
                </a:ext>
              </a:extLst>
            </p:cNvPr>
            <p:cNvSpPr txBox="1"/>
            <p:nvPr/>
          </p:nvSpPr>
          <p:spPr>
            <a:xfrm>
              <a:off x="0" y="-47625"/>
              <a:ext cx="4816593" cy="591592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</a:pPr>
              <a:endParaRPr baseline="0">
                <a:latin typeface="Times New Roman" panose="02020603050405020304" pitchFamily="18" charset="0"/>
                <a:ea typeface="標楷體" panose="03000509000000000000" pitchFamily="65" charset="-120"/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5962170-DC7A-4E53-A2CC-42CA5BABCA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2394"/>
            <a:ext cx="10515600" cy="1004720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6000" baseline="0">
                <a:solidFill>
                  <a:schemeClr val="bg1"/>
                </a:solidFill>
                <a:latin typeface="Times New Roman" panose="02020603050405020304" pitchFamily="18" charset="0"/>
              </a:defRPr>
            </a:lvl1pPr>
          </a:lstStyle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13" name="文字版面配置區 12">
            <a:extLst>
              <a:ext uri="{FF2B5EF4-FFF2-40B4-BE49-F238E27FC236}">
                <a16:creationId xmlns:a16="http://schemas.microsoft.com/office/drawing/2014/main" id="{56FA5D4A-A1C7-4BFA-A64F-85303B54045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401172" y="6353175"/>
            <a:ext cx="2790825" cy="32385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077A9E2A-5608-49EA-BEF1-4C76C4673AAA}"/>
              </a:ext>
            </a:extLst>
          </p:cNvPr>
          <p:cNvSpPr/>
          <p:nvPr userDrawn="1"/>
        </p:nvSpPr>
        <p:spPr>
          <a:xfrm rot="10800000" flipV="1">
            <a:off x="3643687" y="3800361"/>
            <a:ext cx="1130461" cy="636106"/>
          </a:xfrm>
          <a:prstGeom prst="rect">
            <a:avLst/>
          </a:prstGeom>
          <a:solidFill>
            <a:srgbClr val="FFD58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C6DE857-C2BF-4773-A63A-2954EF749E27}"/>
              </a:ext>
            </a:extLst>
          </p:cNvPr>
          <p:cNvSpPr/>
          <p:nvPr userDrawn="1"/>
        </p:nvSpPr>
        <p:spPr>
          <a:xfrm rot="10800000" flipV="1">
            <a:off x="2453693" y="5290433"/>
            <a:ext cx="1130461" cy="636106"/>
          </a:xfrm>
          <a:prstGeom prst="rect">
            <a:avLst/>
          </a:prstGeom>
          <a:solidFill>
            <a:srgbClr val="9FDAF5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DDCC0A2-C788-47C3-A6C7-EF237803236F}"/>
              </a:ext>
            </a:extLst>
          </p:cNvPr>
          <p:cNvSpPr/>
          <p:nvPr userDrawn="1"/>
        </p:nvSpPr>
        <p:spPr>
          <a:xfrm rot="10800000" flipV="1">
            <a:off x="1219200" y="3840108"/>
            <a:ext cx="1130461" cy="636106"/>
          </a:xfrm>
          <a:prstGeom prst="rect">
            <a:avLst/>
          </a:prstGeom>
          <a:solidFill>
            <a:srgbClr val="FCDFC0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311912CE-2405-40FB-91F5-0C16CE0DB10E}"/>
              </a:ext>
            </a:extLst>
          </p:cNvPr>
          <p:cNvSpPr/>
          <p:nvPr userDrawn="1"/>
        </p:nvSpPr>
        <p:spPr>
          <a:xfrm rot="10800000" flipV="1">
            <a:off x="1219199" y="5322691"/>
            <a:ext cx="1130461" cy="636106"/>
          </a:xfrm>
          <a:prstGeom prst="rect">
            <a:avLst/>
          </a:prstGeom>
          <a:solidFill>
            <a:srgbClr val="B1D5F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4C7302B3-16D0-4AEA-B4AD-E1077BCF2D4B}"/>
              </a:ext>
            </a:extLst>
          </p:cNvPr>
          <p:cNvSpPr/>
          <p:nvPr userDrawn="1"/>
        </p:nvSpPr>
        <p:spPr>
          <a:xfrm rot="10800000" flipV="1">
            <a:off x="3688186" y="5268410"/>
            <a:ext cx="1130461" cy="636106"/>
          </a:xfrm>
          <a:prstGeom prst="rect">
            <a:avLst/>
          </a:prstGeom>
          <a:solidFill>
            <a:srgbClr val="64A9F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5B5A0C59-692D-4F64-A1A3-2B5277F0B312}"/>
              </a:ext>
            </a:extLst>
          </p:cNvPr>
          <p:cNvSpPr/>
          <p:nvPr userDrawn="1"/>
        </p:nvSpPr>
        <p:spPr>
          <a:xfrm rot="10800000" flipV="1">
            <a:off x="1219199" y="3034856"/>
            <a:ext cx="1130461" cy="636106"/>
          </a:xfrm>
          <a:prstGeom prst="rect">
            <a:avLst/>
          </a:prstGeom>
          <a:solidFill>
            <a:srgbClr val="FCEAD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BCC1A964-ABBF-41AA-B4EA-EF7EF4226074}"/>
              </a:ext>
            </a:extLst>
          </p:cNvPr>
          <p:cNvSpPr/>
          <p:nvPr userDrawn="1"/>
        </p:nvSpPr>
        <p:spPr>
          <a:xfrm rot="10800000" flipV="1">
            <a:off x="1219199" y="4565991"/>
            <a:ext cx="1130461" cy="636106"/>
          </a:xfrm>
          <a:prstGeom prst="rect">
            <a:avLst/>
          </a:prstGeom>
          <a:solidFill>
            <a:srgbClr val="E2F0D7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C60766BC-5425-4C61-8A96-BA5EF8473C39}"/>
              </a:ext>
            </a:extLst>
          </p:cNvPr>
          <p:cNvSpPr/>
          <p:nvPr userDrawn="1"/>
        </p:nvSpPr>
        <p:spPr>
          <a:xfrm rot="10800000" flipV="1">
            <a:off x="3643687" y="4565991"/>
            <a:ext cx="1130461" cy="636106"/>
          </a:xfrm>
          <a:prstGeom prst="rect">
            <a:avLst/>
          </a:prstGeom>
          <a:solidFill>
            <a:srgbClr val="D0F4DE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B9E23C10-EC86-498D-84F8-73EB84A1E4F2}"/>
              </a:ext>
            </a:extLst>
          </p:cNvPr>
          <p:cNvSpPr/>
          <p:nvPr userDrawn="1"/>
        </p:nvSpPr>
        <p:spPr>
          <a:xfrm rot="10800000" flipV="1">
            <a:off x="2431444" y="4523305"/>
            <a:ext cx="1130461" cy="636106"/>
          </a:xfrm>
          <a:prstGeom prst="rect">
            <a:avLst/>
          </a:prstGeom>
          <a:solidFill>
            <a:srgbClr val="94D2BD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1AFD1470-C100-40F3-9EB9-7266B9AC0FCD}"/>
              </a:ext>
            </a:extLst>
          </p:cNvPr>
          <p:cNvSpPr/>
          <p:nvPr userDrawn="1"/>
        </p:nvSpPr>
        <p:spPr>
          <a:xfrm rot="10800000" flipV="1">
            <a:off x="4855929" y="3796097"/>
            <a:ext cx="1130461" cy="636106"/>
          </a:xfrm>
          <a:prstGeom prst="rect">
            <a:avLst/>
          </a:prstGeom>
          <a:solidFill>
            <a:srgbClr val="FCC4FB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7580F641-2D2C-416F-905D-00BA4A643229}"/>
              </a:ext>
            </a:extLst>
          </p:cNvPr>
          <p:cNvSpPr/>
          <p:nvPr userDrawn="1"/>
        </p:nvSpPr>
        <p:spPr>
          <a:xfrm rot="10800000" flipV="1">
            <a:off x="4855929" y="4523306"/>
            <a:ext cx="1130461" cy="636106"/>
          </a:xfrm>
          <a:prstGeom prst="rect">
            <a:avLst/>
          </a:prstGeom>
          <a:solidFill>
            <a:srgbClr val="E7C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 dirty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DC9305AE-786A-46C3-B739-4DE8E498C25B}"/>
              </a:ext>
            </a:extLst>
          </p:cNvPr>
          <p:cNvSpPr/>
          <p:nvPr userDrawn="1"/>
        </p:nvSpPr>
        <p:spPr>
          <a:xfrm rot="10800000" flipV="1">
            <a:off x="4855929" y="5250515"/>
            <a:ext cx="1130461" cy="636106"/>
          </a:xfrm>
          <a:prstGeom prst="rect">
            <a:avLst/>
          </a:prstGeom>
          <a:solidFill>
            <a:srgbClr val="C8B6FF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AED1B8E1-732C-4A15-80AD-78E43948F5D4}"/>
              </a:ext>
            </a:extLst>
          </p:cNvPr>
          <p:cNvSpPr/>
          <p:nvPr userDrawn="1"/>
        </p:nvSpPr>
        <p:spPr>
          <a:xfrm rot="10800000" flipV="1">
            <a:off x="2420669" y="3009787"/>
            <a:ext cx="1130461" cy="636106"/>
          </a:xfrm>
          <a:prstGeom prst="rect">
            <a:avLst/>
          </a:prstGeom>
          <a:solidFill>
            <a:srgbClr val="FFD5C4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62CDB29-7300-40CD-8EE6-66F452A83A07}"/>
              </a:ext>
            </a:extLst>
          </p:cNvPr>
          <p:cNvSpPr/>
          <p:nvPr userDrawn="1"/>
        </p:nvSpPr>
        <p:spPr>
          <a:xfrm rot="10800000" flipV="1">
            <a:off x="2431444" y="3824919"/>
            <a:ext cx="1130461" cy="636106"/>
          </a:xfrm>
          <a:prstGeom prst="rect">
            <a:avLst/>
          </a:prstGeom>
          <a:solidFill>
            <a:srgbClr val="FBECA2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18C6357-1BB6-48DE-B63E-AFF0CA51D47F}"/>
              </a:ext>
            </a:extLst>
          </p:cNvPr>
          <p:cNvSpPr/>
          <p:nvPr userDrawn="1"/>
        </p:nvSpPr>
        <p:spPr>
          <a:xfrm rot="10800000" flipV="1">
            <a:off x="3551130" y="3030185"/>
            <a:ext cx="1130461" cy="636106"/>
          </a:xfrm>
          <a:prstGeom prst="rect">
            <a:avLst/>
          </a:prstGeom>
          <a:solidFill>
            <a:srgbClr val="FFE5EC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91ECCE2-1C9E-4068-B4EA-D4399566332B}"/>
              </a:ext>
            </a:extLst>
          </p:cNvPr>
          <p:cNvSpPr/>
          <p:nvPr userDrawn="1"/>
        </p:nvSpPr>
        <p:spPr>
          <a:xfrm rot="10800000" flipV="1">
            <a:off x="5894039" y="3043326"/>
            <a:ext cx="1130461" cy="636106"/>
          </a:xfrm>
          <a:prstGeom prst="rect">
            <a:avLst/>
          </a:prstGeom>
          <a:solidFill>
            <a:srgbClr val="FFC2D1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3174A308-8517-403C-8B6C-7C89648FA378}"/>
              </a:ext>
            </a:extLst>
          </p:cNvPr>
          <p:cNvSpPr/>
          <p:nvPr userDrawn="1"/>
        </p:nvSpPr>
        <p:spPr>
          <a:xfrm rot="10800000" flipV="1">
            <a:off x="4692569" y="3055213"/>
            <a:ext cx="1130461" cy="636106"/>
          </a:xfrm>
          <a:prstGeom prst="rect">
            <a:avLst/>
          </a:prstGeom>
          <a:solidFill>
            <a:srgbClr val="FFB3C6"/>
          </a:solidFill>
          <a:ln>
            <a:noFill/>
          </a:ln>
          <a:effectLst/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TW" altLang="en-US" sz="2000" baseline="0">
              <a:latin typeface="Times New Roman" panose="02020603050405020304" pitchFamily="18" charset="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95689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標題版面配置區 6">
            <a:extLst>
              <a:ext uri="{FF2B5EF4-FFF2-40B4-BE49-F238E27FC236}">
                <a16:creationId xmlns:a16="http://schemas.microsoft.com/office/drawing/2014/main" id="{2FEFF4FC-CDC4-4FC6-820D-38CBA8E9E9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473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 dirty="0"/>
              <a:t>按一下以編輯母片標題樣式</a:t>
            </a:r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7C22E0FF-347F-4B97-9C59-D767016D51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 dirty="0"/>
              <a:t>按一下以編輯母片文字樣式</a:t>
            </a:r>
            <a:endParaRPr lang="en-US" altLang="zh-TW" dirty="0"/>
          </a:p>
          <a:p>
            <a:pPr lvl="1"/>
            <a:r>
              <a:rPr lang="en-US" altLang="zh-TW" dirty="0"/>
              <a:t>4848648</a:t>
            </a:r>
          </a:p>
          <a:p>
            <a:pPr lvl="2"/>
            <a:r>
              <a:rPr lang="en-US" altLang="zh-TW" dirty="0"/>
              <a:t> 4846468</a:t>
            </a:r>
          </a:p>
        </p:txBody>
      </p:sp>
    </p:spTree>
    <p:extLst>
      <p:ext uri="{BB962C8B-B14F-4D97-AF65-F5344CB8AC3E}">
        <p14:creationId xmlns:p14="http://schemas.microsoft.com/office/powerpoint/2010/main" val="209042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3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0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j-cs"/>
        </a:defRPr>
      </a:lvl1pPr>
    </p:titleStyle>
    <p:bodyStyle>
      <a:lvl1pPr marL="285750" indent="-285750" algn="l" defTabSz="914400" rtl="0" eaLnBrk="1" latinLnBrk="0" hangingPunct="1">
        <a:lnSpc>
          <a:spcPct val="100000"/>
        </a:lnSpc>
        <a:spcBef>
          <a:spcPts val="1000"/>
        </a:spcBef>
        <a:buFont typeface="Wingdings" panose="05000000000000000000" pitchFamily="2" charset="2"/>
        <a:buChar char="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1pPr>
      <a:lvl2pPr marL="800100" indent="-3429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Wingdings" panose="05000000000000000000" pitchFamily="2" charset="2"/>
        <a:buChar char="v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 baseline="0">
          <a:solidFill>
            <a:schemeClr val="tx1"/>
          </a:solidFill>
          <a:latin typeface="Times New Roman" panose="02020603050405020304" pitchFamily="18" charset="0"/>
          <a:ea typeface="標楷體" panose="03000509000000000000" pitchFamily="65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localhost:8081/userpage/" TargetMode="External"/><Relationship Id="rId2" Type="http://schemas.openxmlformats.org/officeDocument/2006/relationships/hyperlink" Target="http://localhost:8081/teampage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example.com/abou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25477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3A8FD89-9332-453D-80FA-5BB8B65E08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STEP03</a:t>
            </a:r>
            <a:r>
              <a:rPr lang="zh-TW" altLang="en-US" dirty="0"/>
              <a:t>：建立</a:t>
            </a:r>
            <a:r>
              <a:rPr lang="en-US" altLang="zh-TW" dirty="0"/>
              <a:t>component </a:t>
            </a:r>
            <a:r>
              <a:rPr lang="en-US" altLang="zh-TW" dirty="0" err="1"/>
              <a:t>TeamPage.vue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2E773E-8D10-4FB2-8719-8EAE4A8F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CEE6B6-EA54-41F3-8BEA-6700427A55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A059881A-AA7A-42D7-8641-6FF409672AC1}"/>
              </a:ext>
            </a:extLst>
          </p:cNvPr>
          <p:cNvSpPr txBox="1">
            <a:spLocks/>
          </p:cNvSpPr>
          <p:nvPr/>
        </p:nvSpPr>
        <p:spPr>
          <a:xfrm>
            <a:off x="2123087" y="5222186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TeamPage.vue</a:t>
            </a:r>
            <a:r>
              <a:rPr lang="zh-TW" altLang="en-US" dirty="0"/>
              <a:t>的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E5EF035B-A9DA-4DAF-8CC7-4FFB4E020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52257"/>
            <a:ext cx="6884601" cy="3480978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51C662DB-E5F9-41AB-88A4-4348DAAB67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6609" y="1763807"/>
            <a:ext cx="5145322" cy="3091658"/>
          </a:xfrm>
          <a:prstGeom prst="rect">
            <a:avLst/>
          </a:prstGeom>
        </p:spPr>
      </p:pic>
      <p:sp>
        <p:nvSpPr>
          <p:cNvPr id="11" name="文字版面配置區 3">
            <a:extLst>
              <a:ext uri="{FF2B5EF4-FFF2-40B4-BE49-F238E27FC236}">
                <a16:creationId xmlns:a16="http://schemas.microsoft.com/office/drawing/2014/main" id="{B7CB0F1B-B204-4A55-9B79-8AE73E765B23}"/>
              </a:ext>
            </a:extLst>
          </p:cNvPr>
          <p:cNvSpPr txBox="1">
            <a:spLocks/>
          </p:cNvSpPr>
          <p:nvPr/>
        </p:nvSpPr>
        <p:spPr>
          <a:xfrm>
            <a:off x="8292239" y="4855465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TeamPage.vue</a:t>
            </a:r>
            <a:r>
              <a:rPr lang="zh-TW" altLang="en-US" dirty="0"/>
              <a:t>的</a:t>
            </a:r>
            <a:r>
              <a:rPr lang="en-US" altLang="zh-TW" dirty="0"/>
              <a:t>script</a:t>
            </a:r>
            <a:r>
              <a:rPr lang="zh-TW" altLang="en-US" dirty="0"/>
              <a:t>、</a:t>
            </a:r>
            <a:r>
              <a:rPr lang="en-US" altLang="zh-TW" dirty="0"/>
              <a:t>style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15370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3A8FD89-9332-453D-80FA-5BB8B65E08F2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STEP04</a:t>
            </a:r>
            <a:r>
              <a:rPr lang="zh-TW" altLang="en-US" dirty="0"/>
              <a:t>：建立</a:t>
            </a:r>
            <a:r>
              <a:rPr lang="en-US" altLang="zh-TW" dirty="0"/>
              <a:t>component </a:t>
            </a:r>
            <a:r>
              <a:rPr lang="en-US" altLang="zh-TW" dirty="0" err="1"/>
              <a:t>UserPage.vue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52E773E-8D10-4FB2-8719-8EAE4A8F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CCEE6B6-EA54-41F3-8BEA-6700427A558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8651364" y="5102891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UserPage.vue</a:t>
            </a:r>
            <a:r>
              <a:rPr lang="zh-TW" altLang="en-US" dirty="0"/>
              <a:t>的</a:t>
            </a:r>
            <a:r>
              <a:rPr lang="en-US" altLang="zh-TW" dirty="0"/>
              <a:t>script</a:t>
            </a:r>
            <a:r>
              <a:rPr lang="zh-TW" altLang="en-US" dirty="0"/>
              <a:t>、</a:t>
            </a:r>
            <a:r>
              <a:rPr lang="en-US" altLang="zh-TW" dirty="0"/>
              <a:t>style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7" name="文字版面配置區 3">
            <a:extLst>
              <a:ext uri="{FF2B5EF4-FFF2-40B4-BE49-F238E27FC236}">
                <a16:creationId xmlns:a16="http://schemas.microsoft.com/office/drawing/2014/main" id="{A059881A-AA7A-42D7-8641-6FF409672AC1}"/>
              </a:ext>
            </a:extLst>
          </p:cNvPr>
          <p:cNvSpPr txBox="1">
            <a:spLocks/>
          </p:cNvSpPr>
          <p:nvPr/>
        </p:nvSpPr>
        <p:spPr>
          <a:xfrm>
            <a:off x="2350579" y="5575299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UserPage.vue</a:t>
            </a:r>
            <a:r>
              <a:rPr lang="zh-TW" altLang="en-US" dirty="0"/>
              <a:t>的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9B22A106-DB8E-4A18-B259-BD665FE25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80920"/>
            <a:ext cx="7077539" cy="3794379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70748D45-A52F-43DF-8C6C-000BC98B59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22484" y="1755109"/>
            <a:ext cx="4893315" cy="3321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9241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9B26370-BC37-477D-B88B-CFCE35F1A3C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組件做完後就比較簡單了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STEP05</a:t>
            </a:r>
            <a:r>
              <a:rPr lang="zh-TW" altLang="en-US" dirty="0"/>
              <a:t>：在</a:t>
            </a:r>
            <a:r>
              <a:rPr lang="en-US" altLang="zh-TW" dirty="0"/>
              <a:t>main.js</a:t>
            </a:r>
            <a:r>
              <a:rPr lang="zh-TW" altLang="en-US" dirty="0"/>
              <a:t>中</a:t>
            </a:r>
            <a:r>
              <a:rPr lang="en-US" altLang="zh-TW" dirty="0"/>
              <a:t>(1)</a:t>
            </a:r>
            <a:r>
              <a:rPr lang="zh-TW" altLang="en-US" dirty="0"/>
              <a:t>引入檔案。</a:t>
            </a:r>
            <a:r>
              <a:rPr lang="en-US" altLang="zh-TW" dirty="0"/>
              <a:t>(2)</a:t>
            </a:r>
            <a:r>
              <a:rPr lang="zh-TW" altLang="en-US" dirty="0"/>
              <a:t>建立</a:t>
            </a:r>
            <a:r>
              <a:rPr lang="en-US" altLang="zh-TW" dirty="0"/>
              <a:t>router</a:t>
            </a:r>
            <a:r>
              <a:rPr lang="zh-TW" altLang="en-US" dirty="0"/>
              <a:t>。</a:t>
            </a:r>
            <a:r>
              <a:rPr lang="en-US" altLang="zh-TW" dirty="0"/>
              <a:t>(3)</a:t>
            </a:r>
            <a:r>
              <a:rPr lang="zh-TW" altLang="en-US" dirty="0"/>
              <a:t>串再一起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76B9D508-76E1-4332-8473-21983DF53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91D718F-BAC1-4486-9B3B-3ACD3F63EF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0072483-0716-42A2-B1B8-DFDFB794C2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259106"/>
            <a:ext cx="5016500" cy="3329336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00C97F98-D56A-474F-8692-9EC3CC9FD7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8899" y="2259106"/>
            <a:ext cx="6955473" cy="3329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7841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E4560B-11EE-446B-81AF-1A4535E0B3D4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組件做完後就比較簡單了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STEP05</a:t>
            </a:r>
            <a:r>
              <a:rPr lang="zh-TW" altLang="en-US" dirty="0"/>
              <a:t>：在</a:t>
            </a:r>
            <a:r>
              <a:rPr lang="en-US" altLang="zh-TW" dirty="0"/>
              <a:t>main.js</a:t>
            </a:r>
            <a:r>
              <a:rPr lang="zh-TW" altLang="en-US" dirty="0"/>
              <a:t>中</a:t>
            </a:r>
            <a:r>
              <a:rPr lang="en-US" altLang="zh-TW" dirty="0"/>
              <a:t>(1)</a:t>
            </a:r>
            <a:r>
              <a:rPr lang="zh-TW" altLang="en-US" dirty="0"/>
              <a:t>引入檔案。</a:t>
            </a:r>
            <a:r>
              <a:rPr lang="en-US" altLang="zh-TW" dirty="0"/>
              <a:t>(2)</a:t>
            </a:r>
            <a:r>
              <a:rPr lang="zh-TW" altLang="en-US" dirty="0"/>
              <a:t>建立</a:t>
            </a:r>
            <a:r>
              <a:rPr lang="en-US" altLang="zh-TW" dirty="0"/>
              <a:t>router</a:t>
            </a:r>
            <a:r>
              <a:rPr lang="zh-TW" altLang="en-US" dirty="0"/>
              <a:t>。</a:t>
            </a:r>
            <a:r>
              <a:rPr lang="en-US" altLang="zh-TW" dirty="0"/>
              <a:t>(3)</a:t>
            </a:r>
            <a:r>
              <a:rPr lang="zh-TW" altLang="en-US" dirty="0"/>
              <a:t>串再一起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A78FDFD-2783-440C-8E41-8F38BE8F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4ABB7-102E-43CF-8EF5-288711CDD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835708CE-F0EC-48A0-87E3-88EEFA48C8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99" y="2197099"/>
            <a:ext cx="7695355" cy="447992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1AB73DD7-89DF-4DD3-9B40-BCC3F12A2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7800" y="2197101"/>
            <a:ext cx="4318000" cy="2076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987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EE4560B-11EE-446B-81AF-1A4535E0B3D4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0" y="973385"/>
            <a:ext cx="4285129" cy="1617416"/>
          </a:xfrm>
        </p:spPr>
        <p:txBody>
          <a:bodyPr/>
          <a:lstStyle/>
          <a:p>
            <a:r>
              <a:rPr lang="zh-TW" altLang="en-US" dirty="0"/>
              <a:t>組件做完後就比較簡單了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STEP06</a:t>
            </a:r>
            <a:r>
              <a:rPr lang="zh-TW" altLang="en-US" dirty="0"/>
              <a:t>：在</a:t>
            </a:r>
            <a:r>
              <a:rPr lang="en-US" altLang="zh-TW" dirty="0" err="1"/>
              <a:t>app.vue</a:t>
            </a:r>
            <a:r>
              <a:rPr lang="zh-TW" altLang="en-US" dirty="0"/>
              <a:t>中使用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A78FDFD-2783-440C-8E41-8F38BE8F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04ABB7-102E-43CF-8EF5-288711CDD07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D76DBC21-38B8-4F9B-8505-CBC0A50EA4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150" y="2124075"/>
            <a:ext cx="5905500" cy="4552950"/>
          </a:xfrm>
          <a:prstGeom prst="rect">
            <a:avLst/>
          </a:prstGeom>
        </p:spPr>
      </p:pic>
      <p:sp>
        <p:nvSpPr>
          <p:cNvPr id="11" name="內容版面配置區 1">
            <a:extLst>
              <a:ext uri="{FF2B5EF4-FFF2-40B4-BE49-F238E27FC236}">
                <a16:creationId xmlns:a16="http://schemas.microsoft.com/office/drawing/2014/main" id="{3AAFE6DD-39DF-4A5B-B4B4-9FA20A8AD4FB}"/>
              </a:ext>
            </a:extLst>
          </p:cNvPr>
          <p:cNvSpPr txBox="1">
            <a:spLocks/>
          </p:cNvSpPr>
          <p:nvPr/>
        </p:nvSpPr>
        <p:spPr>
          <a:xfrm>
            <a:off x="6347013" y="2097335"/>
            <a:ext cx="4285129" cy="16174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Wingdings" panose="05000000000000000000" pitchFamily="2" charset="2"/>
              <a:buChar char="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dirty="0"/>
              <a:t>到這邊就做完了</a:t>
            </a:r>
            <a:endParaRPr lang="en-US" altLang="zh-TW" dirty="0"/>
          </a:p>
          <a:p>
            <a:r>
              <a:rPr lang="zh-TW" altLang="en-US" dirty="0"/>
              <a:t>接下來說明每一個部分</a:t>
            </a:r>
            <a:r>
              <a:rPr lang="en-US" altLang="zh-TW" dirty="0"/>
              <a:t>~</a:t>
            </a:r>
            <a:endParaRPr lang="zh-TW" altLang="en-US" dirty="0"/>
          </a:p>
        </p:txBody>
      </p:sp>
      <p:pic>
        <p:nvPicPr>
          <p:cNvPr id="2050" name="Picture 2" descr="其中包含以下圖片：">
            <a:extLst>
              <a:ext uri="{FF2B5EF4-FFF2-40B4-BE49-F238E27FC236}">
                <a16:creationId xmlns:a16="http://schemas.microsoft.com/office/drawing/2014/main" id="{7CAA8922-9251-4D5D-9F05-F6B0257BC9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27800" y="2994212"/>
            <a:ext cx="2247900" cy="2247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855140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D5948A9-7317-4102-AB6A-DCDCB49F27CC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dirty="0"/>
              <a:t>router</a:t>
            </a:r>
            <a:r>
              <a:rPr lang="zh-TW" altLang="en-US" dirty="0"/>
              <a:t>基本建立方式</a:t>
            </a:r>
            <a:endParaRPr lang="en-US" altLang="zh-TW" dirty="0"/>
          </a:p>
          <a:p>
            <a:r>
              <a:rPr lang="zh-TW" altLang="en-US" dirty="0"/>
              <a:t>完成</a:t>
            </a:r>
            <a:r>
              <a:rPr lang="en-US" altLang="zh-TW" dirty="0"/>
              <a:t>router</a:t>
            </a:r>
            <a:r>
              <a:rPr lang="zh-TW" altLang="en-US" dirty="0"/>
              <a:t>後</a:t>
            </a:r>
            <a:endParaRPr lang="en-US" altLang="zh-TW" dirty="0"/>
          </a:p>
          <a:p>
            <a:r>
              <a:rPr lang="zh-TW" altLang="en-US" dirty="0"/>
              <a:t>在搜尋欄打</a:t>
            </a:r>
            <a:endParaRPr lang="en-US" altLang="zh-TW" dirty="0"/>
          </a:p>
          <a:p>
            <a:pPr lvl="1"/>
            <a:r>
              <a:rPr lang="en-US" altLang="zh-TW" dirty="0">
                <a:hlinkClick r:id="rId2"/>
              </a:rPr>
              <a:t>http://localhost:8081/teampage/</a:t>
            </a:r>
            <a:endParaRPr lang="en-US" altLang="zh-TW" dirty="0"/>
          </a:p>
          <a:p>
            <a:pPr lvl="1"/>
            <a:r>
              <a:rPr lang="en-US" altLang="zh-TW" dirty="0">
                <a:hlinkClick r:id="rId3"/>
              </a:rPr>
              <a:t>http://localhost:8081/userpage/</a:t>
            </a:r>
            <a:endParaRPr lang="en-US" altLang="zh-TW" dirty="0"/>
          </a:p>
          <a:p>
            <a:r>
              <a:rPr lang="zh-TW" altLang="en-US" dirty="0"/>
              <a:t>就會依據</a:t>
            </a:r>
            <a:r>
              <a:rPr lang="en-US" altLang="zh-TW" dirty="0"/>
              <a:t>router</a:t>
            </a:r>
            <a:r>
              <a:rPr lang="zh-TW" altLang="en-US" dirty="0"/>
              <a:t>，到指定得</a:t>
            </a:r>
            <a:r>
              <a:rPr lang="en-US" altLang="zh-TW" dirty="0"/>
              <a:t>component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DFD8428-15A5-420E-8BAE-BBC768103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83C6B81-2E9D-40E6-92E9-B8F92DC286F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517B1E09-CDDE-428E-8675-CB78873579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4439" y="3429000"/>
            <a:ext cx="4212920" cy="3248025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4C59B3-072E-4EFD-8B80-A8B5C4FEAB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2871" y="975863"/>
            <a:ext cx="5523380" cy="57056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9485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如果要完成導覽列跳組件的操作，要在</a:t>
            </a:r>
            <a:r>
              <a:rPr lang="en-US" altLang="zh-TW" dirty="0"/>
              <a:t>li</a:t>
            </a:r>
            <a:r>
              <a:rPr lang="zh-TW" altLang="en-US" dirty="0"/>
              <a:t>裡面下</a:t>
            </a:r>
            <a:r>
              <a:rPr lang="en-US" altLang="zh-TW" dirty="0"/>
              <a:t>&lt;router-link to=“/</a:t>
            </a:r>
            <a:r>
              <a:rPr lang="zh-TW" altLang="en-US" dirty="0"/>
              <a:t>到哪一個</a:t>
            </a:r>
            <a:r>
              <a:rPr lang="en-US" altLang="zh-TW" dirty="0"/>
              <a:t>router”&gt;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C0D7399-7CBB-4BBA-B947-034238C076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077" y="2590801"/>
            <a:ext cx="10779114" cy="4177552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F5B6872-67F5-4B51-A2E0-D3697C89BD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95689" y="1406480"/>
            <a:ext cx="4020111" cy="208626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9826160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設定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nav-link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點選後的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CSS</a:t>
            </a:r>
          </a:p>
          <a:p>
            <a:pPr lvl="1"/>
            <a:r>
              <a:rPr lang="zh-TW" altLang="en-US" dirty="0"/>
              <a:t>要在導覽列做出</a:t>
            </a:r>
            <a:r>
              <a:rPr lang="en-US" altLang="zh-TW" dirty="0"/>
              <a:t>【</a:t>
            </a:r>
            <a:r>
              <a:rPr lang="zh-TW" altLang="en-US" dirty="0"/>
              <a:t>在當下點擊頁面</a:t>
            </a:r>
            <a:r>
              <a:rPr lang="en-US" altLang="zh-TW" dirty="0"/>
              <a:t>】</a:t>
            </a:r>
            <a:r>
              <a:rPr lang="zh-TW" altLang="en-US" dirty="0"/>
              <a:t>效果</a:t>
            </a:r>
            <a:endParaRPr lang="en-US" altLang="zh-TW" dirty="0"/>
          </a:p>
          <a:p>
            <a:pPr lvl="1"/>
            <a:r>
              <a:rPr lang="en-US" altLang="zh-TW" dirty="0"/>
              <a:t>(1)</a:t>
            </a:r>
            <a:r>
              <a:rPr lang="zh-TW" altLang="en-US" dirty="0"/>
              <a:t>在</a:t>
            </a:r>
            <a:r>
              <a:rPr lang="en-US" altLang="zh-TW" dirty="0" err="1"/>
              <a:t>NavPage.vue</a:t>
            </a:r>
            <a:r>
              <a:rPr lang="zh-TW" altLang="en-US" dirty="0"/>
              <a:t>做好</a:t>
            </a:r>
            <a:r>
              <a:rPr lang="en-US" altLang="zh-TW" dirty="0"/>
              <a:t>CSS</a:t>
            </a:r>
            <a:r>
              <a:rPr lang="zh-TW" altLang="en-US" dirty="0"/>
              <a:t>。</a:t>
            </a:r>
            <a:r>
              <a:rPr lang="en-US" altLang="zh-TW" dirty="0"/>
              <a:t>(2)</a:t>
            </a:r>
            <a:r>
              <a:rPr lang="zh-TW" altLang="en-US" dirty="0"/>
              <a:t>在</a:t>
            </a:r>
            <a:r>
              <a:rPr lang="en-US" altLang="zh-TW" dirty="0"/>
              <a:t>main.js</a:t>
            </a:r>
            <a:r>
              <a:rPr lang="zh-TW" altLang="en-US" dirty="0"/>
              <a:t>中設定。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F148B0E-A3B0-44C3-B62B-8A288EF90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2108200"/>
            <a:ext cx="5067807" cy="4656507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7338762F-6829-4689-A80F-F2388B7204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084" y="2069144"/>
            <a:ext cx="5159041" cy="4695563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9557488-AC86-47D6-BD87-EDF627ABBA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9953" y="81640"/>
            <a:ext cx="3975847" cy="175253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832103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重新導向：在</a:t>
            </a:r>
            <a:r>
              <a:rPr lang="en-US" altLang="zh-TW" dirty="0"/>
              <a:t>router</a:t>
            </a:r>
            <a:r>
              <a:rPr lang="zh-TW" altLang="en-US" dirty="0"/>
              <a:t>下</a:t>
            </a:r>
            <a:r>
              <a:rPr lang="en-US" altLang="zh-TW" dirty="0"/>
              <a:t>redirect: “/</a:t>
            </a:r>
            <a:r>
              <a:rPr lang="zh-TW" altLang="en-US" dirty="0"/>
              <a:t>調轉到哪一個</a:t>
            </a:r>
            <a:r>
              <a:rPr lang="en-US" altLang="zh-TW" dirty="0" err="1"/>
              <a:t>componemt</a:t>
            </a:r>
            <a:r>
              <a:rPr lang="en-US" altLang="zh-TW" dirty="0"/>
              <a:t>”</a:t>
            </a:r>
          </a:p>
          <a:p>
            <a:r>
              <a:rPr lang="en-US" altLang="zh-TW" dirty="0"/>
              <a:t>404 not fount</a:t>
            </a:r>
            <a:r>
              <a:rPr lang="zh-TW" altLang="en-US" dirty="0"/>
              <a:t>：就是找不到任何</a:t>
            </a:r>
            <a:r>
              <a:rPr lang="en-US" altLang="zh-TW" dirty="0" err="1"/>
              <a:t>componemt</a:t>
            </a:r>
            <a:r>
              <a:rPr lang="zh-TW" altLang="en-US" dirty="0"/>
              <a:t>，所以導入到</a:t>
            </a:r>
            <a:r>
              <a:rPr lang="en-US" altLang="zh-TW" dirty="0"/>
              <a:t>”/:</a:t>
            </a:r>
            <a:r>
              <a:rPr lang="en-US" altLang="zh-TW" dirty="0" err="1"/>
              <a:t>notFound</a:t>
            </a:r>
            <a:r>
              <a:rPr lang="en-US" altLang="zh-TW" dirty="0"/>
              <a:t>(.</a:t>
            </a:r>
            <a:r>
              <a:rPr lang="zh-TW" altLang="en-US" dirty="0"/>
              <a:t>*</a:t>
            </a:r>
            <a:r>
              <a:rPr lang="en-US" altLang="zh-TW" dirty="0"/>
              <a:t>)”=&gt;router</a:t>
            </a:r>
            <a:r>
              <a:rPr lang="zh-TW" altLang="en-US" dirty="0"/>
              <a:t>順序要放在最後一個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41A1B596-8B3E-4B96-A9F3-D7F8D1A693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58126"/>
            <a:ext cx="6299200" cy="4880298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2C44A728-0311-48A6-8E32-31351BDC20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1600" y="4298275"/>
            <a:ext cx="4723730" cy="213076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D691B94-6005-4A12-872F-96DC0BA281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4528" y="1803181"/>
            <a:ext cx="6501272" cy="2424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57952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如果需要在內部</a:t>
            </a:r>
            <a:r>
              <a:rPr lang="en-US" altLang="zh-TW" dirty="0"/>
              <a:t>component</a:t>
            </a:r>
            <a:r>
              <a:rPr lang="zh-TW" altLang="en-US" dirty="0"/>
              <a:t>中利用</a:t>
            </a:r>
            <a:r>
              <a:rPr lang="en-US" altLang="zh-TW" dirty="0"/>
              <a:t>button</a:t>
            </a:r>
            <a:r>
              <a:rPr lang="zh-TW" altLang="en-US" dirty="0"/>
              <a:t>去切換</a:t>
            </a:r>
            <a:r>
              <a:rPr lang="en-US" altLang="zh-TW" dirty="0"/>
              <a:t>component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D22F3D8-0F6B-450D-8877-A215B37C06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25" y="1346200"/>
            <a:ext cx="8693607" cy="491490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14A56BC6-7859-49BC-8A0C-F55DD75C22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7008" y="1346200"/>
            <a:ext cx="3348792" cy="217571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7B73152A-B53B-4BCB-BC5E-F4604B6BE2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23492" y="3689935"/>
            <a:ext cx="3251033" cy="15394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4759711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53846D1-4366-4CAF-951C-C439E58C9575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傳統的網站型態模式多為 </a:t>
            </a:r>
            <a:r>
              <a:rPr lang="en-US" altLang="zh-TW" dirty="0"/>
              <a:t>Multi-Page </a:t>
            </a:r>
            <a:r>
              <a:rPr lang="en-US" altLang="zh-TW" dirty="0" err="1"/>
              <a:t>Appolication</a:t>
            </a:r>
            <a:r>
              <a:rPr lang="en-US" altLang="zh-TW" dirty="0"/>
              <a:t>(</a:t>
            </a:r>
            <a:r>
              <a:rPr lang="zh-TW" altLang="en-US" dirty="0"/>
              <a:t>多頁式應用程式</a:t>
            </a:r>
            <a:r>
              <a:rPr lang="en-US" altLang="zh-TW" dirty="0"/>
              <a:t>)</a:t>
            </a:r>
          </a:p>
          <a:p>
            <a:r>
              <a:rPr lang="en-US" altLang="zh-TW" dirty="0"/>
              <a:t>router </a:t>
            </a:r>
            <a:r>
              <a:rPr lang="zh-TW" altLang="en-US" dirty="0"/>
              <a:t>的內容切換由伺服器來決定</a:t>
            </a:r>
          </a:p>
          <a:p>
            <a:r>
              <a:rPr lang="zh-TW" altLang="en-US" dirty="0"/>
              <a:t>伺服器會根據網頁的 </a:t>
            </a:r>
            <a:r>
              <a:rPr lang="en-US" altLang="zh-TW" dirty="0"/>
              <a:t>URL </a:t>
            </a:r>
            <a:r>
              <a:rPr lang="zh-TW" altLang="en-US" dirty="0"/>
              <a:t>路徑，回傳對應的 </a:t>
            </a:r>
            <a:r>
              <a:rPr lang="en-US" altLang="zh-TW" dirty="0"/>
              <a:t>html </a:t>
            </a:r>
            <a:r>
              <a:rPr lang="zh-TW" altLang="en-US" dirty="0"/>
              <a:t>檔案給瀏覽器。</a:t>
            </a:r>
            <a:endParaRPr lang="en-US" altLang="zh-TW" dirty="0"/>
          </a:p>
          <a:p>
            <a:pPr marL="0" indent="0">
              <a:buNone/>
            </a:pPr>
            <a:endParaRPr lang="en-US" altLang="zh-TW" dirty="0"/>
          </a:p>
          <a:p>
            <a:r>
              <a:rPr lang="zh-TW" altLang="en-US" dirty="0"/>
              <a:t>而 </a:t>
            </a:r>
            <a:r>
              <a:rPr lang="en-US" altLang="zh-TW" dirty="0"/>
              <a:t>Single-Page Application ( SPA )</a:t>
            </a:r>
            <a:r>
              <a:rPr lang="zh-TW" altLang="en-US" dirty="0"/>
              <a:t>指的是整個網站只有一個 </a:t>
            </a:r>
            <a:r>
              <a:rPr lang="en-US" altLang="zh-TW" dirty="0"/>
              <a:t>html </a:t>
            </a:r>
            <a:r>
              <a:rPr lang="zh-TW" altLang="en-US" dirty="0"/>
              <a:t>檔案。</a:t>
            </a:r>
          </a:p>
          <a:p>
            <a:r>
              <a:rPr lang="zh-TW" altLang="en-US" dirty="0"/>
              <a:t>不論使用者是進入</a:t>
            </a:r>
            <a:r>
              <a:rPr lang="en-US" altLang="zh-TW" dirty="0"/>
              <a:t>https://example.com</a:t>
            </a:r>
            <a:r>
              <a:rPr lang="zh-TW" altLang="en-US" dirty="0"/>
              <a:t>或</a:t>
            </a:r>
            <a:r>
              <a:rPr lang="en-US" altLang="zh-TW" dirty="0">
                <a:hlinkClick r:id="rId2"/>
              </a:rPr>
              <a:t>https://example.com/about</a:t>
            </a:r>
            <a:r>
              <a:rPr lang="zh-TW" altLang="en-US" dirty="0"/>
              <a:t>，伺服器所回傳的都是同一份</a:t>
            </a:r>
            <a:r>
              <a:rPr lang="en-US" altLang="zh-TW" dirty="0"/>
              <a:t>index.html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74A2DFE-AD9B-4C69-ADDF-D26F7C686C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0C48A748-9855-46C6-865E-CCD71FEA713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00DF1E85-6A76-4859-B735-5ADA86CB9F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025" y="4283117"/>
            <a:ext cx="5895975" cy="2393908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F996CB6A-2BE8-413B-84E3-852ADDB8F6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6025" y="4009302"/>
            <a:ext cx="5774352" cy="266772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37462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路由參數是在 </a:t>
            </a:r>
            <a:r>
              <a:rPr lang="en-US" altLang="zh-TW" dirty="0"/>
              <a:t>URL </a:t>
            </a:r>
            <a:r>
              <a:rPr lang="zh-TW" altLang="en-US" dirty="0"/>
              <a:t>中以占位符的形式定義並傳遞數據 </a:t>
            </a:r>
            <a:r>
              <a:rPr lang="en-US" altLang="zh-TW" dirty="0"/>
              <a:t>=&gt; </a:t>
            </a:r>
            <a:r>
              <a:rPr lang="zh-TW" altLang="en-US" dirty="0"/>
              <a:t>就是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在網址列傳遞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params</a:t>
            </a:r>
            <a:endParaRPr lang="zh-TW" altLang="en-US" dirty="0"/>
          </a:p>
          <a:p>
            <a:r>
              <a:rPr lang="zh-TW" altLang="en-US" dirty="0"/>
              <a:t>假設由</a:t>
            </a:r>
            <a:r>
              <a:rPr lang="en-US" altLang="zh-TW" dirty="0" err="1"/>
              <a:t>DashboardView.vue</a:t>
            </a:r>
            <a:r>
              <a:rPr lang="zh-TW" altLang="en-US" dirty="0"/>
              <a:t>傳參數</a:t>
            </a:r>
            <a:r>
              <a:rPr lang="en-US" altLang="zh-TW" dirty="0"/>
              <a:t>(</a:t>
            </a:r>
            <a:r>
              <a:rPr lang="en-US" altLang="zh-TW" dirty="0" err="1"/>
              <a:t>userID</a:t>
            </a:r>
            <a:r>
              <a:rPr lang="en-US" altLang="zh-TW" dirty="0"/>
              <a:t>)</a:t>
            </a:r>
            <a:r>
              <a:rPr lang="zh-TW" altLang="en-US" dirty="0"/>
              <a:t>給</a:t>
            </a:r>
            <a:r>
              <a:rPr lang="en-US" altLang="zh-TW" dirty="0" err="1"/>
              <a:t>TeamPage.vue</a:t>
            </a:r>
            <a:endParaRPr lang="en-US" altLang="zh-TW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router </a:t>
            </a:r>
            <a:r>
              <a:rPr lang="zh-TW" altLang="en-US" dirty="0"/>
              <a:t>傳資料</a:t>
            </a:r>
            <a:r>
              <a:rPr lang="en-US" altLang="zh-TW" dirty="0"/>
              <a:t>--</a:t>
            </a:r>
            <a:r>
              <a:rPr lang="zh-TW" altLang="en-US" dirty="0"/>
              <a:t>路由參數</a:t>
            </a:r>
            <a:r>
              <a:rPr lang="en-US" altLang="zh-TW" dirty="0"/>
              <a:t>(params)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82DE4A5-74F3-49A3-9733-B6B45F70F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788325"/>
            <a:ext cx="4880993" cy="4096291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45C8BF52-D45A-42E6-B7D0-A1845319C4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7953" y="1788324"/>
            <a:ext cx="7174044" cy="40962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264449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如果是透過</a:t>
            </a:r>
            <a:r>
              <a:rPr lang="en-US" altLang="zh-TW" dirty="0"/>
              <a:t>button</a:t>
            </a:r>
            <a:r>
              <a:rPr lang="zh-TW" altLang="en-US" dirty="0"/>
              <a:t>帶</a:t>
            </a:r>
            <a:r>
              <a:rPr lang="en-US" altLang="zh-TW" dirty="0"/>
              <a:t>param</a:t>
            </a:r>
            <a:r>
              <a:rPr lang="zh-TW" altLang="en-US" dirty="0"/>
              <a:t>傳送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router </a:t>
            </a:r>
            <a:r>
              <a:rPr lang="zh-TW" altLang="en-US" dirty="0"/>
              <a:t>傳資料</a:t>
            </a:r>
            <a:r>
              <a:rPr lang="en-US" altLang="zh-TW" dirty="0"/>
              <a:t>--</a:t>
            </a:r>
            <a:r>
              <a:rPr lang="zh-TW" altLang="en-US" dirty="0"/>
              <a:t>路由參數</a:t>
            </a:r>
            <a:r>
              <a:rPr lang="en-US" altLang="zh-TW" dirty="0"/>
              <a:t>(params)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3711397-8251-4FB4-BE9F-090E50A7B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1" y="1360287"/>
            <a:ext cx="9639300" cy="547439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473A27CE-7C53-451F-B832-BE4543CAD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94500" y="973384"/>
            <a:ext cx="5321299" cy="211556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7588340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查詢參數在 </a:t>
            </a:r>
            <a:r>
              <a:rPr lang="en-US" altLang="zh-TW" dirty="0"/>
              <a:t>URL </a:t>
            </a:r>
            <a:r>
              <a:rPr lang="zh-TW" altLang="en-US" dirty="0"/>
              <a:t>中以 </a:t>
            </a:r>
            <a:r>
              <a:rPr lang="en-US" altLang="zh-TW" dirty="0"/>
              <a:t>?key=value </a:t>
            </a:r>
            <a:r>
              <a:rPr lang="zh-TW" altLang="en-US" dirty="0"/>
              <a:t>的形式傳遞。</a:t>
            </a:r>
          </a:p>
          <a:p>
            <a:r>
              <a:rPr lang="zh-TW" altLang="en-US" dirty="0"/>
              <a:t>假設要傳遞：</a:t>
            </a:r>
            <a:r>
              <a:rPr lang="en-US" altLang="zh-TW" dirty="0"/>
              <a:t>http://localhost:8080/userpage?userId=54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router </a:t>
            </a:r>
            <a:r>
              <a:rPr lang="zh-TW" altLang="en-US" dirty="0"/>
              <a:t>傳資料</a:t>
            </a:r>
            <a:r>
              <a:rPr lang="en-US" altLang="zh-TW" dirty="0"/>
              <a:t>--</a:t>
            </a:r>
            <a:r>
              <a:rPr lang="zh-TW" altLang="en-US" dirty="0"/>
              <a:t>查尋參數</a:t>
            </a:r>
            <a:r>
              <a:rPr lang="en-US" altLang="zh-TW" dirty="0"/>
              <a:t>(query)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832AF0C-FBFD-4E50-A3F8-12AEA31FEB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07" y="1798990"/>
            <a:ext cx="7713809" cy="4462110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01A2A0BC-328D-40A9-9787-E7AC942B1A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26739" y="1773179"/>
            <a:ext cx="4054964" cy="19352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411375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也可以透過組件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(button)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去傳遞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query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router </a:t>
            </a:r>
            <a:r>
              <a:rPr lang="zh-TW" altLang="en-US" dirty="0"/>
              <a:t>傳資料</a:t>
            </a:r>
            <a:r>
              <a:rPr lang="en-US" altLang="zh-TW" dirty="0"/>
              <a:t>--</a:t>
            </a:r>
            <a:r>
              <a:rPr lang="zh-TW" altLang="en-US" dirty="0"/>
              <a:t>查尋參數</a:t>
            </a:r>
            <a:r>
              <a:rPr lang="en-US" altLang="zh-TW" dirty="0"/>
              <a:t>(query)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9E517FA-8877-4C75-BC8E-A8C557AF89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288440"/>
            <a:ext cx="9391776" cy="5388585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5236F468-73E0-4018-8B76-D736160A3A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7822" y="2873972"/>
            <a:ext cx="4219578" cy="380305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5325A55-9522-44B9-88A5-268A8EA794D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2768"/>
          <a:stretch/>
        </p:blipFill>
        <p:spPr>
          <a:xfrm>
            <a:off x="8337360" y="2951095"/>
            <a:ext cx="3854637" cy="270559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469234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router </a:t>
            </a:r>
            <a:r>
              <a:rPr lang="zh-TW" altLang="en-US" dirty="0"/>
              <a:t>傳資料</a:t>
            </a:r>
            <a:r>
              <a:rPr lang="en-US" altLang="zh-TW" dirty="0"/>
              <a:t>--</a:t>
            </a:r>
            <a:r>
              <a:rPr lang="zh-TW" altLang="en-US" dirty="0"/>
              <a:t>查尋參數</a:t>
            </a:r>
            <a:r>
              <a:rPr lang="en-US" altLang="zh-TW" dirty="0"/>
              <a:t>(query)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0776554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9589686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157764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7C64B5B7-6BCB-4F04-A41A-B799AD0FF5C3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3D9C14C-BA6D-4BD0-B967-D19FA88E37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說明階段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45894A5-7AB0-4FAD-82BA-180A3807EC27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6834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安裝：</a:t>
            </a:r>
            <a:r>
              <a:rPr lang="en-US" altLang="zh-TW" sz="1800" dirty="0" err="1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npm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 install vue-router@4</a:t>
            </a:r>
          </a:p>
          <a:p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兩種歷史模式：</a:t>
            </a:r>
            <a:endParaRPr lang="en-US" altLang="zh-TW" sz="1800" dirty="0">
              <a:latin typeface="Times New Roman" panose="02020603050405020304" pitchFamily="18" charset="0"/>
              <a:ea typeface="標楷體" panose="03000509000000000000" pitchFamily="65" charset="-120"/>
              <a:cs typeface="王漢宗顏楷體"/>
              <a:sym typeface="王漢宗顏楷體"/>
            </a:endParaRPr>
          </a:p>
          <a:p>
            <a:pPr lvl="1"/>
            <a:r>
              <a:rPr lang="zh-TW" altLang="en-US" dirty="0"/>
              <a:t>呼叫 </a:t>
            </a:r>
            <a:r>
              <a:rPr lang="en-US" altLang="zh-TW" dirty="0" err="1"/>
              <a:t>createRouter</a:t>
            </a:r>
            <a:r>
              <a:rPr lang="en-US" altLang="zh-TW" dirty="0"/>
              <a:t> </a:t>
            </a:r>
            <a:r>
              <a:rPr lang="zh-TW" altLang="en-US" dirty="0"/>
              <a:t>建立 </a:t>
            </a:r>
            <a:r>
              <a:rPr lang="en-US" altLang="zh-TW" dirty="0"/>
              <a:t>router </a:t>
            </a:r>
            <a:r>
              <a:rPr lang="zh-TW" altLang="en-US" dirty="0"/>
              <a:t>的時候，需要在 </a:t>
            </a:r>
            <a:r>
              <a:rPr lang="en-US" altLang="zh-TW" dirty="0"/>
              <a:t>history </a:t>
            </a:r>
            <a:r>
              <a:rPr lang="zh-TW" altLang="en-US" dirty="0"/>
              <a:t>屬性指定歷史模式。</a:t>
            </a:r>
          </a:p>
          <a:p>
            <a:pPr lvl="1"/>
            <a:r>
              <a:rPr lang="zh-TW" altLang="en-US" dirty="0"/>
              <a:t>目前 </a:t>
            </a:r>
            <a:r>
              <a:rPr lang="en-US" altLang="zh-TW" dirty="0"/>
              <a:t>Vue Router 4 </a:t>
            </a:r>
            <a:r>
              <a:rPr lang="zh-TW" altLang="en-US" dirty="0"/>
              <a:t>上提供的歷史模式有兩種：</a:t>
            </a:r>
            <a:r>
              <a:rPr lang="en-US" altLang="zh-TW" dirty="0"/>
              <a:t>Hash </a:t>
            </a:r>
            <a:r>
              <a:rPr lang="zh-TW" altLang="en-US" dirty="0"/>
              <a:t>模式和 </a:t>
            </a:r>
            <a:r>
              <a:rPr lang="en-US" altLang="zh-TW" dirty="0"/>
              <a:t>HTML5 </a:t>
            </a:r>
            <a:r>
              <a:rPr lang="zh-TW" altLang="en-US" dirty="0"/>
              <a:t>模式。</a:t>
            </a:r>
            <a:endParaRPr lang="en-US" altLang="zh-TW" dirty="0"/>
          </a:p>
          <a:p>
            <a:r>
              <a:rPr lang="en-US" altLang="zh-TW" dirty="0"/>
              <a:t>Hash </a:t>
            </a:r>
            <a:r>
              <a:rPr lang="zh-TW" altLang="en-US" dirty="0"/>
              <a:t>模式</a:t>
            </a:r>
            <a:endParaRPr lang="en-US" altLang="zh-TW" dirty="0"/>
          </a:p>
          <a:p>
            <a:pPr lvl="1"/>
            <a:r>
              <a:rPr lang="zh-TW" altLang="en-US" dirty="0"/>
              <a:t>路由中會有 </a:t>
            </a:r>
            <a:r>
              <a:rPr lang="en-US" altLang="zh-TW" dirty="0"/>
              <a:t>`#` </a:t>
            </a:r>
            <a:r>
              <a:rPr lang="zh-TW" altLang="en-US" dirty="0"/>
              <a:t>符號，參數或 </a:t>
            </a:r>
            <a:r>
              <a:rPr lang="en-US" altLang="zh-TW" dirty="0"/>
              <a:t>Query </a:t>
            </a:r>
            <a:r>
              <a:rPr lang="zh-TW" altLang="en-US" dirty="0"/>
              <a:t>都會放在 </a:t>
            </a:r>
            <a:r>
              <a:rPr lang="en-US" altLang="zh-TW" dirty="0"/>
              <a:t>`#` </a:t>
            </a:r>
            <a:r>
              <a:rPr lang="zh-TW" altLang="en-US" dirty="0"/>
              <a:t>後。對 </a:t>
            </a:r>
            <a:r>
              <a:rPr lang="en-US" altLang="zh-TW" dirty="0"/>
              <a:t>SEO </a:t>
            </a:r>
            <a:r>
              <a:rPr lang="zh-TW" altLang="en-US" dirty="0"/>
              <a:t>不友好，影響搜尋引擎排名。</a:t>
            </a:r>
          </a:p>
          <a:p>
            <a:pPr lvl="1"/>
            <a:r>
              <a:rPr lang="zh-TW" altLang="en-US" dirty="0"/>
              <a:t>避免刷新時出現 </a:t>
            </a:r>
            <a:r>
              <a:rPr lang="en-US" altLang="zh-TW" dirty="0"/>
              <a:t>`404 Not Found` </a:t>
            </a:r>
            <a:r>
              <a:rPr lang="zh-TW" altLang="en-US" dirty="0"/>
              <a:t>錯誤。</a:t>
            </a:r>
          </a:p>
          <a:p>
            <a:pPr lvl="1"/>
            <a:r>
              <a:rPr lang="zh-TW" altLang="en-US" dirty="0"/>
              <a:t>符合 </a:t>
            </a:r>
            <a:r>
              <a:rPr lang="en-US" altLang="zh-TW" dirty="0"/>
              <a:t>SPA </a:t>
            </a:r>
            <a:r>
              <a:rPr lang="zh-TW" altLang="en-US" dirty="0"/>
              <a:t>的需求，只有一份 </a:t>
            </a:r>
            <a:r>
              <a:rPr lang="en-US" altLang="zh-TW" dirty="0"/>
              <a:t>`index.html` </a:t>
            </a:r>
            <a:r>
              <a:rPr lang="zh-TW" altLang="en-US" dirty="0"/>
              <a:t>作為入口。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24DE1-1D77-499D-9B0E-19E88042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FD8FF9A5-E828-4040-A7E9-CF292E9B5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657" y="3931809"/>
            <a:ext cx="8686800" cy="2753551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6978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HTML5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 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/ History 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模式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(</a:t>
            </a:r>
            <a:r>
              <a:rPr lang="zh-TW" altLang="en-US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目前使用方式</a:t>
            </a:r>
            <a:r>
              <a:rPr lang="en-US" altLang="zh-TW" sz="1800" dirty="0">
                <a:latin typeface="Times New Roman" panose="02020603050405020304" pitchFamily="18" charset="0"/>
                <a:ea typeface="標楷體" panose="03000509000000000000" pitchFamily="65" charset="-120"/>
                <a:cs typeface="王漢宗顏楷體"/>
                <a:sym typeface="王漢宗顏楷體"/>
              </a:rPr>
              <a:t>)</a:t>
            </a:r>
          </a:p>
          <a:p>
            <a:pPr lvl="1"/>
            <a:r>
              <a:rPr lang="zh-TW" altLang="en-US" dirty="0"/>
              <a:t>基於 </a:t>
            </a:r>
            <a:r>
              <a:rPr lang="en-US" altLang="zh-TW" dirty="0"/>
              <a:t>HTML5 </a:t>
            </a:r>
            <a:r>
              <a:rPr lang="zh-TW" altLang="en-US" dirty="0"/>
              <a:t>的 </a:t>
            </a:r>
            <a:r>
              <a:rPr lang="en-US" altLang="zh-TW" dirty="0"/>
              <a:t>History API</a:t>
            </a:r>
            <a:r>
              <a:rPr lang="zh-TW" altLang="en-US" dirty="0"/>
              <a:t>，操作瀏覽器的 </a:t>
            </a:r>
            <a:r>
              <a:rPr lang="en-US" altLang="zh-TW" dirty="0"/>
              <a:t>`history` </a:t>
            </a:r>
            <a:r>
              <a:rPr lang="zh-TW" altLang="en-US" dirty="0"/>
              <a:t>物件（新增、修改、切換瀏覽記錄）。</a:t>
            </a:r>
          </a:p>
          <a:p>
            <a:pPr lvl="1"/>
            <a:r>
              <a:rPr lang="zh-TW" altLang="en-US" dirty="0"/>
              <a:t>可以在不向後端發送請求的情況下改變頁面的 </a:t>
            </a:r>
            <a:r>
              <a:rPr lang="en-US" altLang="zh-TW" dirty="0"/>
              <a:t>URL</a:t>
            </a:r>
            <a:r>
              <a:rPr lang="zh-TW" altLang="en-US" dirty="0"/>
              <a:t>。</a:t>
            </a:r>
          </a:p>
          <a:p>
            <a:pPr lvl="1"/>
            <a:r>
              <a:rPr lang="en-US" altLang="zh-TW" dirty="0"/>
              <a:t>URL </a:t>
            </a:r>
            <a:r>
              <a:rPr lang="zh-TW" altLang="en-US" dirty="0"/>
              <a:t>更加「順眼」，結構符合傳統網站。</a:t>
            </a:r>
          </a:p>
          <a:p>
            <a:pPr lvl="1"/>
            <a:r>
              <a:rPr lang="zh-TW" altLang="en-US" dirty="0"/>
              <a:t>不會出現多餘的 </a:t>
            </a:r>
            <a:r>
              <a:rPr lang="en-US" altLang="zh-TW" dirty="0"/>
              <a:t>`#` </a:t>
            </a:r>
            <a:r>
              <a:rPr lang="zh-TW" altLang="en-US" dirty="0"/>
              <a:t>符號，</a:t>
            </a:r>
            <a:r>
              <a:rPr lang="en-US" altLang="zh-TW" dirty="0"/>
              <a:t>SEO</a:t>
            </a:r>
            <a:r>
              <a:rPr lang="zh-TW" altLang="en-US" dirty="0"/>
              <a:t>友好。</a:t>
            </a:r>
          </a:p>
          <a:p>
            <a:pPr lvl="1"/>
            <a:r>
              <a:rPr lang="zh-TW" altLang="en-US" dirty="0"/>
              <a:t>需要伺服器配置支援，避免刷新時出現 </a:t>
            </a:r>
            <a:r>
              <a:rPr lang="en-US" altLang="zh-TW" dirty="0"/>
              <a:t>`404 Not Found`</a:t>
            </a:r>
            <a:r>
              <a:rPr lang="zh-TW" altLang="en-US" dirty="0"/>
              <a:t>。</a:t>
            </a:r>
          </a:p>
          <a:p>
            <a:pPr lvl="1"/>
            <a:r>
              <a:rPr lang="zh-TW" altLang="en-US" dirty="0"/>
              <a:t>必須確保伺服器將所有路由指向 </a:t>
            </a:r>
            <a:r>
              <a:rPr lang="en-US" altLang="zh-TW" dirty="0"/>
              <a:t>`index.html`</a:t>
            </a:r>
            <a:r>
              <a:rPr lang="zh-TW" altLang="en-US" dirty="0"/>
              <a:t>。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24DE1-1D77-499D-9B0E-19E88042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DDA0C61-D846-4F1A-BC24-2FE9CAB011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239" y="3492745"/>
            <a:ext cx="7284245" cy="2519363"/>
          </a:xfrm>
          <a:prstGeom prst="rect">
            <a:avLst/>
          </a:prstGeo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32503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假如要做一個，有一個共同導覽列，然後切換不同頁面的架構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endParaRPr lang="zh-TW" altLang="en-US" dirty="0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24DE1-1D77-499D-9B0E-19E88042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73E246-4AD4-4EB5-BA39-0C26C6CEE7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564" y="1511347"/>
            <a:ext cx="10449870" cy="4841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F529B731-E782-4E78-B78A-25BF581A55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75812" y="180976"/>
            <a:ext cx="3778624" cy="251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3569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先把一個</a:t>
            </a:r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zh-TW" altLang="en-US" dirty="0"/>
              <a:t>堆起來，再來慢慢說明</a:t>
            </a:r>
            <a:endParaRPr lang="en-US" altLang="zh-TW" dirty="0"/>
          </a:p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zh-TW" altLang="en-US" dirty="0"/>
              <a:t>模擬</a:t>
            </a:r>
            <a:r>
              <a:rPr lang="en-US" altLang="zh-TW" dirty="0"/>
              <a:t>1</a:t>
            </a:r>
            <a:r>
              <a:rPr lang="zh-TW" altLang="en-US" dirty="0"/>
              <a:t>個</a:t>
            </a:r>
            <a:r>
              <a:rPr lang="en-US" altLang="zh-TW" dirty="0"/>
              <a:t>nav</a:t>
            </a:r>
            <a:r>
              <a:rPr lang="zh-TW" altLang="en-US" dirty="0"/>
              <a:t>跟</a:t>
            </a:r>
            <a:r>
              <a:rPr lang="en-US" altLang="zh-TW" dirty="0"/>
              <a:t>3</a:t>
            </a:r>
            <a:r>
              <a:rPr lang="zh-TW" altLang="en-US" dirty="0"/>
              <a:t>個</a:t>
            </a:r>
            <a:r>
              <a:rPr lang="en-US" altLang="zh-TW" dirty="0"/>
              <a:t>component</a:t>
            </a:r>
            <a:r>
              <a:rPr lang="zh-TW" altLang="en-US" dirty="0"/>
              <a:t>切換</a:t>
            </a:r>
            <a:endParaRPr lang="en-US" altLang="zh-TW" dirty="0"/>
          </a:p>
          <a:p>
            <a:r>
              <a:rPr lang="zh-TW" altLang="en-US" dirty="0"/>
              <a:t>還有一個</a:t>
            </a:r>
            <a:r>
              <a:rPr lang="en-US" altLang="zh-TW" dirty="0"/>
              <a:t>404not found</a:t>
            </a:r>
            <a:r>
              <a:rPr lang="zh-TW" altLang="en-US" dirty="0"/>
              <a:t>的</a:t>
            </a:r>
            <a:r>
              <a:rPr lang="en-US" altLang="zh-TW" dirty="0"/>
              <a:t>component</a:t>
            </a:r>
          </a:p>
          <a:p>
            <a:r>
              <a:rPr lang="en-US" altLang="zh-TW" dirty="0"/>
              <a:t>STEP01</a:t>
            </a:r>
            <a:r>
              <a:rPr lang="zh-TW" altLang="en-US" dirty="0"/>
              <a:t>：建立</a:t>
            </a:r>
            <a:r>
              <a:rPr lang="en-US" altLang="zh-TW" dirty="0"/>
              <a:t>component </a:t>
            </a:r>
            <a:r>
              <a:rPr lang="en-US" altLang="zh-TW" dirty="0" err="1"/>
              <a:t>NavPage.vue</a:t>
            </a:r>
            <a:r>
              <a:rPr lang="en-US" altLang="zh-TW" dirty="0"/>
              <a:t>(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endParaRPr lang="zh-TW" altLang="en-US" dirty="0"/>
          </a:p>
        </p:txBody>
      </p:sp>
      <p:sp>
        <p:nvSpPr>
          <p:cNvPr id="8" name="文字版面配置區 7">
            <a:extLst>
              <a:ext uri="{FF2B5EF4-FFF2-40B4-BE49-F238E27FC236}">
                <a16:creationId xmlns:a16="http://schemas.microsoft.com/office/drawing/2014/main" id="{25636164-8A31-42BA-956A-EEF0FEEEE04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>
            <a:normAutofit lnSpcReduction="10000"/>
          </a:bodyPr>
          <a:lstStyle/>
          <a:p>
            <a:endParaRPr lang="zh-TW" altLang="en-US"/>
          </a:p>
        </p:txBody>
      </p:sp>
      <p:pic>
        <p:nvPicPr>
          <p:cNvPr id="10" name="圖片 9">
            <a:extLst>
              <a:ext uri="{FF2B5EF4-FFF2-40B4-BE49-F238E27FC236}">
                <a16:creationId xmlns:a16="http://schemas.microsoft.com/office/drawing/2014/main" id="{8AE5CA12-0C27-4888-AD33-5A7C06B764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247" y="3429000"/>
            <a:ext cx="7696200" cy="2371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4675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STEP01</a:t>
            </a:r>
            <a:r>
              <a:rPr lang="zh-TW" altLang="en-US" dirty="0"/>
              <a:t>：建立</a:t>
            </a:r>
            <a:r>
              <a:rPr lang="en-US" altLang="zh-TW" dirty="0"/>
              <a:t>component </a:t>
            </a:r>
            <a:r>
              <a:rPr lang="en-US" altLang="zh-TW" dirty="0" err="1"/>
              <a:t>NavPage.vue</a:t>
            </a:r>
            <a:r>
              <a:rPr lang="en-US" altLang="zh-TW" dirty="0"/>
              <a:t>(</a:t>
            </a:r>
            <a:r>
              <a:rPr lang="zh-TW" altLang="en-US" dirty="0"/>
              <a:t>導覽</a:t>
            </a:r>
            <a:r>
              <a:rPr lang="en-US" altLang="zh-TW" dirty="0"/>
              <a:t>)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24DE1-1D77-499D-9B0E-19E88042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75141" y="5365134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NavPage.vue</a:t>
            </a:r>
            <a:r>
              <a:rPr lang="zh-TW" altLang="en-US" dirty="0"/>
              <a:t>的</a:t>
            </a:r>
            <a:r>
              <a:rPr lang="en-US" altLang="zh-TW" dirty="0"/>
              <a:t>style</a:t>
            </a:r>
          </a:p>
          <a:p>
            <a:endParaRPr lang="zh-TW" altLang="en-US" dirty="0"/>
          </a:p>
          <a:p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96F60BD-3104-4758-9DFA-384DB86086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00" y="1836684"/>
            <a:ext cx="3987800" cy="3502638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8F35D1A4-29F3-4E57-8455-92F575BDF5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5424" y="1161317"/>
            <a:ext cx="7346576" cy="5651874"/>
          </a:xfrm>
          <a:prstGeom prst="rect">
            <a:avLst/>
          </a:prstGeom>
        </p:spPr>
      </p:pic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DA5DC4C7-166D-442E-839D-9DA7DCDCB785}"/>
              </a:ext>
            </a:extLst>
          </p:cNvPr>
          <p:cNvSpPr txBox="1">
            <a:spLocks/>
          </p:cNvSpPr>
          <p:nvPr/>
        </p:nvSpPr>
        <p:spPr>
          <a:xfrm>
            <a:off x="1888751" y="6418729"/>
            <a:ext cx="2790825" cy="36452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NavPage.vue</a:t>
            </a:r>
            <a:r>
              <a:rPr lang="zh-TW" altLang="en-US"/>
              <a:t>的</a:t>
            </a:r>
            <a:r>
              <a:rPr lang="en-US" altLang="zh-TW"/>
              <a:t>template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643940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STEP02</a:t>
            </a:r>
            <a:r>
              <a:rPr lang="zh-TW" altLang="en-US" dirty="0"/>
              <a:t>：建立</a:t>
            </a:r>
            <a:r>
              <a:rPr lang="en-US" altLang="zh-TW" dirty="0"/>
              <a:t>component </a:t>
            </a:r>
            <a:r>
              <a:rPr lang="en-US" altLang="zh-TW" dirty="0" err="1"/>
              <a:t>DashboardView.vue</a:t>
            </a:r>
            <a:endParaRPr lang="zh-TW" altLang="en-US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24DE1-1D77-499D-9B0E-19E88042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838136" y="6037921"/>
            <a:ext cx="3499040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DashboardView.vue</a:t>
            </a:r>
            <a:r>
              <a:rPr lang="zh-TW" altLang="en-US" dirty="0"/>
              <a:t>的</a:t>
            </a:r>
            <a:r>
              <a:rPr lang="en-US" altLang="zh-TW" dirty="0"/>
              <a:t>template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390D5D08-6A91-4031-B51C-07121A978D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147" y="1747437"/>
            <a:ext cx="11114724" cy="4264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1837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0A8B8977-2505-45DB-B0EE-C9DAE66ECB3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76200" y="1002086"/>
            <a:ext cx="12115800" cy="5038725"/>
          </a:xfrm>
        </p:spPr>
        <p:txBody>
          <a:bodyPr/>
          <a:lstStyle/>
          <a:p>
            <a:r>
              <a:rPr lang="zh-TW" altLang="en-US" dirty="0"/>
              <a:t>檔案：</a:t>
            </a:r>
            <a:r>
              <a:rPr lang="en-US" altLang="zh-TW" dirty="0" err="1"/>
              <a:t>vue</a:t>
            </a:r>
            <a:r>
              <a:rPr lang="en-US" altLang="zh-TW" dirty="0"/>
              <a:t>-project-router</a:t>
            </a:r>
          </a:p>
          <a:p>
            <a:r>
              <a:rPr lang="en-US" altLang="zh-TW" dirty="0"/>
              <a:t>STEP02</a:t>
            </a:r>
            <a:r>
              <a:rPr lang="zh-TW" altLang="en-US" dirty="0"/>
              <a:t>：建立</a:t>
            </a:r>
            <a:r>
              <a:rPr lang="en-US" altLang="zh-TW" dirty="0"/>
              <a:t>component </a:t>
            </a:r>
            <a:r>
              <a:rPr lang="en-US" altLang="zh-TW" dirty="0" err="1"/>
              <a:t>DashboardView.vue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04A655-9D52-4BD8-869C-A15927FD9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Vue-</a:t>
            </a:r>
            <a:r>
              <a:rPr lang="en-US" altLang="zh-TW" dirty="0" err="1"/>
              <a:t>ruter</a:t>
            </a:r>
            <a:r>
              <a:rPr lang="en-US" altLang="zh-TW" dirty="0"/>
              <a:t>--</a:t>
            </a:r>
            <a:r>
              <a:rPr lang="zh-TW" altLang="en-US" dirty="0"/>
              <a:t>實作階段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C424DE1-1D77-499D-9B0E-19E88042E069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7981" y="4166513"/>
            <a:ext cx="2790825" cy="323850"/>
          </a:xfrm>
        </p:spPr>
        <p:txBody>
          <a:bodyPr>
            <a:normAutofit lnSpcReduction="10000"/>
          </a:bodyPr>
          <a:lstStyle/>
          <a:p>
            <a:r>
              <a:rPr lang="en-US" altLang="zh-TW" dirty="0" err="1"/>
              <a:t>DashboardView.vue</a:t>
            </a:r>
            <a:r>
              <a:rPr lang="zh-TW" altLang="en-US" dirty="0"/>
              <a:t>的</a:t>
            </a:r>
            <a:r>
              <a:rPr lang="en-US" altLang="zh-TW" dirty="0"/>
              <a:t>style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75A9D6-30C6-474E-BDB7-A57C703897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9720" y="1129553"/>
            <a:ext cx="4315954" cy="4911258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5FA9E76F-8107-4F6D-9877-291C6430AE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2863" y="1940171"/>
            <a:ext cx="4988196" cy="2156700"/>
          </a:xfrm>
          <a:prstGeom prst="rect">
            <a:avLst/>
          </a:prstGeom>
        </p:spPr>
      </p:pic>
      <p:sp>
        <p:nvSpPr>
          <p:cNvPr id="9" name="文字版面配置區 3">
            <a:extLst>
              <a:ext uri="{FF2B5EF4-FFF2-40B4-BE49-F238E27FC236}">
                <a16:creationId xmlns:a16="http://schemas.microsoft.com/office/drawing/2014/main" id="{71987F50-0810-46D6-BFCF-75C95ED9D7FA}"/>
              </a:ext>
            </a:extLst>
          </p:cNvPr>
          <p:cNvSpPr txBox="1">
            <a:spLocks/>
          </p:cNvSpPr>
          <p:nvPr/>
        </p:nvSpPr>
        <p:spPr>
          <a:xfrm>
            <a:off x="6122284" y="6080369"/>
            <a:ext cx="2790825" cy="32385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Wingdings" panose="05000000000000000000" pitchFamily="2" charset="2"/>
              <a:buNone/>
              <a:defRPr sz="16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1pPr>
            <a:lvl2pPr marL="800100" indent="-3429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Wingdings" panose="05000000000000000000" pitchFamily="2" charset="2"/>
              <a:buChar char="v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 baseline="0">
                <a:solidFill>
                  <a:schemeClr val="tx1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 err="1"/>
              <a:t>DashboardView.vue</a:t>
            </a:r>
            <a:r>
              <a:rPr lang="zh-TW" altLang="en-US" dirty="0"/>
              <a:t>的</a:t>
            </a:r>
            <a:r>
              <a:rPr lang="en-US" altLang="zh-TW" dirty="0"/>
              <a:t>script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856273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1195</TotalTime>
  <Words>900</Words>
  <Application>Microsoft Office PowerPoint</Application>
  <PresentationFormat>寬螢幕</PresentationFormat>
  <Paragraphs>102</Paragraphs>
  <Slides>27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27</vt:i4>
      </vt:variant>
    </vt:vector>
  </HeadingPairs>
  <TitlesOfParts>
    <vt:vector size="33" baseType="lpstr">
      <vt:lpstr>Arial</vt:lpstr>
      <vt:lpstr>Calibri</vt:lpstr>
      <vt:lpstr>Times New Roman</vt:lpstr>
      <vt:lpstr>Wingdings</vt:lpstr>
      <vt:lpstr>標楷體</vt:lpstr>
      <vt:lpstr>Office 佈景主題</vt:lpstr>
      <vt:lpstr>PowerPoint 簡報</vt:lpstr>
      <vt:lpstr>Vue-ruter</vt:lpstr>
      <vt:lpstr>Vue-ruter</vt:lpstr>
      <vt:lpstr>Vue-ruter</vt:lpstr>
      <vt:lpstr>Vue-ruter</vt:lpstr>
      <vt:lpstr>Vue-ruter</vt:lpstr>
      <vt:lpstr>Vue-ruter--實作階段</vt:lpstr>
      <vt:lpstr>Vue-ruter--實作階段</vt:lpstr>
      <vt:lpstr>Vue-ruter--實作階段</vt:lpstr>
      <vt:lpstr>Vue-ruter--實作階段</vt:lpstr>
      <vt:lpstr>Vue-ruter--實作階段</vt:lpstr>
      <vt:lpstr>Vue-ruter--實作階段</vt:lpstr>
      <vt:lpstr>Vue-ruter--實作階段</vt:lpstr>
      <vt:lpstr>Vue-ruter--實作階段</vt:lpstr>
      <vt:lpstr>Vue-ruter--說明階段</vt:lpstr>
      <vt:lpstr>Vue-ruter--說明階段</vt:lpstr>
      <vt:lpstr>Vue-ruter--說明階段</vt:lpstr>
      <vt:lpstr>Vue-ruter--說明階段</vt:lpstr>
      <vt:lpstr>Vue-ruter--說明階段</vt:lpstr>
      <vt:lpstr>router 傳資料--路由參數(params)</vt:lpstr>
      <vt:lpstr>router 傳資料--路由參數(params)</vt:lpstr>
      <vt:lpstr>router 傳資料--查尋參數(query)</vt:lpstr>
      <vt:lpstr>router 傳資料--查尋參數(query)</vt:lpstr>
      <vt:lpstr>router 傳資料--查尋參數(query)</vt:lpstr>
      <vt:lpstr>Vue-ruter--說明階段</vt:lpstr>
      <vt:lpstr>Vue-ruter--說明階段</vt:lpstr>
      <vt:lpstr>Vue-ruter--說明階段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維誠 陳</dc:creator>
  <cp:lastModifiedBy>維誠 陳</cp:lastModifiedBy>
  <cp:revision>339</cp:revision>
  <dcterms:created xsi:type="dcterms:W3CDTF">2025-01-25T05:26:28Z</dcterms:created>
  <dcterms:modified xsi:type="dcterms:W3CDTF">2025-02-06T07:39:41Z</dcterms:modified>
</cp:coreProperties>
</file>