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</p:sldIdLst>
  <p:sldSz cx="18288000" cy="10287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標楷體" panose="03000509000000000000" pitchFamily="65" charset="-12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AF5"/>
    <a:srgbClr val="93E3FF"/>
    <a:srgbClr val="4BD0FF"/>
    <a:srgbClr val="64A9F6"/>
    <a:srgbClr val="ADD9ED"/>
    <a:srgbClr val="B1D5F7"/>
    <a:srgbClr val="FBB3F1"/>
    <a:srgbClr val="9F9DC8"/>
    <a:srgbClr val="C9C1E1"/>
    <a:srgbClr val="E2F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72400" y="5747852"/>
            <a:ext cx="2619425" cy="585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Vue01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" panose="020B0502040504020204" pitchFamily="34" charset="0"/>
                <a:sym typeface="王漢宗顏楷體"/>
              </a:rPr>
              <a:t>陳世曄</a:t>
            </a:r>
            <a:endParaRPr lang="en-US" sz="4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" panose="020B0502040504020204" pitchFamily="34" charset="0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6070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0706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【v-bind】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指令用於將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中的響應式數據綁定到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標籤的屬性上。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v-bind: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提高代碼可讀性和書寫效率。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106400" y="6630824"/>
            <a:ext cx="3356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bind_attribute.html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6892BE-27B8-4612-BD4D-5A53B985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3613766"/>
            <a:ext cx="6807138" cy="2854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D621E2-1D0F-4156-B2B0-A80279E8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2" y="3570575"/>
            <a:ext cx="9955494" cy="66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94488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中用於定義方法的屬性。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適合處理觸發性或事件驅動的操作，例如按鈕點擊事件或表單提交。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方法每次呼叫時都會執行，不會自動快取結果。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需要對一些計算或事件進行即時處理時，可以使用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methods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255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method_Calculate_BMI.html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6E42CB-C426-4BB9-A4DC-467B009B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B40AC94-664C-4A10-AFEE-368A613F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56" y="4292600"/>
            <a:ext cx="8545759" cy="5638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BAB6E-A8A6-46B7-9136-D23F7084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FCC2A5-22BB-4CE1-88FC-C393986C7DCA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D5BD9F-5ABC-489E-887C-EC30FC9D0FD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1FE93DB-CBC3-4F59-AAD3-A51C8EA2788B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C4EC068-9C4A-49AE-9C65-6CF5F209CBA5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是計算屬性，適合處理基於現有資料的動態計算邏輯。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當依賴的數據發生變化時，計算屬性會重新計算。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快取功能：如果依賴的數據沒有變化，計算屬性會直接返回快取的結果，而不重新執行。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computed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DE6D08-C783-4FFD-B9E9-1AC9E659653A}"/>
              </a:ext>
            </a:extLst>
          </p:cNvPr>
          <p:cNvSpPr txBox="1"/>
          <p:nvPr/>
        </p:nvSpPr>
        <p:spPr>
          <a:xfrm>
            <a:off x="8858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computed_Calculate_BMI.html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927FD47-D61A-493B-8DB7-02AF3638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3C6A3D-71ED-4F62-8730-FA8710A9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9337" y="4292600"/>
            <a:ext cx="8411597" cy="5638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F1C96E-F8E5-4C6A-8140-C1B9EA28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AF4588-2333-4CFF-9FD9-B46CFA9CD0F6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0BD077E-2B4A-4EEB-A2F5-326C09B943AF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A3BF33F-5812-40AB-97F0-1AADA0A764DC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101149-5ED8-42E7-B438-301CA940E1B1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3180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中用於監聽數據變化的屬性。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當指定的數據發生變化時，自動執行對應的回調函數。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監聽器會接收兩個參數：新值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【watch vs computed】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是為了處理資料變化後的視圖更新，會快取結果。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是為了執行額外的邏輯或副作用。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watch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896600" y="4337947"/>
            <a:ext cx="3585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watch_Calculate_BMI.html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6F2F66-71EC-4FA3-AE6C-45E7760F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5917000"/>
            <a:ext cx="8270983" cy="2350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A7811A-AC55-46CA-9A09-0C40DB1E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24" y="5917000"/>
            <a:ext cx="9257676" cy="41356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67BEC3-7FFA-4D2C-8EDD-90B8CB58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171700"/>
            <a:ext cx="3267531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31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18288" cy="339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中用於監聽事件的指令，可以綁定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@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支持多種事件：如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事件處理器：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綁定的函數會接收一個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物件作為參數。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可直接使用簡寫語法，增強代碼可讀性。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197676" y="6867232"/>
            <a:ext cx="2975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v-on_button_count.html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08BA7C-865A-4238-A862-5BF2C49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552700"/>
            <a:ext cx="9067800" cy="64163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1FBD95-BD21-4DC2-8927-96313F85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6" y="5738114"/>
            <a:ext cx="2905530" cy="1143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899506" y="835898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v-on_Increase_Decreas_num.html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E1775-782F-446F-A02E-D1F84DB8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559035"/>
            <a:ext cx="2495898" cy="1295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7D6588-B66D-448D-B572-12FA8DE0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89937"/>
            <a:ext cx="8291079" cy="5865072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8419AD4-BD5B-426D-A784-D5A02B581B8C}"/>
              </a:ext>
            </a:extLst>
          </p:cNvPr>
          <p:cNvSpPr txBox="1"/>
          <p:nvPr/>
        </p:nvSpPr>
        <p:spPr>
          <a:xfrm>
            <a:off x="2590800" y="1834933"/>
            <a:ext cx="30696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增加與減少數值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7722DD-0BED-4F21-BC23-9D6FB946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9232" y="8559035"/>
            <a:ext cx="2581635" cy="1038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A886D97-7E03-4E81-8F49-A5ACA8C64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502637"/>
            <a:ext cx="9291064" cy="586507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59142863-496F-4BBE-A7CE-3D1EFF67F3A2}"/>
              </a:ext>
            </a:extLst>
          </p:cNvPr>
          <p:cNvSpPr txBox="1"/>
          <p:nvPr/>
        </p:nvSpPr>
        <p:spPr>
          <a:xfrm>
            <a:off x="11906678" y="1941749"/>
            <a:ext cx="3333322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鍵盤輸入同步顯示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24AFD-148D-4121-9906-C84709DCCC3A}"/>
              </a:ext>
            </a:extLst>
          </p:cNvPr>
          <p:cNvSpPr txBox="1"/>
          <p:nvPr/>
        </p:nvSpPr>
        <p:spPr>
          <a:xfrm>
            <a:off x="10896600" y="8452814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v-on_Synchronized_Display.html</a:t>
            </a:r>
          </a:p>
        </p:txBody>
      </p:sp>
    </p:spTree>
    <p:extLst>
      <p:ext uri="{BB962C8B-B14F-4D97-AF65-F5344CB8AC3E}">
        <p14:creationId xmlns:p14="http://schemas.microsoft.com/office/powerpoint/2010/main" val="376217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670888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提供的雙向資料綁定指令。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用於表單元素（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radio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checkbox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textarea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）與資料的雙向同步。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不需要寫事件處理器和資料更新邏輯，自動完成雙向同步。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當使用者在表單元素中輸入時，資料會自動更新。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資料更新後，視圖也會自動反映新的數據。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1353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雙向綁定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309597" y="6743700"/>
            <a:ext cx="2413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v-model_form.html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C62038-E524-4919-AB9D-A4445598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1" y="4927659"/>
            <a:ext cx="5092359" cy="10664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818969-9502-4221-A878-1F447488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58" y="6046988"/>
            <a:ext cx="6952842" cy="18397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43BD87-B110-499C-B34B-5DB5C9E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85" y="7935665"/>
            <a:ext cx="7495815" cy="2084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0FBA10-2CD3-4F61-8F71-8F7D0F042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0386" y="6743700"/>
            <a:ext cx="5561325" cy="22268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A8BA95-5262-4722-AA5C-A3C8D46E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024" y="8995962"/>
            <a:ext cx="8687687" cy="9696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5EAFE1-D121-4997-B20A-EEE9E2982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33" y="3238250"/>
            <a:ext cx="7698290" cy="348005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CCFCF2-1220-4F9F-A806-79B14ACD4FF7}"/>
              </a:ext>
            </a:extLst>
          </p:cNvPr>
          <p:cNvCxnSpPr>
            <a:cxnSpLocks/>
          </p:cNvCxnSpPr>
          <p:nvPr/>
        </p:nvCxnSpPr>
        <p:spPr>
          <a:xfrm flipH="1">
            <a:off x="8229600" y="4457700"/>
            <a:ext cx="3429000" cy="122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45472D-C4C7-44B2-A207-05C051F1FE94}"/>
              </a:ext>
            </a:extLst>
          </p:cNvPr>
          <p:cNvCxnSpPr>
            <a:cxnSpLocks/>
          </p:cNvCxnSpPr>
          <p:nvPr/>
        </p:nvCxnSpPr>
        <p:spPr>
          <a:xfrm flipH="1">
            <a:off x="5791200" y="4762500"/>
            <a:ext cx="60198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7D660D-7E70-4319-AF51-1F2BE5F7E554}"/>
              </a:ext>
            </a:extLst>
          </p:cNvPr>
          <p:cNvCxnSpPr>
            <a:cxnSpLocks/>
          </p:cNvCxnSpPr>
          <p:nvPr/>
        </p:nvCxnSpPr>
        <p:spPr>
          <a:xfrm flipH="1">
            <a:off x="5791200" y="4927659"/>
            <a:ext cx="6019800" cy="3416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2F54770-6B5D-43BF-A1CF-D0B44C6FB184}"/>
              </a:ext>
            </a:extLst>
          </p:cNvPr>
          <p:cNvCxnSpPr>
            <a:cxnSpLocks/>
          </p:cNvCxnSpPr>
          <p:nvPr/>
        </p:nvCxnSpPr>
        <p:spPr>
          <a:xfrm>
            <a:off x="11811000" y="5143500"/>
            <a:ext cx="26670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F5EE6B3-1608-412B-8591-10D8D01CC5ED}"/>
              </a:ext>
            </a:extLst>
          </p:cNvPr>
          <p:cNvCxnSpPr>
            <a:cxnSpLocks/>
          </p:cNvCxnSpPr>
          <p:nvPr/>
        </p:nvCxnSpPr>
        <p:spPr>
          <a:xfrm>
            <a:off x="11811000" y="5448300"/>
            <a:ext cx="4648200" cy="419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065C9E79-A2D3-4A4E-878C-DBA625AB7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3200" y="202648"/>
            <a:ext cx="1273549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BA6D8F7-3B2A-4F47-8C41-746E1F8CA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49" y="202648"/>
            <a:ext cx="1775027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15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6282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修飾字是對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的進一步優化，處理輸入數據的特殊需求。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【lazy】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預設情況下，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監聽的是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事件，使用者每敲擊一次鍵盤就會觸發數據更新。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lazy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修飾字後，改為在按下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鍵時才更新數據。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【trim】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去除輸入值的首尾空白字元，並同步到數據。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將輸入值自動轉換為數字類型，避免字符串類型的數字導致運算問題。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38684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修飾字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(Modifiers)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439400" y="9711733"/>
            <a:ext cx="3051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v-model_Modifiers.html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DB2FB1-5036-4A84-A8BE-B00EFF18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45" y="3535436"/>
            <a:ext cx="7668255" cy="13749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203B27-A1D7-4EC4-A9FF-3C8989F5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5" y="5295900"/>
            <a:ext cx="8595395" cy="1417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87195A-9CC1-4FD9-B97C-2FD102B80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12" y="8074560"/>
            <a:ext cx="9181718" cy="17433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4F630C-E69B-4EFA-9FF5-B27A899FC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658" y="4910434"/>
            <a:ext cx="3524742" cy="511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83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356688" cy="512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中，事件修飾符 用來處理事件的默認行為，讓我們更簡潔地控制事件。例如：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阻止事件的默認行為：如防止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&lt;form&gt;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提交時重新加載網頁。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只處理特定事件：如按下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鍵才執行事件。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v-on:submit.prevent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：阻止事件的默認行為，例如表單提交。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v-on:click.stop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：阻止事件冒泡（向上傳遞）。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v-on:click.once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：事件只會觸發一次。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v-on:click.capture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：在捕獲階段觸發事件，而非冒泡階段。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v-on:click.self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：只在自身元素上觸發事件。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v-on:keyup.enter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：監聽鍵盤按下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32311" y="8540424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Event_Modifier_Enter.html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48646C-3FD3-403F-8C7B-7621786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1" y="2313222"/>
            <a:ext cx="10399001" cy="481147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F5C0C19-C867-4269-BA67-1E2D78CDDF41}"/>
              </a:ext>
            </a:extLst>
          </p:cNvPr>
          <p:cNvSpPr txBox="1"/>
          <p:nvPr/>
        </p:nvSpPr>
        <p:spPr>
          <a:xfrm>
            <a:off x="181512" y="1746576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監聽鍵盤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55ABD0-59B7-4CA5-8513-BD73AC36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1" y="7269816"/>
            <a:ext cx="3305636" cy="120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D290BEEB-028E-4397-9E9D-51295CD9B05C}"/>
              </a:ext>
            </a:extLst>
          </p:cNvPr>
          <p:cNvSpPr txBox="1"/>
          <p:nvPr/>
        </p:nvSpPr>
        <p:spPr>
          <a:xfrm>
            <a:off x="10820400" y="1751298"/>
            <a:ext cx="69050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防止表單提交後網頁刷新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86C0AE-06C6-4F35-BF56-5C7187256384}"/>
              </a:ext>
            </a:extLst>
          </p:cNvPr>
          <p:cNvSpPr txBox="1"/>
          <p:nvPr/>
        </p:nvSpPr>
        <p:spPr>
          <a:xfrm>
            <a:off x="13106400" y="9800562"/>
            <a:ext cx="3127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Event_Modifier_Prevent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A608995-5508-496B-86AE-C078C01F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000" y="2335366"/>
            <a:ext cx="6899488" cy="59473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E01613E-7BF3-4645-8E3F-76B741966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202" y="8313897"/>
            <a:ext cx="7049484" cy="1371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3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902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是一款漸進式框架，主要用於構建用戶介面的視圖層。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核心概念包括：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響應式資料綁定：可以自動同步資料和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組件系統：支持模組化開發，便於應用的靈活擴展。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模式，通過資料綁定和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操作實現動態網頁內容。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的特性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漸進式設計：可以從單個頁面逐步擴展到大型應用。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結合了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Angular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的優勢，並保留了自己的獨特特性。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的版本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2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的主要開發模式是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Options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Composition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，這是一種全新的開發模式。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課程以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為主，仍會有部分程式碼以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65875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204288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v-once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只渲染一次元素或組件，後續的數據更新不會再影響該元素的內容。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適合用於靜態內容或不需要隨數據變動的部分，減少渲染開銷，提高性能。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-22891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v-once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：鎖定內容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859000" y="6743700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v-once.html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66FB67-5C7C-49A4-991C-753449BB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" y="6591299"/>
            <a:ext cx="6842678" cy="36438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070430-5A93-43AA-8E67-79EE635E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2871282"/>
            <a:ext cx="12109030" cy="3643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E3F474-E84D-4A9E-BA4D-3504A307E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278" y="2890112"/>
            <a:ext cx="5548810" cy="3701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584288" cy="3397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:class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可以輕鬆切換元素的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類別，語法支援：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單一類別：直接指定字串。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條件類別：根據條件切換類別。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多個類別：使用陣列來同時添加多個類別。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800BC0-BD70-456C-97C8-91DF501F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802604"/>
            <a:ext cx="12344841" cy="80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335000" y="9226252"/>
            <a:ext cx="2061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vue_css.html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5628B-4D8C-4CD6-A5E3-14D7F9FD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295900"/>
            <a:ext cx="8132093" cy="3733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690600-6F2E-4A83-A5E2-0BA762D0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899" y="1461843"/>
            <a:ext cx="8874728" cy="77350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977E7B8-425E-4448-860C-55C75D2B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802604"/>
            <a:ext cx="8108825" cy="33863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56597AC-CB88-4B17-A64F-4855B58C0DBB}"/>
              </a:ext>
            </a:extLst>
          </p:cNvPr>
          <p:cNvSpPr/>
          <p:nvPr/>
        </p:nvSpPr>
        <p:spPr>
          <a:xfrm>
            <a:off x="3270126" y="27505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888542-8E68-4E7C-8CF8-79E1501F3FF1}"/>
              </a:ext>
            </a:extLst>
          </p:cNvPr>
          <p:cNvSpPr/>
          <p:nvPr/>
        </p:nvSpPr>
        <p:spPr>
          <a:xfrm>
            <a:off x="3270126" y="36649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5F5163-84D4-4884-9B64-A2F059574490}"/>
              </a:ext>
            </a:extLst>
          </p:cNvPr>
          <p:cNvSpPr/>
          <p:nvPr/>
        </p:nvSpPr>
        <p:spPr>
          <a:xfrm>
            <a:off x="973282" y="27505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EEB338-1824-4BEA-872B-F5B392CCAA1C}"/>
              </a:ext>
            </a:extLst>
          </p:cNvPr>
          <p:cNvSpPr/>
          <p:nvPr/>
        </p:nvSpPr>
        <p:spPr>
          <a:xfrm>
            <a:off x="1011382" y="36649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62B8A2-E237-4C89-8457-C678C5F733CC}"/>
              </a:ext>
            </a:extLst>
          </p:cNvPr>
          <p:cNvSpPr/>
          <p:nvPr/>
        </p:nvSpPr>
        <p:spPr>
          <a:xfrm>
            <a:off x="10515600" y="422123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A0B433-633B-4ACD-A526-46124858E404}"/>
              </a:ext>
            </a:extLst>
          </p:cNvPr>
          <p:cNvSpPr/>
          <p:nvPr/>
        </p:nvSpPr>
        <p:spPr>
          <a:xfrm>
            <a:off x="10515600" y="5329381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F5D1E3-EDF7-4D5B-81F0-3C8903D83C27}"/>
              </a:ext>
            </a:extLst>
          </p:cNvPr>
          <p:cNvSpPr/>
          <p:nvPr/>
        </p:nvSpPr>
        <p:spPr>
          <a:xfrm>
            <a:off x="10591800" y="6976013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D87547-D082-470B-A629-0C1CF27BDF73}"/>
              </a:ext>
            </a:extLst>
          </p:cNvPr>
          <p:cNvCxnSpPr>
            <a:cxnSpLocks/>
          </p:cNvCxnSpPr>
          <p:nvPr/>
        </p:nvCxnSpPr>
        <p:spPr>
          <a:xfrm flipH="1" flipV="1">
            <a:off x="3270126" y="2674738"/>
            <a:ext cx="7702674" cy="2011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F902F2-ED91-4D62-AD5A-93108DF97389}"/>
              </a:ext>
            </a:extLst>
          </p:cNvPr>
          <p:cNvCxnSpPr>
            <a:cxnSpLocks/>
          </p:cNvCxnSpPr>
          <p:nvPr/>
        </p:nvCxnSpPr>
        <p:spPr>
          <a:xfrm flipH="1" flipV="1">
            <a:off x="5389206" y="3664997"/>
            <a:ext cx="5583594" cy="12926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2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功能：根據條件動態添加或移除元素。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特性：元素不符合條件時，從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完全移除。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2801600" y="343518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語法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A4FE06-244A-4717-9CF3-08166268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48" y="1850044"/>
            <a:ext cx="8452336" cy="1464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4FFB73-EC2C-4F04-A6BF-E03509B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3886200"/>
            <a:ext cx="7934125" cy="37952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0413B5-C740-4B1F-9F89-B91866AE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96" y="3848100"/>
            <a:ext cx="9000933" cy="43561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69E6FE0-3AC8-44A6-90DC-37EDAEA0A108}"/>
              </a:ext>
            </a:extLst>
          </p:cNvPr>
          <p:cNvSpPr/>
          <p:nvPr/>
        </p:nvSpPr>
        <p:spPr>
          <a:xfrm>
            <a:off x="3124200" y="693420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BD1F11-3E1A-45C5-BD04-7A08D332E776}"/>
              </a:ext>
            </a:extLst>
          </p:cNvPr>
          <p:cNvSpPr/>
          <p:nvPr/>
        </p:nvSpPr>
        <p:spPr>
          <a:xfrm>
            <a:off x="10363200" y="5882581"/>
            <a:ext cx="1295400" cy="21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4992BBC-FB69-42CE-86A9-8A32B764F439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4572000"/>
            <a:ext cx="5867400" cy="26493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FC6535-B254-415E-9225-82EE74805BE3}"/>
              </a:ext>
            </a:extLst>
          </p:cNvPr>
          <p:cNvSpPr/>
          <p:nvPr/>
        </p:nvSpPr>
        <p:spPr>
          <a:xfrm>
            <a:off x="838200" y="4648200"/>
            <a:ext cx="7086600" cy="14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5486400" y="9695113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v-if.html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2A6E711-FED3-4FDE-830A-BBA09A0A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508" y="7869038"/>
            <a:ext cx="4296375" cy="1638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7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【v-show】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v-show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style="display: none"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 隱藏 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 仍存在於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中，但不顯示出來。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13639800" y="603115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v-show.html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0D58CE-9491-42D9-8576-7C1DD658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144706"/>
            <a:ext cx="10090791" cy="4808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C81D6B-F0E8-44B8-A4D3-F2066B2B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144706"/>
            <a:ext cx="6954582" cy="1832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72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6614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v-for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中用於渲染清單的指令，根據陣列或物件的內容來動態生成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支援遍歷：陣列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(Array)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、數字範圍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(Range)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item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：陣列中每個元素的值。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index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：對應元素的索引。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:key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：提供唯一標識，提升渲染效能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建議對象為 唯一的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或索引值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170DD7-EC6C-4B78-951B-060D6F02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65145"/>
            <a:ext cx="10858100" cy="1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782800" y="857509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v-for.html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50BF54-BEA4-42DF-A7F6-D4D2DA31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38699"/>
            <a:ext cx="12213474" cy="39496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4C31DE-074C-4796-AE0D-99ED7635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735420"/>
            <a:ext cx="6553200" cy="4457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2B1466-92BA-40C3-993C-1FC031AFF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1104900"/>
            <a:ext cx="4723644" cy="7470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1527889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提供的一種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，用於創建響應式變數或引用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它可以追蹤變數的變化，並觸發視圖更新。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操作方式：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響應式變數：通過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.value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訪問或修改其值。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元素引用：通過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元素，並直接操作。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425700" y="9685417"/>
            <a:ext cx="39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25D3A-FA6D-4687-BAF9-6570D1A5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5165538"/>
            <a:ext cx="7723522" cy="44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E39046D-EDA9-4E63-AAC4-C97ECBDDE8F6}"/>
              </a:ext>
            </a:extLst>
          </p:cNvPr>
          <p:cNvSpPr txBox="1"/>
          <p:nvPr/>
        </p:nvSpPr>
        <p:spPr>
          <a:xfrm>
            <a:off x="206911" y="4592775"/>
            <a:ext cx="6575785" cy="508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這邊示範不使用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39E53F-2958-4AF8-8CAA-4C6E0362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196188"/>
            <a:ext cx="9191089" cy="64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3C948E-3904-4D52-8E53-857E37F5512E}"/>
              </a:ext>
            </a:extLst>
          </p:cNvPr>
          <p:cNvSpPr txBox="1"/>
          <p:nvPr/>
        </p:nvSpPr>
        <p:spPr>
          <a:xfrm>
            <a:off x="11201400" y="9685417"/>
            <a:ext cx="5581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這邊是透過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button)</a:t>
            </a:r>
          </a:p>
        </p:txBody>
      </p:sp>
    </p:spTree>
    <p:extLst>
      <p:ext uri="{BB962C8B-B14F-4D97-AF65-F5344CB8AC3E}">
        <p14:creationId xmlns:p14="http://schemas.microsoft.com/office/powerpoint/2010/main" val="6718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3737689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的使用場景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追蹤數據變化：使用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定義變數，隨著變數變化，模板自動更新。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元素，在程式中讀取或修改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3124200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ref(vue2)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885B71-0278-4972-94B9-1C567F45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3451312"/>
            <a:ext cx="7471665" cy="61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C63CA6-868F-4C46-8D80-4106DDBE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3545175"/>
            <a:ext cx="9861639" cy="609412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59406A-B791-4638-8389-C2D5E34EE899}"/>
              </a:ext>
            </a:extLst>
          </p:cNvPr>
          <p:cNvSpPr txBox="1"/>
          <p:nvPr/>
        </p:nvSpPr>
        <p:spPr>
          <a:xfrm>
            <a:off x="12067266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ref(vue3)</a:t>
            </a:r>
          </a:p>
        </p:txBody>
      </p:sp>
    </p:spTree>
    <p:extLst>
      <p:ext uri="{BB962C8B-B14F-4D97-AF65-F5344CB8AC3E}">
        <p14:creationId xmlns:p14="http://schemas.microsoft.com/office/powerpoint/2010/main" val="383390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705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的一種模擬表示，形成一棵樹狀結構。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會先更新虛擬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，然後計算新舊虛擬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的差異，將最少的變更應用到真實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可以把虛擬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想像成頁面的「快照」。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每次數據變化時，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會生成新的快照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，並與之前的快照進行對比，這樣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就能知道需要更新哪些部分，而不必重新渲染整個頁面。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目標：提升渲染效能，減少直接操作真實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的開銷。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為什麼要使用虛擬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性能優化：直接操作真實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非常耗時，虛擬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減少不必要的操作。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高效渲染：虛擬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只更新變更的部分，而不是整體重繪。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跨瀏覽器一致性：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自動處理各種瀏覽器兼容性問題。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虛擬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DOM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7580083" y="9620190"/>
            <a:ext cx="4347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的工作流程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28107-EECE-450F-AAD2-288BE3FE2F1F}"/>
              </a:ext>
            </a:extLst>
          </p:cNvPr>
          <p:cNvSpPr/>
          <p:nvPr/>
        </p:nvSpPr>
        <p:spPr>
          <a:xfrm rot="10800000" flipV="1">
            <a:off x="2937663" y="8194514"/>
            <a:ext cx="1828800" cy="76200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549158-DE35-4D28-8E94-FF413BEF02F6}"/>
              </a:ext>
            </a:extLst>
          </p:cNvPr>
          <p:cNvSpPr/>
          <p:nvPr/>
        </p:nvSpPr>
        <p:spPr>
          <a:xfrm rot="10800000" flipV="1">
            <a:off x="6214261" y="8194514"/>
            <a:ext cx="1828800" cy="762000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74FC6A-3D0F-4ADD-BFF2-11D7501751E5}"/>
              </a:ext>
            </a:extLst>
          </p:cNvPr>
          <p:cNvSpPr/>
          <p:nvPr/>
        </p:nvSpPr>
        <p:spPr>
          <a:xfrm rot="10800000" flipV="1">
            <a:off x="4842663" y="8074839"/>
            <a:ext cx="1295399" cy="4607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vue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創建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200BAC3-5E93-42F7-99E9-9C8FB37BA58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4766463" y="8575514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B20FC9A-BA59-4FE0-A05F-69D4D84954E8}"/>
              </a:ext>
            </a:extLst>
          </p:cNvPr>
          <p:cNvSpPr/>
          <p:nvPr/>
        </p:nvSpPr>
        <p:spPr>
          <a:xfrm rot="10800000" flipV="1">
            <a:off x="8546566" y="7734700"/>
            <a:ext cx="723905" cy="1681628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0296C5-1A92-4D29-9429-540EFFEAF5C7}"/>
              </a:ext>
            </a:extLst>
          </p:cNvPr>
          <p:cNvSpPr/>
          <p:nvPr/>
        </p:nvSpPr>
        <p:spPr>
          <a:xfrm rot="10800000" flipV="1">
            <a:off x="9753600" y="8146905"/>
            <a:ext cx="2133607" cy="857217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比較差異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(Diff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算法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2E9211-9B11-4682-9FEA-72669E9456E3}"/>
              </a:ext>
            </a:extLst>
          </p:cNvPr>
          <p:cNvSpPr/>
          <p:nvPr/>
        </p:nvSpPr>
        <p:spPr>
          <a:xfrm rot="10800000" flipV="1">
            <a:off x="13075973" y="8197706"/>
            <a:ext cx="1828800" cy="76200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D10394-8D3D-4740-9C3A-C68C543C4310}"/>
              </a:ext>
            </a:extLst>
          </p:cNvPr>
          <p:cNvSpPr/>
          <p:nvPr/>
        </p:nvSpPr>
        <p:spPr>
          <a:xfrm rot="10800000" flipV="1">
            <a:off x="11887207" y="8122481"/>
            <a:ext cx="1295399" cy="4607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80F9CBC-DB57-426F-90F2-2386531A4C1F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>
            <a:off x="8043061" y="8575514"/>
            <a:ext cx="503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610B0EA-523A-4274-B44E-0367836F4C25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>
            <a:off x="9270471" y="8575514"/>
            <a:ext cx="483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6DCA5A9-67E5-410E-899E-74FAC8379D13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>
            <a:off x="11887207" y="8575514"/>
            <a:ext cx="1188766" cy="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48806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模式包括模型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、控制器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(Controller)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三個部分。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負責資料邏輯，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負責顯示，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Controller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負責處理用戶的輸入並進行相應的資料處理。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的優點在於將業務邏輯與介面分離，便於維護和擴展。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模式中的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Presenter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負責管理業務邏輯，而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只負責顯示。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在該模式中，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是完全解耦的，便於進行測試和維護。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模式適合於更複雜的應用，特別是需要頻繁更新視圖的情況。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的進階版，分離了視圖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和業務邏輯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ViewModel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層，用於處理業務邏輯和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間的資料綁定。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適合於需要雙向資料綁定的應用場景，並引入了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WPF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等技術的支援。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MVC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模式介紹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944600" y="7988422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7E694-6734-47C5-A595-32787BA0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4229100"/>
            <a:ext cx="6489981" cy="34223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795088" cy="3971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中，生命週期（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Lifecycle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）是指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元件從創建到銷毀過程中的一系列階段。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提供了生命週期鉤子函數（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hook functions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），允許我們在元件的不同階段執行特定的代碼。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的生命週期可以分為以下四個主要階段：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創建階段（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Creation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掛載階段（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Mounting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更新階段（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Updating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銷毀階段（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Unm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ounting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物件生命週期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66B9A7-94CE-453C-96C5-B08673D6BE75}"/>
              </a:ext>
            </a:extLst>
          </p:cNvPr>
          <p:cNvSpPr/>
          <p:nvPr/>
        </p:nvSpPr>
        <p:spPr>
          <a:xfrm rot="10800000" flipV="1">
            <a:off x="7152562" y="4113998"/>
            <a:ext cx="2209800" cy="77917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createApp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57783F-8750-4613-A6FE-0DBECFC793FC}"/>
              </a:ext>
            </a:extLst>
          </p:cNvPr>
          <p:cNvSpPr/>
          <p:nvPr/>
        </p:nvSpPr>
        <p:spPr>
          <a:xfrm rot="10800000" flipV="1">
            <a:off x="9779878" y="530206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created()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7E1DE4-8BAA-43FE-84AA-4469E8AE6B74}"/>
              </a:ext>
            </a:extLst>
          </p:cNvPr>
          <p:cNvSpPr/>
          <p:nvPr/>
        </p:nvSpPr>
        <p:spPr>
          <a:xfrm rot="10800000" flipV="1">
            <a:off x="7155977" y="530206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beforeCreated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9E23CB-5C5A-4467-A7D2-D857F3BEDED2}"/>
              </a:ext>
            </a:extLst>
          </p:cNvPr>
          <p:cNvSpPr/>
          <p:nvPr/>
        </p:nvSpPr>
        <p:spPr>
          <a:xfrm rot="10800000" flipV="1">
            <a:off x="7163596" y="6538438"/>
            <a:ext cx="2209800" cy="779170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mounted()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90FE72-FEBA-4445-A360-2122FB31ADD5}"/>
              </a:ext>
            </a:extLst>
          </p:cNvPr>
          <p:cNvSpPr/>
          <p:nvPr/>
        </p:nvSpPr>
        <p:spPr>
          <a:xfrm rot="10800000" flipV="1">
            <a:off x="9779878" y="6539791"/>
            <a:ext cx="2209800" cy="779170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beforeMounted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B10E36-6A48-4D75-9ACC-4EBD4030FFAD}"/>
              </a:ext>
            </a:extLst>
          </p:cNvPr>
          <p:cNvSpPr/>
          <p:nvPr/>
        </p:nvSpPr>
        <p:spPr>
          <a:xfrm rot="10800000" flipV="1">
            <a:off x="12573002" y="5916730"/>
            <a:ext cx="2209800" cy="779171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Compile template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F16647-54A3-4FDC-A6F2-B3ECEBF6F928}"/>
              </a:ext>
            </a:extLst>
          </p:cNvPr>
          <p:cNvSpPr/>
          <p:nvPr/>
        </p:nvSpPr>
        <p:spPr>
          <a:xfrm rot="10800000" flipV="1">
            <a:off x="7163596" y="8350751"/>
            <a:ext cx="2209800" cy="779170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Mounted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vue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instance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5E28ED-5614-4624-B7AF-800E3FED1301}"/>
              </a:ext>
            </a:extLst>
          </p:cNvPr>
          <p:cNvSpPr/>
          <p:nvPr/>
        </p:nvSpPr>
        <p:spPr>
          <a:xfrm rot="10800000" flipV="1">
            <a:off x="9757132" y="7776160"/>
            <a:ext cx="2209800" cy="779170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Dara change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AF45D9-71AC-4FD6-8EE7-F3A3B1D23960}"/>
              </a:ext>
            </a:extLst>
          </p:cNvPr>
          <p:cNvSpPr/>
          <p:nvPr/>
        </p:nvSpPr>
        <p:spPr>
          <a:xfrm rot="10800000" flipV="1">
            <a:off x="9779878" y="9012529"/>
            <a:ext cx="2209800" cy="779170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Instance unmounted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13765F-CE8C-4F71-BFEB-AFCE424BB7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257462" y="4893168"/>
            <a:ext cx="3415" cy="40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65DA4AF-24A3-4DA2-BF71-31B91B2B0AD1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>
            <a:off x="9365777" y="5691653"/>
            <a:ext cx="414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5B4496C-EE85-4A2A-A3AE-B32425132E80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>
            <a:off x="11989678" y="5691653"/>
            <a:ext cx="1688224" cy="2250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0">
            <a:extLst>
              <a:ext uri="{FF2B5EF4-FFF2-40B4-BE49-F238E27FC236}">
                <a16:creationId xmlns:a16="http://schemas.microsoft.com/office/drawing/2014/main" id="{FC0E51BB-8100-45AF-866E-485A99BA48EA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5400000">
            <a:off x="12717053" y="5968526"/>
            <a:ext cx="233475" cy="16882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C42E591-694F-4830-A6EC-05CF77CBC5E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H="1" flipV="1">
            <a:off x="9373396" y="6928023"/>
            <a:ext cx="406482" cy="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AF956D-64B9-4900-B397-D5FBA70D453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268496" y="7317608"/>
            <a:ext cx="0" cy="103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30">
            <a:extLst>
              <a:ext uri="{FF2B5EF4-FFF2-40B4-BE49-F238E27FC236}">
                <a16:creationId xmlns:a16="http://schemas.microsoft.com/office/drawing/2014/main" id="{9CDCD48B-F790-4196-B980-57D607EC4B35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V="1">
            <a:off x="9373396" y="8165745"/>
            <a:ext cx="383736" cy="574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30">
            <a:extLst>
              <a:ext uri="{FF2B5EF4-FFF2-40B4-BE49-F238E27FC236}">
                <a16:creationId xmlns:a16="http://schemas.microsoft.com/office/drawing/2014/main" id="{DAD22B4D-3518-4036-9C6A-C6F0D0697962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>
            <a:off x="9373396" y="8740336"/>
            <a:ext cx="406482" cy="66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9B61C14-0EA8-47DA-AE15-6B96439027C9}"/>
              </a:ext>
            </a:extLst>
          </p:cNvPr>
          <p:cNvSpPr/>
          <p:nvPr/>
        </p:nvSpPr>
        <p:spPr>
          <a:xfrm rot="10800000" flipV="1">
            <a:off x="15240000" y="777186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update()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D83944F-6B6C-44EA-99ED-AB950AE4B5F2}"/>
              </a:ext>
            </a:extLst>
          </p:cNvPr>
          <p:cNvSpPr/>
          <p:nvPr/>
        </p:nvSpPr>
        <p:spPr>
          <a:xfrm rot="10800000" flipV="1">
            <a:off x="12420599" y="7776161"/>
            <a:ext cx="2369021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beforeUpdate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4A6A4A3-DD49-4A9B-ACC6-BA21C10AD809}"/>
              </a:ext>
            </a:extLst>
          </p:cNvPr>
          <p:cNvCxnSpPr>
            <a:cxnSpLocks/>
            <a:stCxn id="16" idx="1"/>
            <a:endCxn id="72" idx="3"/>
          </p:cNvCxnSpPr>
          <p:nvPr/>
        </p:nvCxnSpPr>
        <p:spPr>
          <a:xfrm>
            <a:off x="11966932" y="8165745"/>
            <a:ext cx="4536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87B85F6-BD55-4E04-80C7-55C424EE8161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V="1">
            <a:off x="14789620" y="8161453"/>
            <a:ext cx="450380" cy="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AA9DBB27-9CE3-4A80-B0FC-D0A5AF22CD79}"/>
              </a:ext>
            </a:extLst>
          </p:cNvPr>
          <p:cNvSpPr/>
          <p:nvPr/>
        </p:nvSpPr>
        <p:spPr>
          <a:xfrm rot="10800000" flipV="1">
            <a:off x="15240000" y="901252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unmounted()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B4D4E8F-2502-4892-BCBA-D9560356A7E0}"/>
              </a:ext>
            </a:extLst>
          </p:cNvPr>
          <p:cNvSpPr/>
          <p:nvPr/>
        </p:nvSpPr>
        <p:spPr>
          <a:xfrm rot="10800000" flipV="1">
            <a:off x="12420599" y="9012529"/>
            <a:ext cx="2369022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beforeUnmounted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D6D75C1-7747-4EBF-8FA3-20E6AD0E7809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V="1">
            <a:off x="14789621" y="9402113"/>
            <a:ext cx="4503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70C38478-2594-4D46-B4AC-3A5BCC8A7778}"/>
              </a:ext>
            </a:extLst>
          </p:cNvPr>
          <p:cNvCxnSpPr>
            <a:cxnSpLocks/>
            <a:stCxn id="17" idx="1"/>
            <a:endCxn id="81" idx="3"/>
          </p:cNvCxnSpPr>
          <p:nvPr/>
        </p:nvCxnSpPr>
        <p:spPr>
          <a:xfrm>
            <a:off x="11989678" y="9402114"/>
            <a:ext cx="4309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8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224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創建階段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(Creation)】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會初始化元件的數據、事件和觀察等，但此時尚未將元件掛載到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上，頁面上看不到元件的內容。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beforeCreate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：元件實例剛剛創建，數據和事件還未初始化，無法使用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`data`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`methods`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。通常不常使用。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Created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：元件實例已創建，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`methods`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都已初始化，可以進行初始數據的設置或執行異步操作（如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請求）。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物件生命週期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9C5F832-460B-4EBB-B2F0-2969D24D284A}"/>
              </a:ext>
            </a:extLst>
          </p:cNvPr>
          <p:cNvSpPr txBox="1"/>
          <p:nvPr/>
        </p:nvSpPr>
        <p:spPr>
          <a:xfrm>
            <a:off x="185141" y="4762500"/>
            <a:ext cx="17721859" cy="2820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掛載階段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(Mounting)】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會將模板渲染為虛擬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，然後將虛擬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挂載到真實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上，讓頁面顯示元件的內容。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beforeMount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之前調用，虛擬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已經創建，尚未插入到頁面中。此階段可以用來查看虛擬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：元件已掛載到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已渲染完成。可以在此階段進行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操作，比如獲取元素尺寸、設置監聽器等。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80031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224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更新階段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(Updating)】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當元件的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`data`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`props`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發生變化時，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會進行重新渲染，此時元件會進入更新階段。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beforeUpdate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：當數據發生變化，重新渲染之前調用。此時虛擬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已更新，但尚未同步到真實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`updated`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：重新渲染後調用，虛擬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已與真實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同步。通常用於執行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操作或依賴最新數據的操作。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物件生命週期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9C5F832-460B-4EBB-B2F0-2969D24D284A}"/>
              </a:ext>
            </a:extLst>
          </p:cNvPr>
          <p:cNvSpPr txBox="1"/>
          <p:nvPr/>
        </p:nvSpPr>
        <p:spPr>
          <a:xfrm>
            <a:off x="185141" y="4762500"/>
            <a:ext cx="17721859" cy="224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銷毀階段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(Unmounting)】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當元件從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中移除或其生命周期結束時，它會進入銷毀階段。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beforeUnmount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：元件銷毀之前調用。可以用來清除定時器或事件監聽器等資源，避免內存洩漏。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`unmounted`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：元件已完全銷毀，與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的關聯已斷開。此時所有事件監聽器和數據綁定已解除。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206251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BD9499C-82BD-4505-BBA9-B4E5DDAF2CCD}"/>
              </a:ext>
            </a:extLst>
          </p:cNvPr>
          <p:cNvSpPr/>
          <p:nvPr/>
        </p:nvSpPr>
        <p:spPr>
          <a:xfrm rot="10800000" flipV="1">
            <a:off x="624114" y="4381500"/>
            <a:ext cx="5090886" cy="304800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4880688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Component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的核心概念：將畫面拆分成獨立、可重複使用的區塊。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邏輯重用：同一個元件可以多次使用，不需重寫代碼。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易於維護：邏輯與視圖相分離，使程式碼更清晰。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分工協作：團隊開發時，每個人可以專注於不同元件的開發。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Component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A79774-0DBB-4CCC-949A-3B786A8FA891}"/>
              </a:ext>
            </a:extLst>
          </p:cNvPr>
          <p:cNvSpPr/>
          <p:nvPr/>
        </p:nvSpPr>
        <p:spPr>
          <a:xfrm rot="10800000" flipV="1">
            <a:off x="1015999" y="5005289"/>
            <a:ext cx="2057400" cy="963588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component1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C679BF-FACB-4495-BE80-727DA088D290}"/>
              </a:ext>
            </a:extLst>
          </p:cNvPr>
          <p:cNvSpPr/>
          <p:nvPr/>
        </p:nvSpPr>
        <p:spPr>
          <a:xfrm rot="10800000" flipV="1">
            <a:off x="1015999" y="6221186"/>
            <a:ext cx="2057400" cy="963588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component2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E962A-2AA8-48D6-A65A-7FBF23D87210}"/>
              </a:ext>
            </a:extLst>
          </p:cNvPr>
          <p:cNvSpPr/>
          <p:nvPr/>
        </p:nvSpPr>
        <p:spPr>
          <a:xfrm rot="10800000" flipV="1">
            <a:off x="3428997" y="6221186"/>
            <a:ext cx="2057401" cy="963589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component3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C79988-2872-49D8-98CC-F53FE2E8B029}"/>
              </a:ext>
            </a:extLst>
          </p:cNvPr>
          <p:cNvSpPr/>
          <p:nvPr/>
        </p:nvSpPr>
        <p:spPr>
          <a:xfrm rot="10800000" flipV="1">
            <a:off x="3428997" y="5005289"/>
            <a:ext cx="2057402" cy="963590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component4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161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3368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component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會出現的問題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v-for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展開後，但每一個項目的展開與否，都是吃同一個變數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datailAreVisible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Component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AB3665-CC7D-487B-AE7C-C1DC67B5C88A}"/>
              </a:ext>
            </a:extLst>
          </p:cNvPr>
          <p:cNvSpPr txBox="1"/>
          <p:nvPr/>
        </p:nvSpPr>
        <p:spPr>
          <a:xfrm>
            <a:off x="13792200" y="9886890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按下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個鈕，但同時展開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0C705E-8CAA-494F-BC6F-F2713273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900" y="1085790"/>
            <a:ext cx="6403188" cy="8763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3BF9C0-2AFC-4181-B719-F4479E17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32326"/>
            <a:ext cx="10126488" cy="308653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CCBC913-FEA7-48CD-B594-6CEB102D6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779026"/>
            <a:ext cx="10126488" cy="19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5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3368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component】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Component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AB3665-CC7D-487B-AE7C-C1DC67B5C88A}"/>
              </a:ext>
            </a:extLst>
          </p:cNvPr>
          <p:cNvSpPr txBox="1"/>
          <p:nvPr/>
        </p:nvSpPr>
        <p:spPr>
          <a:xfrm>
            <a:off x="13009385" y="5166286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主文件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5FAF99A-598F-405D-8BE8-AB282009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" y="2485654"/>
            <a:ext cx="10215117" cy="51724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7761DD-8084-4CB9-8CD4-EEC40AA2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839712"/>
            <a:ext cx="9566829" cy="328100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F608A6-5E9F-4FD7-B66B-DAC37B72660B}"/>
              </a:ext>
            </a:extLst>
          </p:cNvPr>
          <p:cNvSpPr txBox="1"/>
          <p:nvPr/>
        </p:nvSpPr>
        <p:spPr>
          <a:xfrm>
            <a:off x="4419600" y="7792275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BFF141A-3AAC-4BA0-ADF7-0DBECF368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2" y="8267700"/>
            <a:ext cx="11043729" cy="116122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064C0F6-A81D-46D9-B8EA-52A49E74801A}"/>
              </a:ext>
            </a:extLst>
          </p:cNvPr>
          <p:cNvSpPr txBox="1"/>
          <p:nvPr/>
        </p:nvSpPr>
        <p:spPr>
          <a:xfrm>
            <a:off x="4953000" y="9504240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6E6B6E2-F6A6-41E5-AAA3-5215329B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0" y="5173793"/>
            <a:ext cx="3900991" cy="3935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40CD66CE-9A08-448D-95CA-C29F29BA0072}"/>
              </a:ext>
            </a:extLst>
          </p:cNvPr>
          <p:cNvSpPr txBox="1"/>
          <p:nvPr/>
        </p:nvSpPr>
        <p:spPr>
          <a:xfrm>
            <a:off x="14925271" y="9162270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80796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890088" cy="5702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核心簡單，便於快速上手。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提供響應式和元件化的視圖。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缺點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的社區生態系統相較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較小。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上的支援方式不同，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使用範本語法，而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注重於單一方向的資料流，而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支持雙向資料綁定。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更傾向於使用外部工具，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則具有內建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React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的比較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9771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list.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496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建立一個沒有 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的網頁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without_vue.html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738D65-2E8F-42ED-B331-726E9A3A2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242DF9-267F-4D0D-9DB9-D47777F4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416414"/>
            <a:ext cx="5247167" cy="3581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DFC1A0-C5D6-4E6F-9DF4-F931E96F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5" y="2416414"/>
            <a:ext cx="6690525" cy="59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利用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252D4F-55C0-400F-812B-D3E9F8F49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27204A-551D-441C-8219-28E3F335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2628900"/>
            <a:ext cx="5247167" cy="358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415D0E-23C0-42AA-8B4C-D443B702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" y="2789656"/>
            <a:ext cx="6690525" cy="520640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8E028-1963-4FD3-86C6-F22BDBA6DBE3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with_vue.html</a:t>
            </a:r>
          </a:p>
        </p:txBody>
      </p:sp>
    </p:spTree>
    <p:extLst>
      <p:ext uri="{BB962C8B-B14F-4D97-AF65-F5344CB8AC3E}">
        <p14:creationId xmlns:p14="http://schemas.microsoft.com/office/powerpoint/2010/main" val="4096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8420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來源：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https://vuejs.org/guide/quick-start.html#using-vue-from-cdn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 CDN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8B63B3-48A1-4485-9F88-447A7AC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68095"/>
            <a:ext cx="968827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這邊引入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bootstrap5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：將實體掛載到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的物件當中。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建立第一個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411200" y="6335001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Head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F162-DA47-417C-8051-E633CCE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15" y="2019300"/>
            <a:ext cx="8135485" cy="4258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386CFB-9D01-4E3C-80FD-41868DFC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1" y="3144098"/>
            <a:ext cx="5462925" cy="51998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EAA7D4B-F06F-4DD5-9977-947EA3A8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6735111"/>
            <a:ext cx="4814182" cy="1608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DE7F52-ED96-4F67-A7BE-07DD4F4179F3}"/>
              </a:ext>
            </a:extLst>
          </p:cNvPr>
          <p:cNvSpPr txBox="1"/>
          <p:nvPr/>
        </p:nvSpPr>
        <p:spPr>
          <a:xfrm>
            <a:off x="1905000" y="841441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B8B5C-CA50-43F7-8B46-6075B43A218A}"/>
              </a:ext>
            </a:extLst>
          </p:cNvPr>
          <p:cNvSpPr txBox="1"/>
          <p:nvPr/>
        </p:nvSpPr>
        <p:spPr>
          <a:xfrm>
            <a:off x="7396376" y="8458470"/>
            <a:ext cx="197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first_vue.html</a:t>
            </a:r>
          </a:p>
        </p:txBody>
      </p:sp>
    </p:spTree>
    <p:extLst>
      <p:ext uri="{BB962C8B-B14F-4D97-AF65-F5344CB8AC3E}">
        <p14:creationId xmlns:p14="http://schemas.microsoft.com/office/powerpoint/2010/main" val="36560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2992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單向綁定是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中的一種簡單樣板語法，用於將資料渲染到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資料改變時，頁面會自動更新，但頁面上的內容不會改變資料。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單向綁定文字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851215-E562-4BBA-9DB5-D15CD427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4" y="4117384"/>
            <a:ext cx="6083828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69991BD9-DED7-4E12-A7A2-99FB4FF59A82}"/>
              </a:ext>
            </a:extLst>
          </p:cNvPr>
          <p:cNvSpPr txBox="1"/>
          <p:nvPr/>
        </p:nvSpPr>
        <p:spPr>
          <a:xfrm>
            <a:off x="914400" y="34671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Mustache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394D74E-3841-4826-BF41-92D73DE8905D}"/>
              </a:ext>
            </a:extLst>
          </p:cNvPr>
          <p:cNvSpPr txBox="1"/>
          <p:nvPr/>
        </p:nvSpPr>
        <p:spPr>
          <a:xfrm>
            <a:off x="8031138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v-text】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5A0EA9-E700-4BB5-A340-93CBC6CA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6" y="4117385"/>
            <a:ext cx="5334232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FC0F62CE-C60A-4946-AD6B-D99CE2B3FE49}"/>
              </a:ext>
            </a:extLst>
          </p:cNvPr>
          <p:cNvSpPr txBox="1"/>
          <p:nvPr/>
        </p:nvSpPr>
        <p:spPr>
          <a:xfrm>
            <a:off x="13868400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v-html】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0338C5-FB2E-4178-9F1B-49185987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252" y="4117385"/>
            <a:ext cx="6199437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18009</TotalTime>
  <Words>2586</Words>
  <Application>Microsoft Office PowerPoint</Application>
  <PresentationFormat>自訂</PresentationFormat>
  <Paragraphs>260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521</cp:revision>
  <dcterms:created xsi:type="dcterms:W3CDTF">2006-08-16T00:00:00Z</dcterms:created>
  <dcterms:modified xsi:type="dcterms:W3CDTF">2025-01-23T08:40:39Z</dcterms:modified>
  <dc:identifier>DAGRTmEneC4</dc:identifier>
</cp:coreProperties>
</file>