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9B19C8B-37C9-4099-A0A1-CDB33C4875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62BDC54-6E70-42AF-8DF5-5581570019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C732C-AFA6-4F90-A0E9-B142D0AE8612}" type="datetimeFigureOut">
              <a:rPr lang="zh-TW" altLang="en-US" smtClean="0"/>
              <a:t>2025/1/25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8B8393-AB45-4FBC-BE02-1E415E0C9D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76DABE-AA81-490D-BED5-111BD8ECD8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EF52C-A6A9-42F9-BDCD-530CFA39A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67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3">
            <a:extLst>
              <a:ext uri="{FF2B5EF4-FFF2-40B4-BE49-F238E27FC236}">
                <a16:creationId xmlns:a16="http://schemas.microsoft.com/office/drawing/2014/main" id="{AD879568-518D-4EC1-87E0-27DB27D03722}"/>
              </a:ext>
            </a:extLst>
          </p:cNvPr>
          <p:cNvSpPr/>
          <p:nvPr userDrawn="1"/>
        </p:nvSpPr>
        <p:spPr>
          <a:xfrm>
            <a:off x="3" y="6477000"/>
            <a:ext cx="12191997" cy="190499"/>
          </a:xfrm>
          <a:custGeom>
            <a:avLst/>
            <a:gdLst/>
            <a:ahLst/>
            <a:cxnLst/>
            <a:rect l="l" t="t" r="r" b="b"/>
            <a:pathLst>
              <a:path w="4816592" h="543967">
                <a:moveTo>
                  <a:pt x="0" y="0"/>
                </a:moveTo>
                <a:lnTo>
                  <a:pt x="4816592" y="0"/>
                </a:lnTo>
                <a:lnTo>
                  <a:pt x="4816592" y="543967"/>
                </a:lnTo>
                <a:lnTo>
                  <a:pt x="0" y="543967"/>
                </a:lnTo>
                <a:close/>
              </a:path>
            </a:pathLst>
          </a:custGeom>
          <a:gradFill rotWithShape="1">
            <a:gsLst>
              <a:gs pos="0">
                <a:srgbClr val="B81B22">
                  <a:alpha val="100000"/>
                </a:srgbClr>
              </a:gs>
              <a:gs pos="25000">
                <a:srgbClr val="B81B22">
                  <a:alpha val="99500"/>
                </a:srgbClr>
              </a:gs>
              <a:gs pos="50000">
                <a:srgbClr val="E82A34">
                  <a:alpha val="100000"/>
                </a:srgbClr>
              </a:gs>
              <a:gs pos="75000">
                <a:srgbClr val="F89DA1">
                  <a:alpha val="100000"/>
                </a:srgbClr>
              </a:gs>
              <a:gs pos="100000">
                <a:srgbClr val="C00000"/>
              </a:gs>
            </a:gsLst>
            <a:lin ang="0"/>
          </a:gradFill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5CB20688-EC16-4E7D-A453-5ABC801C1D2F}"/>
              </a:ext>
            </a:extLst>
          </p:cNvPr>
          <p:cNvGrpSpPr/>
          <p:nvPr userDrawn="1"/>
        </p:nvGrpSpPr>
        <p:grpSpPr>
          <a:xfrm>
            <a:off x="0" y="190501"/>
            <a:ext cx="12192000" cy="190499"/>
            <a:chOff x="0" y="0"/>
            <a:chExt cx="4816593" cy="543967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1740F81-2949-4DF5-B15E-79ABF450EC6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2C8B0022-59E1-4C12-B59F-D11D529B0B4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2" name="Freeform 3">
            <a:extLst>
              <a:ext uri="{FF2B5EF4-FFF2-40B4-BE49-F238E27FC236}">
                <a16:creationId xmlns:a16="http://schemas.microsoft.com/office/drawing/2014/main" id="{FDB6B37D-982A-41F7-B473-B9D803515CCA}"/>
              </a:ext>
            </a:extLst>
          </p:cNvPr>
          <p:cNvSpPr/>
          <p:nvPr userDrawn="1"/>
        </p:nvSpPr>
        <p:spPr>
          <a:xfrm flipV="1">
            <a:off x="-76200" y="-1"/>
            <a:ext cx="2743200" cy="4285601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F710A213-6593-4476-BA63-EAD05EE2CEC1}"/>
              </a:ext>
            </a:extLst>
          </p:cNvPr>
          <p:cNvSpPr txBox="1"/>
          <p:nvPr userDrawn="1"/>
        </p:nvSpPr>
        <p:spPr>
          <a:xfrm>
            <a:off x="3103229" y="1772912"/>
            <a:ext cx="5448300" cy="2607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6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6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81F96E77-5C4A-44C5-BF09-C30BB7B98546}"/>
              </a:ext>
            </a:extLst>
          </p:cNvPr>
          <p:cNvSpPr/>
          <p:nvPr userDrawn="1"/>
        </p:nvSpPr>
        <p:spPr>
          <a:xfrm rot="10800000" flipV="1">
            <a:off x="9467850" y="2581924"/>
            <a:ext cx="2743200" cy="4285601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99E5A321-5A8B-45BD-8428-6F7B1491C59A}"/>
              </a:ext>
            </a:extLst>
          </p:cNvPr>
          <p:cNvSpPr txBox="1"/>
          <p:nvPr userDrawn="1"/>
        </p:nvSpPr>
        <p:spPr>
          <a:xfrm>
            <a:off x="4953425" y="4506083"/>
            <a:ext cx="2076748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2400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Three.js</a:t>
            </a:r>
            <a:endParaRPr lang="en-US" sz="2400" baseline="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673DBFE5-1790-4C60-A481-25F83AE8A3FD}"/>
              </a:ext>
            </a:extLst>
          </p:cNvPr>
          <p:cNvSpPr txBox="1"/>
          <p:nvPr userDrawn="1"/>
        </p:nvSpPr>
        <p:spPr>
          <a:xfrm>
            <a:off x="4948703" y="5122209"/>
            <a:ext cx="2076748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</a:pPr>
            <a:r>
              <a:rPr lang="zh-TW" altLang="en-US" sz="2400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陳世燁</a:t>
            </a:r>
            <a:endParaRPr lang="en-US" sz="2400" kern="1200" baseline="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DBE9787-E20E-4BF0-A642-DF91924723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6669248" y="5163297"/>
            <a:ext cx="2887910" cy="1422043"/>
          </a:xfrm>
          <a:prstGeom prst="rect">
            <a:avLst/>
          </a:prstGeom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51D7FE4E-A2F3-47A3-B7B4-58436738D5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13277" y="4936042"/>
            <a:ext cx="1671678" cy="154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9A605423-4786-4302-8C3C-1AF0D60B3DB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8632145" y="363329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ree.js logo 的圖片結果">
            <a:extLst>
              <a:ext uri="{FF2B5EF4-FFF2-40B4-BE49-F238E27FC236}">
                <a16:creationId xmlns:a16="http://schemas.microsoft.com/office/drawing/2014/main" id="{425A567A-37D8-4CBB-B195-07843AA394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91" y="5968821"/>
            <a:ext cx="849485" cy="46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6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1EFD8E65-E030-439A-9F19-D1C761A1D0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0" y="973384"/>
            <a:ext cx="12115800" cy="50387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"/>
              <a:defRPr sz="1800"/>
            </a:lvl1pPr>
            <a:lvl2pPr marL="800100" indent="-342900">
              <a:buFont typeface="Wingdings" panose="05000000000000000000" pitchFamily="2" charset="2"/>
              <a:buChar char=""/>
              <a:defRPr sz="1800"/>
            </a:lvl2pPr>
            <a:lvl3pPr marL="1143000" indent="-228600">
              <a:buFont typeface="Wingdings" panose="05000000000000000000" pitchFamily="2" charset="2"/>
              <a:buChar char=""/>
              <a:defRPr sz="1800"/>
            </a:lvl3pPr>
            <a:lvl4pPr marL="1600200" indent="-228600">
              <a:buFont typeface="Wingdings" panose="05000000000000000000" pitchFamily="2" charset="2"/>
              <a:buChar char=""/>
              <a:defRPr sz="1800"/>
            </a:lvl4pPr>
            <a:lvl5pPr marL="2057400" indent="-228600">
              <a:buFont typeface="Wingdings" panose="05000000000000000000" pitchFamily="2" charset="2"/>
              <a:buChar char=""/>
              <a:defRPr sz="1800"/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  <a:p>
            <a:pPr lvl="4"/>
            <a:r>
              <a:rPr lang="zh-TW" altLang="en-US" dirty="0"/>
              <a:t> 第五層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62B8A9-85C4-408C-9D3E-4FBEB4F9B12C}"/>
              </a:ext>
            </a:extLst>
          </p:cNvPr>
          <p:cNvGrpSpPr/>
          <p:nvPr userDrawn="1"/>
        </p:nvGrpSpPr>
        <p:grpSpPr>
          <a:xfrm>
            <a:off x="0" y="1"/>
            <a:ext cx="12192000" cy="947571"/>
            <a:chOff x="0" y="0"/>
            <a:chExt cx="4816593" cy="54396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626E404-E74B-4E59-A947-4E7CC12F1798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CE1032-41F2-4481-86A1-BD5E5A3A59F4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baseline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5962170-DC7A-4E53-A2CC-42CA5BABCA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" y="-57148"/>
            <a:ext cx="10515600" cy="10047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TW" dirty="0"/>
              <a:t>15161651616516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56FA5D4A-A1C7-4BFA-A64F-85303B5404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01172" y="6353175"/>
            <a:ext cx="2790825" cy="3238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2995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862B8A9-85C4-408C-9D3E-4FBEB4F9B12C}"/>
              </a:ext>
            </a:extLst>
          </p:cNvPr>
          <p:cNvGrpSpPr/>
          <p:nvPr userDrawn="1"/>
        </p:nvGrpSpPr>
        <p:grpSpPr>
          <a:xfrm>
            <a:off x="0" y="0"/>
            <a:ext cx="12192000" cy="1325563"/>
            <a:chOff x="0" y="0"/>
            <a:chExt cx="4816593" cy="54396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626E404-E74B-4E59-A947-4E7CC12F1798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CE1032-41F2-4481-86A1-BD5E5A3A59F4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baseline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5962170-DC7A-4E53-A2CC-42CA5BAB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94"/>
            <a:ext cx="10515600" cy="10047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56FA5D4A-A1C7-4BFA-A64F-85303B5404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01172" y="6353175"/>
            <a:ext cx="2790825" cy="3238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7A9E2A-5608-49EA-BEF1-4C76C4673AAA}"/>
              </a:ext>
            </a:extLst>
          </p:cNvPr>
          <p:cNvSpPr/>
          <p:nvPr userDrawn="1"/>
        </p:nvSpPr>
        <p:spPr>
          <a:xfrm rot="10800000" flipV="1">
            <a:off x="3643687" y="3800361"/>
            <a:ext cx="1130461" cy="636106"/>
          </a:xfrm>
          <a:prstGeom prst="rect">
            <a:avLst/>
          </a:prstGeom>
          <a:solidFill>
            <a:srgbClr val="FFD58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6DE857-C2BF-4773-A63A-2954EF749E27}"/>
              </a:ext>
            </a:extLst>
          </p:cNvPr>
          <p:cNvSpPr/>
          <p:nvPr userDrawn="1"/>
        </p:nvSpPr>
        <p:spPr>
          <a:xfrm rot="10800000" flipV="1">
            <a:off x="2453693" y="5290433"/>
            <a:ext cx="1130461" cy="636106"/>
          </a:xfrm>
          <a:prstGeom prst="rect">
            <a:avLst/>
          </a:prstGeom>
          <a:solidFill>
            <a:srgbClr val="9FDAF5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DCC0A2-C788-47C3-A6C7-EF237803236F}"/>
              </a:ext>
            </a:extLst>
          </p:cNvPr>
          <p:cNvSpPr/>
          <p:nvPr userDrawn="1"/>
        </p:nvSpPr>
        <p:spPr>
          <a:xfrm rot="10800000" flipV="1">
            <a:off x="1219200" y="3840108"/>
            <a:ext cx="1130461" cy="636106"/>
          </a:xfrm>
          <a:prstGeom prst="rect">
            <a:avLst/>
          </a:prstGeom>
          <a:solidFill>
            <a:srgbClr val="FCDFC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1912CE-2405-40FB-91F5-0C16CE0DB10E}"/>
              </a:ext>
            </a:extLst>
          </p:cNvPr>
          <p:cNvSpPr/>
          <p:nvPr userDrawn="1"/>
        </p:nvSpPr>
        <p:spPr>
          <a:xfrm rot="10800000" flipV="1">
            <a:off x="1219199" y="5322691"/>
            <a:ext cx="1130461" cy="636106"/>
          </a:xfrm>
          <a:prstGeom prst="rect">
            <a:avLst/>
          </a:prstGeom>
          <a:solidFill>
            <a:srgbClr val="B1D5F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7302B3-16D0-4AEA-B4AD-E1077BCF2D4B}"/>
              </a:ext>
            </a:extLst>
          </p:cNvPr>
          <p:cNvSpPr/>
          <p:nvPr userDrawn="1"/>
        </p:nvSpPr>
        <p:spPr>
          <a:xfrm rot="10800000" flipV="1">
            <a:off x="3688186" y="5268410"/>
            <a:ext cx="1130461" cy="636106"/>
          </a:xfrm>
          <a:prstGeom prst="rect">
            <a:avLst/>
          </a:prstGeom>
          <a:solidFill>
            <a:srgbClr val="64A9F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5A0C59-692D-4F64-A1A3-2B5277F0B312}"/>
              </a:ext>
            </a:extLst>
          </p:cNvPr>
          <p:cNvSpPr/>
          <p:nvPr userDrawn="1"/>
        </p:nvSpPr>
        <p:spPr>
          <a:xfrm rot="10800000" flipV="1">
            <a:off x="1219199" y="3034856"/>
            <a:ext cx="1130461" cy="636106"/>
          </a:xfrm>
          <a:prstGeom prst="rect">
            <a:avLst/>
          </a:prstGeom>
          <a:solidFill>
            <a:srgbClr val="FCEAD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C1A964-ABBF-41AA-B4EA-EF7EF4226074}"/>
              </a:ext>
            </a:extLst>
          </p:cNvPr>
          <p:cNvSpPr/>
          <p:nvPr userDrawn="1"/>
        </p:nvSpPr>
        <p:spPr>
          <a:xfrm rot="10800000" flipV="1">
            <a:off x="1219199" y="4565991"/>
            <a:ext cx="1130461" cy="636106"/>
          </a:xfrm>
          <a:prstGeom prst="rect">
            <a:avLst/>
          </a:prstGeom>
          <a:solidFill>
            <a:srgbClr val="E2F0D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0766BC-5425-4C61-8A96-BA5EF8473C39}"/>
              </a:ext>
            </a:extLst>
          </p:cNvPr>
          <p:cNvSpPr/>
          <p:nvPr userDrawn="1"/>
        </p:nvSpPr>
        <p:spPr>
          <a:xfrm rot="10800000" flipV="1">
            <a:off x="3643687" y="4565991"/>
            <a:ext cx="1130461" cy="636106"/>
          </a:xfrm>
          <a:prstGeom prst="rect">
            <a:avLst/>
          </a:prstGeom>
          <a:solidFill>
            <a:srgbClr val="D0F4DE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E23C10-EC86-498D-84F8-73EB84A1E4F2}"/>
              </a:ext>
            </a:extLst>
          </p:cNvPr>
          <p:cNvSpPr/>
          <p:nvPr userDrawn="1"/>
        </p:nvSpPr>
        <p:spPr>
          <a:xfrm rot="10800000" flipV="1">
            <a:off x="2431444" y="4523305"/>
            <a:ext cx="1130461" cy="636106"/>
          </a:xfrm>
          <a:prstGeom prst="rect">
            <a:avLst/>
          </a:prstGeom>
          <a:solidFill>
            <a:srgbClr val="94D2BD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FD1470-C100-40F3-9EB9-7266B9AC0FCD}"/>
              </a:ext>
            </a:extLst>
          </p:cNvPr>
          <p:cNvSpPr/>
          <p:nvPr userDrawn="1"/>
        </p:nvSpPr>
        <p:spPr>
          <a:xfrm rot="10800000" flipV="1">
            <a:off x="4855929" y="3796097"/>
            <a:ext cx="1130461" cy="636106"/>
          </a:xfrm>
          <a:prstGeom prst="rect">
            <a:avLst/>
          </a:prstGeom>
          <a:solidFill>
            <a:srgbClr val="FCC4F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80F641-2D2C-416F-905D-00BA4A643229}"/>
              </a:ext>
            </a:extLst>
          </p:cNvPr>
          <p:cNvSpPr/>
          <p:nvPr userDrawn="1"/>
        </p:nvSpPr>
        <p:spPr>
          <a:xfrm rot="10800000" flipV="1">
            <a:off x="4855929" y="4523306"/>
            <a:ext cx="1130461" cy="636106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9305AE-786A-46C3-B739-4DE8E498C25B}"/>
              </a:ext>
            </a:extLst>
          </p:cNvPr>
          <p:cNvSpPr/>
          <p:nvPr userDrawn="1"/>
        </p:nvSpPr>
        <p:spPr>
          <a:xfrm rot="10800000" flipV="1">
            <a:off x="4855929" y="5250515"/>
            <a:ext cx="1130461" cy="636106"/>
          </a:xfrm>
          <a:prstGeom prst="rect">
            <a:avLst/>
          </a:prstGeom>
          <a:solidFill>
            <a:srgbClr val="C8B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ED1B8E1-732C-4A15-80AD-78E43948F5D4}"/>
              </a:ext>
            </a:extLst>
          </p:cNvPr>
          <p:cNvSpPr/>
          <p:nvPr userDrawn="1"/>
        </p:nvSpPr>
        <p:spPr>
          <a:xfrm rot="10800000" flipV="1">
            <a:off x="2420669" y="3009787"/>
            <a:ext cx="1130461" cy="636106"/>
          </a:xfrm>
          <a:prstGeom prst="rect">
            <a:avLst/>
          </a:prstGeom>
          <a:solidFill>
            <a:srgbClr val="FFD5C4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2CDB29-7300-40CD-8EE6-66F452A83A07}"/>
              </a:ext>
            </a:extLst>
          </p:cNvPr>
          <p:cNvSpPr/>
          <p:nvPr userDrawn="1"/>
        </p:nvSpPr>
        <p:spPr>
          <a:xfrm rot="10800000" flipV="1">
            <a:off x="2431444" y="3824919"/>
            <a:ext cx="1130461" cy="636106"/>
          </a:xfrm>
          <a:prstGeom prst="rect">
            <a:avLst/>
          </a:prstGeom>
          <a:solidFill>
            <a:srgbClr val="FBECA2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8C6357-1BB6-48DE-B63E-AFF0CA51D47F}"/>
              </a:ext>
            </a:extLst>
          </p:cNvPr>
          <p:cNvSpPr/>
          <p:nvPr userDrawn="1"/>
        </p:nvSpPr>
        <p:spPr>
          <a:xfrm rot="10800000" flipV="1">
            <a:off x="3551130" y="3030185"/>
            <a:ext cx="1130461" cy="636106"/>
          </a:xfrm>
          <a:prstGeom prst="rect">
            <a:avLst/>
          </a:prstGeom>
          <a:solidFill>
            <a:srgbClr val="FFE5EC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1ECCE2-1C9E-4068-B4EA-D4399566332B}"/>
              </a:ext>
            </a:extLst>
          </p:cNvPr>
          <p:cNvSpPr/>
          <p:nvPr userDrawn="1"/>
        </p:nvSpPr>
        <p:spPr>
          <a:xfrm rot="10800000" flipV="1">
            <a:off x="5894039" y="3043326"/>
            <a:ext cx="1130461" cy="636106"/>
          </a:xfrm>
          <a:prstGeom prst="rect">
            <a:avLst/>
          </a:prstGeom>
          <a:solidFill>
            <a:srgbClr val="FFC2D1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74A308-8517-403C-8B6C-7C89648FA378}"/>
              </a:ext>
            </a:extLst>
          </p:cNvPr>
          <p:cNvSpPr/>
          <p:nvPr userDrawn="1"/>
        </p:nvSpPr>
        <p:spPr>
          <a:xfrm rot="10800000" flipV="1">
            <a:off x="4692569" y="3055213"/>
            <a:ext cx="1130461" cy="636106"/>
          </a:xfrm>
          <a:prstGeom prst="rect">
            <a:avLst/>
          </a:prstGeom>
          <a:solidFill>
            <a:srgbClr val="FFB3C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568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版面配置區 6">
            <a:extLst>
              <a:ext uri="{FF2B5EF4-FFF2-40B4-BE49-F238E27FC236}">
                <a16:creationId xmlns:a16="http://schemas.microsoft.com/office/drawing/2014/main" id="{2FEFF4FC-CDC4-4FC6-820D-38CBA8E9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C22E0FF-347F-4B97-9C59-D767016D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r>
              <a:rPr lang="en-US" altLang="zh-TW" dirty="0"/>
              <a:t>4848648</a:t>
            </a:r>
          </a:p>
          <a:p>
            <a:pPr lvl="2"/>
            <a:r>
              <a:rPr lang="en-US" altLang="zh-TW" dirty="0"/>
              <a:t> 4846468</a:t>
            </a:r>
          </a:p>
        </p:txBody>
      </p:sp>
    </p:spTree>
    <p:extLst>
      <p:ext uri="{BB962C8B-B14F-4D97-AF65-F5344CB8AC3E}">
        <p14:creationId xmlns:p14="http://schemas.microsoft.com/office/powerpoint/2010/main" val="209042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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v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v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47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571E937-8CEF-46C4-9822-11B2A803E0D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實作物體旋轉。檔案：</a:t>
            </a:r>
            <a:r>
              <a:rPr lang="en-US" altLang="zh-TW" dirty="0"/>
              <a:t>coordinates/index.html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A3F3DD-1638-4EAE-B252-B2E25691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Three.js</a:t>
            </a:r>
            <a:r>
              <a:rPr lang="zh-TW" altLang="en-US" dirty="0"/>
              <a:t>空間座標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4DB14F-3418-4597-8E49-D5F9BD54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84081"/>
            <a:ext cx="8779766" cy="27127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E5CF1FC-AD56-4418-9DAE-2409F8657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68" y="3753814"/>
            <a:ext cx="7994687" cy="303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0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571E937-8CEF-46C4-9822-11B2A803E0D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在巢狀結構下，物件可以有子元件。每一個元件都可以做形變</a:t>
            </a:r>
            <a:r>
              <a:rPr lang="en-US" altLang="zh-TW" dirty="0"/>
              <a:t>(</a:t>
            </a:r>
            <a:r>
              <a:rPr lang="en-US" altLang="zh-TW" dirty="0" err="1"/>
              <a:t>positon</a:t>
            </a:r>
            <a:r>
              <a:rPr lang="zh-TW" altLang="en-US" dirty="0"/>
              <a:t>、</a:t>
            </a:r>
            <a:r>
              <a:rPr lang="en-US" altLang="zh-TW" dirty="0"/>
              <a:t>rotate</a:t>
            </a:r>
            <a:r>
              <a:rPr lang="zh-TW" altLang="en-US" dirty="0"/>
              <a:t>、</a:t>
            </a:r>
            <a:r>
              <a:rPr lang="en-US" altLang="zh-TW" dirty="0"/>
              <a:t>scale)</a:t>
            </a:r>
          </a:p>
          <a:p>
            <a:r>
              <a:rPr lang="zh-TW" altLang="en-US" dirty="0"/>
              <a:t>形變是否有順序之分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而子元件身上有兩個位置座標</a:t>
            </a:r>
            <a:endParaRPr lang="en-US" altLang="zh-TW" dirty="0"/>
          </a:p>
          <a:p>
            <a:pPr lvl="1"/>
            <a:r>
              <a:rPr lang="en-US" altLang="zh-TW" dirty="0"/>
              <a:t>Mesh</a:t>
            </a:r>
            <a:r>
              <a:rPr lang="zh-TW" altLang="en-US" dirty="0"/>
              <a:t>物件的位置屬性</a:t>
            </a:r>
            <a:r>
              <a:rPr lang="en-US" altLang="zh-TW" dirty="0"/>
              <a:t>position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順序沒差</a:t>
            </a:r>
            <a:endParaRPr lang="en-US" altLang="zh-TW" dirty="0"/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Mesh</a:t>
            </a:r>
            <a:r>
              <a:rPr lang="zh-TW" altLang="en-US" dirty="0">
                <a:highlight>
                  <a:srgbClr val="FFFF00"/>
                </a:highlight>
              </a:rPr>
              <a:t>物件的</a:t>
            </a:r>
            <a:r>
              <a:rPr lang="en-US" altLang="zh-TW" dirty="0">
                <a:highlight>
                  <a:srgbClr val="FFFF00"/>
                </a:highlight>
              </a:rPr>
              <a:t>geometry(</a:t>
            </a:r>
            <a:r>
              <a:rPr lang="zh-TW" altLang="en-US" dirty="0">
                <a:highlight>
                  <a:srgbClr val="FFFF00"/>
                </a:highlight>
              </a:rPr>
              <a:t>幾何模型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的位置屬性</a:t>
            </a:r>
            <a:r>
              <a:rPr lang="en-US" altLang="zh-TW" dirty="0">
                <a:highlight>
                  <a:srgbClr val="FFFF00"/>
                </a:highlight>
              </a:rPr>
              <a:t>position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=&gt;</a:t>
            </a:r>
            <a:r>
              <a:rPr lang="zh-TW" altLang="en-US" dirty="0">
                <a:highlight>
                  <a:srgbClr val="FFFF00"/>
                </a:highlight>
              </a:rPr>
              <a:t> 順序有差</a:t>
            </a:r>
            <a:endParaRPr lang="en-US" altLang="zh-TW" dirty="0">
              <a:highlight>
                <a:srgbClr val="FFFF00"/>
              </a:highlight>
            </a:endParaRPr>
          </a:p>
          <a:p>
            <a:r>
              <a:rPr lang="zh-TW" altLang="en-US" dirty="0"/>
              <a:t>處理的方式：矩陣運算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A3F3DD-1638-4EAE-B252-B2E25691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Three.js</a:t>
            </a:r>
            <a:r>
              <a:rPr lang="zh-TW" altLang="en-US" dirty="0"/>
              <a:t>矩陣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FD2B9E-96E1-4578-8A3C-AE2735245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24" y="3050833"/>
            <a:ext cx="6982799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4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571E937-8CEF-46C4-9822-11B2A803E0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2333625" cy="636341"/>
          </a:xfrm>
        </p:spPr>
        <p:txBody>
          <a:bodyPr/>
          <a:lstStyle/>
          <a:p>
            <a:r>
              <a:rPr lang="zh-TW" altLang="en-US" dirty="0"/>
              <a:t>矩陣用來位移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A3F3DD-1638-4EAE-B252-B2E25691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Three.js</a:t>
            </a:r>
            <a:r>
              <a:rPr lang="zh-TW" altLang="en-US" dirty="0"/>
              <a:t>矩陣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E29F656-75AB-466B-91FB-BD86CFF9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61246"/>
            <a:ext cx="5497030" cy="420444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D2D7389-9990-41AC-982E-0F6086D90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430" y="1461246"/>
            <a:ext cx="5497030" cy="4204447"/>
          </a:xfrm>
          <a:prstGeom prst="rect">
            <a:avLst/>
          </a:prstGeom>
        </p:spPr>
      </p:pic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D5547FD0-342D-4B62-86F9-C81114381CD1}"/>
              </a:ext>
            </a:extLst>
          </p:cNvPr>
          <p:cNvSpPr txBox="1">
            <a:spLocks/>
          </p:cNvSpPr>
          <p:nvPr/>
        </p:nvSpPr>
        <p:spPr>
          <a:xfrm>
            <a:off x="5649430" y="945071"/>
            <a:ext cx="2333625" cy="63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矩陣用來縮放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847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571E937-8CEF-46C4-9822-11B2A803E0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2333625" cy="636341"/>
          </a:xfrm>
        </p:spPr>
        <p:txBody>
          <a:bodyPr/>
          <a:lstStyle/>
          <a:p>
            <a:r>
              <a:rPr lang="zh-TW" altLang="en-US" dirty="0"/>
              <a:t>矩陣用來旋轉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A3F3DD-1638-4EAE-B252-B2E25691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Three.js</a:t>
            </a:r>
            <a:r>
              <a:rPr lang="zh-TW" altLang="en-US" dirty="0"/>
              <a:t>矩陣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3465DC-EDED-4BAA-BF5C-28696A10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2" y="1291554"/>
            <a:ext cx="8311109" cy="51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3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571E937-8CEF-46C4-9822-11B2A803E0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7010400" cy="636341"/>
          </a:xfrm>
        </p:spPr>
        <p:txBody>
          <a:bodyPr>
            <a:normAutofit/>
          </a:bodyPr>
          <a:lstStyle/>
          <a:p>
            <a:r>
              <a:rPr lang="zh-TW" altLang="en-US" dirty="0"/>
              <a:t>實作利用矩陣改變</a:t>
            </a:r>
            <a:r>
              <a:rPr lang="en-US" altLang="zh-TW" dirty="0"/>
              <a:t>mesh</a:t>
            </a:r>
            <a:r>
              <a:rPr lang="zh-TW" altLang="en-US" dirty="0"/>
              <a:t>位置。檔案</a:t>
            </a:r>
            <a:r>
              <a:rPr lang="en-US" altLang="zh-TW" dirty="0"/>
              <a:t>matrix/index.html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A3F3DD-1638-4EAE-B252-B2E25691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Three.js</a:t>
            </a:r>
            <a:r>
              <a:rPr lang="zh-TW" altLang="en-US" dirty="0"/>
              <a:t>矩陣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5B6ABDB-4490-43D9-87E6-045E28DE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386318"/>
            <a:ext cx="11191875" cy="449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571E937-8CEF-46C4-9822-11B2A803E0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7010400" cy="636341"/>
          </a:xfrm>
        </p:spPr>
        <p:txBody>
          <a:bodyPr>
            <a:normAutofit/>
          </a:bodyPr>
          <a:lstStyle/>
          <a:p>
            <a:r>
              <a:rPr lang="zh-TW" altLang="en-US" dirty="0"/>
              <a:t>實作利用矩陣改變</a:t>
            </a:r>
            <a:r>
              <a:rPr lang="en-US" altLang="zh-TW" dirty="0"/>
              <a:t>mesh</a:t>
            </a:r>
            <a:r>
              <a:rPr lang="zh-TW" altLang="en-US" dirty="0"/>
              <a:t>位置。檔案</a:t>
            </a:r>
            <a:r>
              <a:rPr lang="en-US" altLang="zh-TW" dirty="0"/>
              <a:t>matrix/index.html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A3F3DD-1638-4EAE-B252-B2E25691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Three.js</a:t>
            </a:r>
            <a:r>
              <a:rPr lang="zh-TW" altLang="en-US" dirty="0"/>
              <a:t>矩陣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EEC4C9-537E-4A91-BC74-C8E26C05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466849"/>
            <a:ext cx="10093965" cy="45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2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571E937-8CEF-46C4-9822-11B2A803E0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1" y="973384"/>
            <a:ext cx="10334625" cy="1988891"/>
          </a:xfrm>
        </p:spPr>
        <p:txBody>
          <a:bodyPr>
            <a:normAutofit/>
          </a:bodyPr>
          <a:lstStyle/>
          <a:p>
            <a:r>
              <a:rPr lang="zh-TW" altLang="en-US" dirty="0"/>
              <a:t>如果今天要旋轉的不是</a:t>
            </a:r>
            <a:r>
              <a:rPr lang="en-US" altLang="zh-TW" dirty="0"/>
              <a:t>XYZ</a:t>
            </a:r>
            <a:r>
              <a:rPr lang="zh-TW" altLang="en-US" dirty="0"/>
              <a:t>軸，而式某一個軸心，該如何實作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用歐拉角的概念去想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A3F3DD-1638-4EAE-B252-B2E25691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歐拉角跟四元數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6C0467-8A96-441F-BAC1-723C47310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908"/>
          <a:stretch/>
        </p:blipFill>
        <p:spPr>
          <a:xfrm>
            <a:off x="189184" y="1818191"/>
            <a:ext cx="5599384" cy="1584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074A3C-A661-4BED-BC03-AC0255BDB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202"/>
          <a:stretch/>
        </p:blipFill>
        <p:spPr>
          <a:xfrm>
            <a:off x="189184" y="5063918"/>
            <a:ext cx="5599385" cy="17940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1431174-43F8-4073-B171-06D7FE452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42" b="36365"/>
          <a:stretch/>
        </p:blipFill>
        <p:spPr>
          <a:xfrm>
            <a:off x="189184" y="3499192"/>
            <a:ext cx="5599384" cy="1584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4D5404DA-EAB0-48E8-A130-6B3FA5EB2535}"/>
              </a:ext>
            </a:extLst>
          </p:cNvPr>
          <p:cNvSpPr txBox="1">
            <a:spLocks/>
          </p:cNvSpPr>
          <p:nvPr/>
        </p:nvSpPr>
        <p:spPr>
          <a:xfrm>
            <a:off x="5788568" y="1414296"/>
            <a:ext cx="5740492" cy="20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如果以飛機概念</a:t>
            </a:r>
            <a:endParaRPr lang="en-US" altLang="zh-TW" dirty="0"/>
          </a:p>
          <a:p>
            <a:r>
              <a:rPr lang="zh-TW" altLang="en-US" dirty="0"/>
              <a:t>假如今天往北飛，突然要改往左上方飛</a:t>
            </a:r>
            <a:endParaRPr lang="en-US" altLang="zh-TW" dirty="0"/>
          </a:p>
          <a:p>
            <a:pPr lvl="1"/>
            <a:r>
              <a:rPr lang="zh-TW" altLang="en-US" dirty="0"/>
              <a:t>首先要往上仰，會產生俯仰角度</a:t>
            </a:r>
            <a:r>
              <a:rPr lang="en-US" altLang="zh-TW" dirty="0"/>
              <a:t>(pitch)</a:t>
            </a:r>
          </a:p>
          <a:p>
            <a:pPr lvl="1"/>
            <a:r>
              <a:rPr lang="zh-TW" altLang="en-US" dirty="0"/>
              <a:t>飛機頭往左，會有一個偏行角度</a:t>
            </a:r>
            <a:r>
              <a:rPr lang="en-US" altLang="zh-TW" dirty="0"/>
              <a:t>(yaw)</a:t>
            </a:r>
          </a:p>
          <a:p>
            <a:pPr lvl="1"/>
            <a:r>
              <a:rPr lang="zh-TW" altLang="en-US" dirty="0"/>
              <a:t>飛機往左飛，飛機自身會往左頃斜</a:t>
            </a:r>
            <a:r>
              <a:rPr lang="en-US" altLang="zh-TW" dirty="0"/>
              <a:t>(roll)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6CBBB67-C0B3-4A60-952E-82CC21A21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39" y="5549786"/>
            <a:ext cx="2755916" cy="12394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566F267-B985-4A3E-98E6-EE0701D34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39" y="4331090"/>
            <a:ext cx="2797461" cy="12186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410BF8A-AB3A-4A5B-A81E-87D54EBC6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039" y="3189827"/>
            <a:ext cx="2963649" cy="1128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542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571E937-8CEF-46C4-9822-11B2A803E0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9288780" cy="63634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四元數的概念：在空間中描是一個向量，再以該向量做為軸旋轉一個角度</a:t>
            </a:r>
            <a:endParaRPr lang="en-US" altLang="zh-TW" dirty="0"/>
          </a:p>
          <a:p>
            <a:r>
              <a:rPr lang="zh-TW" altLang="en-US" dirty="0"/>
              <a:t>適合天球實作：資料夾</a:t>
            </a:r>
            <a:r>
              <a:rPr lang="en-US" altLang="zh-TW" dirty="0"/>
              <a:t>Celestial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A3F3DD-1638-4EAE-B252-B2E25691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歐拉角跟四元數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55675B-EAA8-4933-B73D-F18CF97A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" y="1663150"/>
            <a:ext cx="5240831" cy="35317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6200223-5729-44CF-9D81-381E5BD3D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972" y="1663150"/>
            <a:ext cx="6630099" cy="4734337"/>
          </a:xfrm>
          <a:prstGeom prst="rect">
            <a:avLst/>
          </a:prstGeom>
        </p:spPr>
      </p:pic>
      <p:sp>
        <p:nvSpPr>
          <p:cNvPr id="12" name="文字版面配置區 3">
            <a:extLst>
              <a:ext uri="{FF2B5EF4-FFF2-40B4-BE49-F238E27FC236}">
                <a16:creationId xmlns:a16="http://schemas.microsoft.com/office/drawing/2014/main" id="{2F541DCC-1E47-4B43-A854-7FD3F80CD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34300" y="6397487"/>
            <a:ext cx="2790825" cy="32385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Index.js</a:t>
            </a:r>
            <a:endParaRPr lang="zh-TW" altLang="en-US" dirty="0"/>
          </a:p>
        </p:txBody>
      </p:sp>
      <p:sp>
        <p:nvSpPr>
          <p:cNvPr id="13" name="文字版面配置區 3">
            <a:extLst>
              <a:ext uri="{FF2B5EF4-FFF2-40B4-BE49-F238E27FC236}">
                <a16:creationId xmlns:a16="http://schemas.microsoft.com/office/drawing/2014/main" id="{9B78C4FA-7788-49B1-AE01-70505B8BC188}"/>
              </a:ext>
            </a:extLst>
          </p:cNvPr>
          <p:cNvSpPr txBox="1">
            <a:spLocks/>
          </p:cNvSpPr>
          <p:nvPr/>
        </p:nvSpPr>
        <p:spPr>
          <a:xfrm>
            <a:off x="1279725" y="5248275"/>
            <a:ext cx="2790825" cy="323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14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8C64D0E-926D-4D5A-850D-7C7CC81A46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9A026FD-F04B-4A67-9B01-0445A37A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歐拉角跟四元數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A12F85-845C-4B5E-ACA9-7BF4193B72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01808E-6691-4A07-B0A5-88C4EC83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572"/>
            <a:ext cx="111442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0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9A026FD-F04B-4A67-9B01-0445A37A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歐拉角跟四元數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2E581C-4A6A-46FE-B7B2-6CB40C4FB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572"/>
            <a:ext cx="7477125" cy="253440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6F75341-DDF7-451F-85D1-EE542CF6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3289"/>
            <a:ext cx="9078471" cy="31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3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80505C-A6B0-4F50-8CA9-D7EC779341B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OpenGL / OpenGL ES</a:t>
            </a:r>
          </a:p>
          <a:p>
            <a:pPr lvl="1"/>
            <a:r>
              <a:rPr lang="zh-TW" altLang="en-US" dirty="0"/>
              <a:t>業界標準，非函式庫</a:t>
            </a:r>
          </a:p>
          <a:p>
            <a:pPr lvl="1"/>
            <a:r>
              <a:rPr lang="en-US" altLang="zh-TW" dirty="0"/>
              <a:t>WebGL </a:t>
            </a:r>
            <a:r>
              <a:rPr lang="zh-TW" altLang="en-US" dirty="0"/>
              <a:t>基於 </a:t>
            </a:r>
            <a:r>
              <a:rPr lang="en-US" altLang="zh-TW" dirty="0"/>
              <a:t>OpenGL </a:t>
            </a:r>
            <a:r>
              <a:rPr lang="zh-TW" altLang="en-US" dirty="0"/>
              <a:t>標準</a:t>
            </a:r>
          </a:p>
          <a:p>
            <a:pPr lvl="1"/>
            <a:r>
              <a:rPr lang="en-US" altLang="zh-TW" dirty="0"/>
              <a:t>GPU </a:t>
            </a:r>
            <a:r>
              <a:rPr lang="zh-TW" altLang="en-US" dirty="0"/>
              <a:t>廠商（如 </a:t>
            </a:r>
            <a:r>
              <a:rPr lang="en-US" altLang="zh-TW" dirty="0"/>
              <a:t>NVIDIA</a:t>
            </a:r>
            <a:r>
              <a:rPr lang="zh-TW" altLang="en-US" dirty="0"/>
              <a:t>）需支援 </a:t>
            </a:r>
            <a:r>
              <a:rPr lang="en-US" altLang="zh-TW" dirty="0"/>
              <a:t>OpenGL</a:t>
            </a:r>
          </a:p>
          <a:p>
            <a:r>
              <a:rPr lang="en-US" altLang="zh-TW" dirty="0"/>
              <a:t>WebGL</a:t>
            </a:r>
          </a:p>
          <a:p>
            <a:pPr lvl="1"/>
            <a:r>
              <a:rPr lang="en-US" altLang="zh-TW" dirty="0"/>
              <a:t>JavaScript </a:t>
            </a:r>
            <a:r>
              <a:rPr lang="zh-TW" altLang="en-US" dirty="0"/>
              <a:t>的 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控制每個像素的 </a:t>
            </a:r>
            <a:r>
              <a:rPr lang="en-US" altLang="zh-TW" dirty="0"/>
              <a:t>RGB </a:t>
            </a:r>
            <a:r>
              <a:rPr lang="zh-TW" altLang="en-US" dirty="0"/>
              <a:t>顏色</a:t>
            </a:r>
          </a:p>
          <a:p>
            <a:pPr lvl="1"/>
            <a:r>
              <a:rPr lang="zh-TW" altLang="en-US" dirty="0"/>
              <a:t>與 </a:t>
            </a:r>
            <a:r>
              <a:rPr lang="en-US" altLang="zh-TW" dirty="0"/>
              <a:t>CPU</a:t>
            </a:r>
            <a:r>
              <a:rPr lang="zh-TW" altLang="en-US" dirty="0"/>
              <a:t>、</a:t>
            </a:r>
            <a:r>
              <a:rPr lang="en-US" altLang="zh-TW" dirty="0"/>
              <a:t>GPU </a:t>
            </a:r>
            <a:r>
              <a:rPr lang="zh-TW" altLang="en-US" dirty="0"/>
              <a:t>溝通，繪製到螢幕</a:t>
            </a:r>
            <a:endParaRPr lang="en-US" altLang="zh-TW" dirty="0"/>
          </a:p>
          <a:p>
            <a:r>
              <a:rPr lang="en-US" altLang="zh-TW" dirty="0"/>
              <a:t>Three.js</a:t>
            </a:r>
          </a:p>
          <a:p>
            <a:pPr lvl="1"/>
            <a:r>
              <a:rPr lang="zh-TW" altLang="en-US" dirty="0"/>
              <a:t>上層的 </a:t>
            </a:r>
            <a:r>
              <a:rPr lang="en-US" altLang="zh-TW" dirty="0"/>
              <a:t>API </a:t>
            </a:r>
            <a:r>
              <a:rPr lang="zh-TW" altLang="en-US" dirty="0"/>
              <a:t>函式庫</a:t>
            </a:r>
          </a:p>
          <a:p>
            <a:pPr lvl="1"/>
            <a:r>
              <a:rPr lang="zh-TW" altLang="en-US" dirty="0"/>
              <a:t>負責在 </a:t>
            </a:r>
            <a:r>
              <a:rPr lang="en-US" altLang="zh-TW" dirty="0"/>
              <a:t>Canvas </a:t>
            </a:r>
            <a:r>
              <a:rPr lang="zh-TW" altLang="en-US" dirty="0"/>
              <a:t>中繪圖</a:t>
            </a:r>
          </a:p>
          <a:p>
            <a:pPr lvl="1"/>
            <a:r>
              <a:rPr lang="zh-TW" altLang="en-US" dirty="0"/>
              <a:t>底層使用 </a:t>
            </a:r>
            <a:r>
              <a:rPr lang="en-US" altLang="zh-TW" dirty="0"/>
              <a:t>WebGL API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42565A3-3621-465D-A939-4B12B295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" y="-57148"/>
            <a:ext cx="11321863" cy="100472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Three.js</a:t>
            </a:r>
            <a:r>
              <a:rPr lang="zh-TW" altLang="en-US" dirty="0"/>
              <a:t>、</a:t>
            </a:r>
            <a:r>
              <a:rPr lang="en-US" altLang="zh-TW" dirty="0"/>
              <a:t>WebGL </a:t>
            </a:r>
            <a:r>
              <a:rPr lang="zh-TW" altLang="en-US" dirty="0"/>
              <a:t>與 </a:t>
            </a:r>
            <a:r>
              <a:rPr lang="en-US" altLang="zh-TW" dirty="0"/>
              <a:t>OpenGL </a:t>
            </a:r>
            <a:r>
              <a:rPr lang="zh-TW" altLang="en-US" dirty="0"/>
              <a:t>的關係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8FE87F-A151-49FA-BC92-677845C1C8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65242" y="3781228"/>
            <a:ext cx="2790825" cy="32385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各個名詞之間的關聯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C5488F-EDA7-48C0-AACA-5850C3BA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942" y="1145202"/>
            <a:ext cx="3591426" cy="2610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745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CEB42BE-F910-4AB4-8269-CD3F51AD77E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216366" y="3365746"/>
            <a:ext cx="5975634" cy="3492254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79A026FD-F04B-4A67-9B01-0445A37A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歐拉角跟四元數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A12F85-845C-4B5E-ACA9-7BF4193B72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867860-3FE0-4A2C-862D-2E8AAF5F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7572"/>
            <a:ext cx="8874833" cy="29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8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80505C-A6B0-4F50-8CA9-D7EC779341B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實作一個旋轉藍色小方塊：檔案</a:t>
            </a:r>
            <a:r>
              <a:rPr lang="en-US" altLang="zh-TW" dirty="0"/>
              <a:t>start _three.js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42565A3-3621-465D-A939-4B12B295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" y="-57148"/>
            <a:ext cx="11321863" cy="100472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如何起頭</a:t>
            </a:r>
            <a:r>
              <a:rPr lang="en-US" altLang="zh-TW" dirty="0"/>
              <a:t>three.js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D13C104-5A07-440F-B96E-837A23A18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38" y="1170536"/>
            <a:ext cx="2124075" cy="17811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9FB39FF-D272-4DE7-9F3C-9EBF516C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5" y="1331156"/>
            <a:ext cx="8087796" cy="5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4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80505C-A6B0-4F50-8CA9-D7EC779341B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實作一個旋轉藍色小方塊：檔案</a:t>
            </a:r>
            <a:r>
              <a:rPr lang="en-US" altLang="zh-TW" dirty="0"/>
              <a:t>start _three/index.html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42565A3-3621-465D-A939-4B12B295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" y="-57148"/>
            <a:ext cx="11321863" cy="100472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如何起頭</a:t>
            </a:r>
            <a:r>
              <a:rPr lang="en-US" altLang="zh-TW" dirty="0"/>
              <a:t>three.js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223D53-4A3C-4C06-9306-E34750589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3993"/>
            <a:ext cx="11952992" cy="346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2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80505C-A6B0-4F50-8CA9-D7EC779341B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實作一個旋轉藍色小方塊：檔案</a:t>
            </a:r>
            <a:r>
              <a:rPr lang="en-US" altLang="zh-TW" dirty="0"/>
              <a:t>start _three.js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42565A3-3621-465D-A939-4B12B295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" y="-57148"/>
            <a:ext cx="11321863" cy="100472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如何起頭</a:t>
            </a:r>
            <a:r>
              <a:rPr lang="en-US" altLang="zh-TW" dirty="0"/>
              <a:t>three.js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F0BEE3-16BB-494A-9FBD-A14BE806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54410"/>
            <a:ext cx="11508389" cy="42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4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80505C-A6B0-4F50-8CA9-D7EC779341B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Camera</a:t>
            </a:r>
            <a:r>
              <a:rPr lang="zh-TW" altLang="en-US" dirty="0"/>
              <a:t>主要分為</a:t>
            </a:r>
            <a:r>
              <a:rPr lang="en-US" altLang="zh-TW" dirty="0" err="1"/>
              <a:t>PerspectiveCamera</a:t>
            </a:r>
            <a:r>
              <a:rPr lang="en-US" altLang="zh-TW" dirty="0"/>
              <a:t>(</a:t>
            </a:r>
            <a:r>
              <a:rPr lang="zh-TW" altLang="en-US" dirty="0"/>
              <a:t>有透視</a:t>
            </a:r>
            <a:r>
              <a:rPr lang="en-US" altLang="zh-TW" dirty="0"/>
              <a:t>)</a:t>
            </a:r>
            <a:r>
              <a:rPr lang="zh-TW" altLang="en-US" dirty="0"/>
              <a:t>跟</a:t>
            </a:r>
            <a:r>
              <a:rPr lang="en-US" altLang="zh-TW" dirty="0" err="1"/>
              <a:t>OrthographicCamera</a:t>
            </a:r>
            <a:r>
              <a:rPr lang="en-US" altLang="zh-TW" dirty="0"/>
              <a:t>(</a:t>
            </a:r>
            <a:r>
              <a:rPr lang="zh-TW" altLang="en-US" dirty="0"/>
              <a:t>無透視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以手機鏡頭為例</a:t>
            </a:r>
            <a:endParaRPr lang="en-US" altLang="zh-TW" dirty="0"/>
          </a:p>
          <a:p>
            <a:pPr lvl="1"/>
            <a:r>
              <a:rPr lang="zh-TW" altLang="en-US" dirty="0"/>
              <a:t>長焦：呈現範圍小，但遠方細節也相當清楚</a:t>
            </a:r>
            <a:endParaRPr lang="en-US" altLang="zh-TW" dirty="0"/>
          </a:p>
          <a:p>
            <a:pPr lvl="1"/>
            <a:r>
              <a:rPr lang="zh-TW" altLang="en-US" dirty="0"/>
              <a:t>廣角：一個鏡頭越廣角，呈現的畫面就越廣</a:t>
            </a:r>
            <a:endParaRPr lang="en-US" altLang="zh-TW" dirty="0"/>
          </a:p>
          <a:p>
            <a:pPr lvl="1"/>
            <a:r>
              <a:rPr lang="zh-TW" altLang="en-US" dirty="0"/>
              <a:t>超級廣角：廣角鏡頭的四角錐範圍相當大</a:t>
            </a:r>
            <a:r>
              <a:rPr lang="en-US" altLang="zh-TW" dirty="0"/>
              <a:t>,</a:t>
            </a:r>
            <a:r>
              <a:rPr lang="zh-TW" altLang="en-US" dirty="0"/>
              <a:t>然而邊緣都會扭曲。</a:t>
            </a:r>
            <a:endParaRPr lang="en-US" altLang="zh-TW" dirty="0"/>
          </a:p>
          <a:p>
            <a:r>
              <a:rPr lang="zh-TW" altLang="en-US" dirty="0"/>
              <a:t>而這個變化差距就稱作</a:t>
            </a:r>
            <a:r>
              <a:rPr lang="en-US" altLang="zh-TW" dirty="0"/>
              <a:t>Field of View</a:t>
            </a:r>
            <a:r>
              <a:rPr lang="zh-TW" altLang="en-US" dirty="0"/>
              <a:t>，也就是視野的範圍。</a:t>
            </a:r>
            <a:endParaRPr lang="en-US" altLang="zh-TW" dirty="0"/>
          </a:p>
          <a:p>
            <a:r>
              <a:rPr lang="en-US" altLang="zh-TW" dirty="0" err="1"/>
              <a:t>PerspectiveCamera</a:t>
            </a:r>
            <a:r>
              <a:rPr lang="zh-TW" altLang="en-US" dirty="0"/>
              <a:t>的四個參數</a:t>
            </a:r>
            <a:endParaRPr lang="en-US" altLang="zh-TW" dirty="0"/>
          </a:p>
          <a:p>
            <a:pPr lvl="1"/>
            <a:r>
              <a:rPr lang="en-US" altLang="zh-TW" dirty="0" err="1"/>
              <a:t>Fov</a:t>
            </a:r>
            <a:r>
              <a:rPr lang="zh-TW" altLang="en-US" dirty="0"/>
              <a:t>：視野範圍</a:t>
            </a:r>
            <a:endParaRPr lang="en-US" altLang="zh-TW" dirty="0"/>
          </a:p>
          <a:p>
            <a:pPr lvl="1"/>
            <a:r>
              <a:rPr lang="en-US" altLang="zh-TW" dirty="0"/>
              <a:t>Aspect</a:t>
            </a:r>
            <a:r>
              <a:rPr lang="zh-TW" altLang="en-US" dirty="0"/>
              <a:t>：畫面的高寬度</a:t>
            </a:r>
            <a:endParaRPr lang="en-US" altLang="zh-TW" dirty="0"/>
          </a:p>
          <a:p>
            <a:pPr lvl="1"/>
            <a:r>
              <a:rPr lang="en-US" altLang="zh-TW" dirty="0"/>
              <a:t>Far</a:t>
            </a:r>
            <a:r>
              <a:rPr lang="zh-TW" altLang="en-US" dirty="0"/>
              <a:t>、</a:t>
            </a:r>
            <a:r>
              <a:rPr lang="en-US" altLang="zh-TW" dirty="0"/>
              <a:t>near</a:t>
            </a:r>
            <a:r>
              <a:rPr lang="zh-TW" altLang="en-US" dirty="0"/>
              <a:t>：鏡頭最遠可以捕捉到的範圍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42565A3-3621-465D-A939-4B12B295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" y="-57148"/>
            <a:ext cx="11321863" cy="100472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如何起頭</a:t>
            </a:r>
            <a:r>
              <a:rPr lang="en-US" altLang="zh-TW" dirty="0"/>
              <a:t>three.js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69803C-5DE8-4674-AB8C-F38DDB16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47" y="1079828"/>
            <a:ext cx="2726564" cy="21917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F8A8E49-F49D-4C28-BF33-853CD5440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490" y="3492746"/>
            <a:ext cx="5912224" cy="2858227"/>
          </a:xfrm>
          <a:prstGeom prst="rect">
            <a:avLst/>
          </a:prstGeom>
        </p:spPr>
      </p:pic>
      <p:sp>
        <p:nvSpPr>
          <p:cNvPr id="8" name="文字版面配置區 3">
            <a:extLst>
              <a:ext uri="{FF2B5EF4-FFF2-40B4-BE49-F238E27FC236}">
                <a16:creationId xmlns:a16="http://schemas.microsoft.com/office/drawing/2014/main" id="{14C5ED36-4505-48E8-8561-40411F3ABD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5430" y="6534150"/>
            <a:ext cx="2790825" cy="323850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Fov</a:t>
            </a:r>
            <a:r>
              <a:rPr lang="zh-TW" altLang="en-US" dirty="0"/>
              <a:t>效果說明</a:t>
            </a:r>
          </a:p>
        </p:txBody>
      </p:sp>
    </p:spTree>
    <p:extLst>
      <p:ext uri="{BB962C8B-B14F-4D97-AF65-F5344CB8AC3E}">
        <p14:creationId xmlns:p14="http://schemas.microsoft.com/office/powerpoint/2010/main" val="267168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80505C-A6B0-4F50-8CA9-D7EC779341B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3D</a:t>
            </a:r>
            <a:r>
              <a:rPr lang="zh-TW" altLang="en-US" dirty="0"/>
              <a:t>的世界裡，一個物體底下可以有多個物體組成</a:t>
            </a:r>
            <a:r>
              <a:rPr lang="en-US" altLang="zh-TW" dirty="0"/>
              <a:t>,</a:t>
            </a:r>
            <a:r>
              <a:rPr lang="zh-TW" altLang="en-US" dirty="0"/>
              <a:t>形成巢狀結構。</a:t>
            </a:r>
            <a:endParaRPr lang="en-US" altLang="zh-TW" dirty="0"/>
          </a:p>
          <a:p>
            <a:r>
              <a:rPr lang="zh-TW" altLang="en-US" sz="1600" dirty="0"/>
              <a:t>物體（例如 </a:t>
            </a:r>
            <a:r>
              <a:rPr lang="en-US" altLang="zh-TW" sz="1600" dirty="0"/>
              <a:t>Mesh </a:t>
            </a:r>
            <a:r>
              <a:rPr lang="zh-TW" altLang="en-US" sz="1600" dirty="0"/>
              <a:t>或 </a:t>
            </a:r>
            <a:r>
              <a:rPr lang="en-US" altLang="zh-TW" sz="1600" dirty="0"/>
              <a:t>Group</a:t>
            </a:r>
            <a:r>
              <a:rPr lang="zh-TW" altLang="en-US" sz="1600" dirty="0"/>
              <a:t>）可以包含多個子物體，組成樹狀結構。</a:t>
            </a:r>
            <a:endParaRPr lang="en-US" altLang="zh-TW" sz="1600" dirty="0"/>
          </a:p>
          <a:p>
            <a:r>
              <a:rPr lang="zh-TW" altLang="en-US" sz="1600" dirty="0"/>
              <a:t>每個物體</a:t>
            </a:r>
            <a:r>
              <a:rPr lang="en-US" altLang="zh-TW" sz="1600" dirty="0"/>
              <a:t>(Mesh)</a:t>
            </a:r>
            <a:r>
              <a:rPr lang="zh-TW" altLang="en-US" sz="1600" dirty="0"/>
              <a:t>都有</a:t>
            </a:r>
            <a:r>
              <a:rPr lang="en-US" altLang="zh-TW" sz="1600" dirty="0"/>
              <a:t>position</a:t>
            </a:r>
            <a:r>
              <a:rPr lang="zh-TW" altLang="en-US" sz="1600" dirty="0"/>
              <a:t>、</a:t>
            </a:r>
            <a:r>
              <a:rPr lang="en-US" altLang="zh-TW" sz="1600" dirty="0"/>
              <a:t>rotate</a:t>
            </a:r>
            <a:r>
              <a:rPr lang="zh-TW" altLang="en-US" sz="1600" dirty="0"/>
              <a:t>、</a:t>
            </a:r>
            <a:r>
              <a:rPr lang="en-US" altLang="zh-TW" sz="1600" dirty="0"/>
              <a:t>scale</a:t>
            </a:r>
          </a:p>
          <a:p>
            <a:r>
              <a:rPr lang="zh-TW" altLang="en-US" sz="1600" dirty="0"/>
              <a:t>父節點的變化會影響子節點</a:t>
            </a:r>
            <a:endParaRPr lang="en-US" altLang="zh-TW" sz="1600" dirty="0"/>
          </a:p>
          <a:p>
            <a:pPr lvl="1"/>
            <a:r>
              <a:rPr lang="en-US" altLang="zh-TW" sz="1600" dirty="0"/>
              <a:t>Scene</a:t>
            </a:r>
            <a:r>
              <a:rPr lang="zh-TW" altLang="en-US" sz="1600" dirty="0"/>
              <a:t>（場景）作為根節點。</a:t>
            </a:r>
            <a:endParaRPr lang="en-US" altLang="zh-TW" sz="1600" dirty="0"/>
          </a:p>
          <a:p>
            <a:pPr lvl="1"/>
            <a:r>
              <a:rPr lang="en-US" altLang="zh-TW" sz="1600" dirty="0"/>
              <a:t>Group </a:t>
            </a:r>
            <a:r>
              <a:rPr lang="zh-TW" altLang="en-US" sz="1600" dirty="0"/>
              <a:t>作為父節點，</a:t>
            </a:r>
            <a:r>
              <a:rPr lang="en-US" altLang="zh-TW" sz="1600" dirty="0"/>
              <a:t>Mesh </a:t>
            </a:r>
            <a:r>
              <a:rPr lang="zh-TW" altLang="en-US" sz="1600" dirty="0"/>
              <a:t>作為子節點。</a:t>
            </a:r>
            <a:endParaRPr lang="en-US" altLang="zh-TW" sz="1600" dirty="0"/>
          </a:p>
          <a:p>
            <a:r>
              <a:rPr lang="zh-TW" altLang="en-US" sz="1600" dirty="0"/>
              <a:t>空間的相對性：</a:t>
            </a:r>
            <a:endParaRPr lang="en-US" altLang="zh-TW" sz="1600" dirty="0"/>
          </a:p>
          <a:p>
            <a:pPr lvl="1"/>
            <a:r>
              <a:rPr lang="en-US" altLang="zh-TW" sz="1600" dirty="0"/>
              <a:t>Local Space</a:t>
            </a:r>
            <a:r>
              <a:rPr lang="zh-TW" altLang="en-US" sz="1600" dirty="0"/>
              <a:t>（局部空間）：子物體的座標是相對於父物體的</a:t>
            </a:r>
            <a:endParaRPr lang="en-US" altLang="zh-TW" sz="1600" dirty="0"/>
          </a:p>
          <a:p>
            <a:pPr lvl="1"/>
            <a:r>
              <a:rPr lang="en-US" altLang="zh-TW" sz="1600" dirty="0"/>
              <a:t>World Space</a:t>
            </a:r>
            <a:r>
              <a:rPr lang="zh-TW" altLang="en-US" sz="1600" dirty="0"/>
              <a:t>（世界空間）：世界空間是相對於整個場景的絕對座標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42565A3-3621-465D-A939-4B12B295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" y="-57148"/>
            <a:ext cx="11321863" cy="100472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Three.js</a:t>
            </a:r>
            <a:r>
              <a:rPr lang="zh-TW" altLang="en-US" dirty="0"/>
              <a:t>空間座標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AE9396D-4431-4437-8D78-3C75A8E3A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52" y="1366549"/>
            <a:ext cx="5035510" cy="295443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557A50A-36A0-40D1-8F84-A9F390DE8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19" y="4474709"/>
            <a:ext cx="2760486" cy="218271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8F76F32-051A-4308-B065-A6A2F4688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071" y="4413239"/>
            <a:ext cx="2860791" cy="224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8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571E937-8CEF-46C4-9822-11B2A803E0D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實作物體旋轉。檔案：</a:t>
            </a:r>
            <a:r>
              <a:rPr lang="en-US" altLang="zh-TW" dirty="0"/>
              <a:t>coordinates/index.html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A3F3DD-1638-4EAE-B252-B2E25691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Three.js</a:t>
            </a:r>
            <a:r>
              <a:rPr lang="zh-TW" altLang="en-US" dirty="0"/>
              <a:t>空間座標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BABC8A-4A63-4ABE-B8F8-622A113844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/>
          <a:stretch/>
        </p:blipFill>
        <p:spPr>
          <a:xfrm>
            <a:off x="7216588" y="1096775"/>
            <a:ext cx="4753815" cy="26384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E138BC6-0D2D-45D3-9355-903338AE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324535"/>
            <a:ext cx="7064139" cy="51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9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571E937-8CEF-46C4-9822-11B2A803E0D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實作物體旋轉。檔案：</a:t>
            </a:r>
            <a:r>
              <a:rPr lang="en-US" altLang="zh-TW" dirty="0"/>
              <a:t>coordinates/index.html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A3F3DD-1638-4EAE-B252-B2E25691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Three.js</a:t>
            </a:r>
            <a:r>
              <a:rPr lang="zh-TW" altLang="en-US" dirty="0"/>
              <a:t>空間座標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213BE3-D3D2-4AD3-9DAA-142229CB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91923"/>
            <a:ext cx="11829361" cy="34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1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709</Words>
  <Application>Microsoft Office PowerPoint</Application>
  <PresentationFormat>寬螢幕</PresentationFormat>
  <Paragraphs>80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Three.js、WebGL 與 OpenGL 的關係</vt:lpstr>
      <vt:lpstr>如何起頭three.js</vt:lpstr>
      <vt:lpstr>如何起頭three.js</vt:lpstr>
      <vt:lpstr>如何起頭three.js</vt:lpstr>
      <vt:lpstr>如何起頭three.js</vt:lpstr>
      <vt:lpstr>Three.js空間座標</vt:lpstr>
      <vt:lpstr>Three.js空間座標</vt:lpstr>
      <vt:lpstr>Three.js空間座標</vt:lpstr>
      <vt:lpstr>Three.js空間座標</vt:lpstr>
      <vt:lpstr>Three.js矩陣</vt:lpstr>
      <vt:lpstr>Three.js矩陣</vt:lpstr>
      <vt:lpstr>Three.js矩陣</vt:lpstr>
      <vt:lpstr>Three.js矩陣</vt:lpstr>
      <vt:lpstr>Three.js矩陣</vt:lpstr>
      <vt:lpstr>歐拉角跟四元數</vt:lpstr>
      <vt:lpstr>歐拉角跟四元數</vt:lpstr>
      <vt:lpstr>歐拉角跟四元數</vt:lpstr>
      <vt:lpstr>歐拉角跟四元數</vt:lpstr>
      <vt:lpstr>歐拉角跟四元數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維誠 陳</dc:creator>
  <cp:lastModifiedBy>維誠 陳</cp:lastModifiedBy>
  <cp:revision>93</cp:revision>
  <dcterms:created xsi:type="dcterms:W3CDTF">2025-01-25T05:26:28Z</dcterms:created>
  <dcterms:modified xsi:type="dcterms:W3CDTF">2025-01-25T10:06:15Z</dcterms:modified>
</cp:coreProperties>
</file>