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B19C8B-37C9-4099-A0A1-CDB33C487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2BDC54-6E70-42AF-8DF5-5581570019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732C-AFA6-4F90-A0E9-B142D0AE8612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B8393-AB45-4FBC-BE02-1E415E0C9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76DABE-AA81-490D-BED5-111BD8ECD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F52C-A6A9-42F9-BDCD-530CFA39A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7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AD879568-518D-4EC1-87E0-27DB27D03722}"/>
              </a:ext>
            </a:extLst>
          </p:cNvPr>
          <p:cNvSpPr/>
          <p:nvPr userDrawn="1"/>
        </p:nvSpPr>
        <p:spPr>
          <a:xfrm>
            <a:off x="3" y="6477000"/>
            <a:ext cx="12191997" cy="190499"/>
          </a:xfrm>
          <a:custGeom>
            <a:avLst/>
            <a:gdLst/>
            <a:ahLst/>
            <a:cxnLst/>
            <a:rect l="l" t="t" r="r" b="b"/>
            <a:pathLst>
              <a:path w="4816592" h="543967">
                <a:moveTo>
                  <a:pt x="0" y="0"/>
                </a:moveTo>
                <a:lnTo>
                  <a:pt x="4816592" y="0"/>
                </a:lnTo>
                <a:lnTo>
                  <a:pt x="4816592" y="543967"/>
                </a:lnTo>
                <a:lnTo>
                  <a:pt x="0" y="543967"/>
                </a:lnTo>
                <a:close/>
              </a:path>
            </a:pathLst>
          </a:custGeom>
          <a:gradFill rotWithShape="1">
            <a:gsLst>
              <a:gs pos="0">
                <a:srgbClr val="B81B22">
                  <a:alpha val="100000"/>
                </a:srgbClr>
              </a:gs>
              <a:gs pos="25000">
                <a:srgbClr val="B81B22">
                  <a:alpha val="99500"/>
                </a:srgbClr>
              </a:gs>
              <a:gs pos="50000">
                <a:srgbClr val="E82A34">
                  <a:alpha val="100000"/>
                </a:srgbClr>
              </a:gs>
              <a:gs pos="75000">
                <a:srgbClr val="F89DA1">
                  <a:alpha val="100000"/>
                </a:srgbClr>
              </a:gs>
              <a:gs pos="100000">
                <a:srgbClr val="C00000"/>
              </a:gs>
            </a:gsLst>
            <a:lin ang="0"/>
          </a:gra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CB20688-EC16-4E7D-A453-5ABC801C1D2F}"/>
              </a:ext>
            </a:extLst>
          </p:cNvPr>
          <p:cNvGrpSpPr/>
          <p:nvPr userDrawn="1"/>
        </p:nvGrpSpPr>
        <p:grpSpPr>
          <a:xfrm>
            <a:off x="0" y="190501"/>
            <a:ext cx="12192000" cy="190499"/>
            <a:chOff x="0" y="0"/>
            <a:chExt cx="4816593" cy="5439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1740F81-2949-4DF5-B15E-79ABF450EC6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2C8B0022-59E1-4C12-B59F-D11D529B0B4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FDB6B37D-982A-41F7-B473-B9D803515CCA}"/>
              </a:ext>
            </a:extLst>
          </p:cNvPr>
          <p:cNvSpPr/>
          <p:nvPr userDrawn="1"/>
        </p:nvSpPr>
        <p:spPr>
          <a:xfrm flipV="1">
            <a:off x="-76200" y="-1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710A213-6593-4476-BA63-EAD05EE2CEC1}"/>
              </a:ext>
            </a:extLst>
          </p:cNvPr>
          <p:cNvSpPr txBox="1"/>
          <p:nvPr userDrawn="1"/>
        </p:nvSpPr>
        <p:spPr>
          <a:xfrm>
            <a:off x="3103229" y="1772912"/>
            <a:ext cx="5448300" cy="2607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1F96E77-5C4A-44C5-BF09-C30BB7B98546}"/>
              </a:ext>
            </a:extLst>
          </p:cNvPr>
          <p:cNvSpPr/>
          <p:nvPr userDrawn="1"/>
        </p:nvSpPr>
        <p:spPr>
          <a:xfrm rot="10800000" flipV="1">
            <a:off x="9467850" y="2581924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9E5A321-5A8B-45BD-8428-6F7B1491C59A}"/>
              </a:ext>
            </a:extLst>
          </p:cNvPr>
          <p:cNvSpPr txBox="1"/>
          <p:nvPr userDrawn="1"/>
        </p:nvSpPr>
        <p:spPr>
          <a:xfrm>
            <a:off x="4953425" y="4506083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Three.js02</a:t>
            </a:r>
            <a:endParaRPr lang="en-US" sz="24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73DBFE5-1790-4C60-A481-25F83AE8A3FD}"/>
              </a:ext>
            </a:extLst>
          </p:cNvPr>
          <p:cNvSpPr txBox="1"/>
          <p:nvPr userDrawn="1"/>
        </p:nvSpPr>
        <p:spPr>
          <a:xfrm>
            <a:off x="4948703" y="5122209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TW" altLang="en-US" sz="2400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陳世曄</a:t>
            </a:r>
            <a:endParaRPr lang="en-US" sz="2400" kern="12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BE9787-E20E-4BF0-A642-DF919247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6669248" y="5163297"/>
            <a:ext cx="2887910" cy="1422043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51D7FE4E-A2F3-47A3-B7B4-58436738D5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13277" y="4936042"/>
            <a:ext cx="1671678" cy="15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A605423-4786-4302-8C3C-1AF0D60B3D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8632145" y="363329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ree.js logo 的圖片結果">
            <a:extLst>
              <a:ext uri="{FF2B5EF4-FFF2-40B4-BE49-F238E27FC236}">
                <a16:creationId xmlns:a16="http://schemas.microsoft.com/office/drawing/2014/main" id="{425A567A-37D8-4CBB-B195-07843AA394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91" y="5968821"/>
            <a:ext cx="849485" cy="4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EFD8E65-E030-439A-9F19-D1C761A1D0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973384"/>
            <a:ext cx="12115800" cy="5038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"/>
              <a:defRPr sz="1800"/>
            </a:lvl1pPr>
            <a:lvl2pPr marL="800100" indent="-342900">
              <a:buFont typeface="Wingdings" panose="05000000000000000000" pitchFamily="2" charset="2"/>
              <a:buChar char=""/>
              <a:defRPr sz="1800"/>
            </a:lvl2pPr>
            <a:lvl3pPr marL="1143000" indent="-228600">
              <a:buFont typeface="Wingdings" panose="05000000000000000000" pitchFamily="2" charset="2"/>
              <a:buChar char=""/>
              <a:defRPr sz="1800"/>
            </a:lvl3pPr>
            <a:lvl4pPr marL="1600200" indent="-228600">
              <a:buFont typeface="Wingdings" panose="05000000000000000000" pitchFamily="2" charset="2"/>
              <a:buChar char=""/>
              <a:defRPr sz="1800"/>
            </a:lvl4pPr>
            <a:lvl5pPr marL="2057400" indent="-228600">
              <a:buFont typeface="Wingdings" panose="05000000000000000000" pitchFamily="2" charset="2"/>
              <a:buChar char=""/>
              <a:defRPr sz="1800"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1"/>
            <a:ext cx="12192000" cy="947571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" y="-57148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TW" dirty="0"/>
              <a:t>15161651616516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99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0"/>
            <a:ext cx="12192000" cy="1325563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94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A9E2A-5608-49EA-BEF1-4C76C4673AAA}"/>
              </a:ext>
            </a:extLst>
          </p:cNvPr>
          <p:cNvSpPr/>
          <p:nvPr userDrawn="1"/>
        </p:nvSpPr>
        <p:spPr>
          <a:xfrm rot="10800000" flipV="1">
            <a:off x="3643687" y="3800361"/>
            <a:ext cx="1130461" cy="636106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6DE857-C2BF-4773-A63A-2954EF749E27}"/>
              </a:ext>
            </a:extLst>
          </p:cNvPr>
          <p:cNvSpPr/>
          <p:nvPr userDrawn="1"/>
        </p:nvSpPr>
        <p:spPr>
          <a:xfrm rot="10800000" flipV="1">
            <a:off x="2453693" y="5290433"/>
            <a:ext cx="1130461" cy="636106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DCC0A2-C788-47C3-A6C7-EF237803236F}"/>
              </a:ext>
            </a:extLst>
          </p:cNvPr>
          <p:cNvSpPr/>
          <p:nvPr userDrawn="1"/>
        </p:nvSpPr>
        <p:spPr>
          <a:xfrm rot="10800000" flipV="1">
            <a:off x="1219200" y="3840108"/>
            <a:ext cx="1130461" cy="636106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912CE-2405-40FB-91F5-0C16CE0DB10E}"/>
              </a:ext>
            </a:extLst>
          </p:cNvPr>
          <p:cNvSpPr/>
          <p:nvPr userDrawn="1"/>
        </p:nvSpPr>
        <p:spPr>
          <a:xfrm rot="10800000" flipV="1">
            <a:off x="1219199" y="5322691"/>
            <a:ext cx="1130461" cy="636106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7302B3-16D0-4AEA-B4AD-E1077BCF2D4B}"/>
              </a:ext>
            </a:extLst>
          </p:cNvPr>
          <p:cNvSpPr/>
          <p:nvPr userDrawn="1"/>
        </p:nvSpPr>
        <p:spPr>
          <a:xfrm rot="10800000" flipV="1">
            <a:off x="3688186" y="5268410"/>
            <a:ext cx="1130461" cy="636106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5A0C59-692D-4F64-A1A3-2B5277F0B312}"/>
              </a:ext>
            </a:extLst>
          </p:cNvPr>
          <p:cNvSpPr/>
          <p:nvPr userDrawn="1"/>
        </p:nvSpPr>
        <p:spPr>
          <a:xfrm rot="10800000" flipV="1">
            <a:off x="1219199" y="3034856"/>
            <a:ext cx="1130461" cy="636106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C1A964-ABBF-41AA-B4EA-EF7EF4226074}"/>
              </a:ext>
            </a:extLst>
          </p:cNvPr>
          <p:cNvSpPr/>
          <p:nvPr userDrawn="1"/>
        </p:nvSpPr>
        <p:spPr>
          <a:xfrm rot="10800000" flipV="1">
            <a:off x="1219199" y="4565991"/>
            <a:ext cx="1130461" cy="636106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0766BC-5425-4C61-8A96-BA5EF8473C39}"/>
              </a:ext>
            </a:extLst>
          </p:cNvPr>
          <p:cNvSpPr/>
          <p:nvPr userDrawn="1"/>
        </p:nvSpPr>
        <p:spPr>
          <a:xfrm rot="10800000" flipV="1">
            <a:off x="3643687" y="4565991"/>
            <a:ext cx="1130461" cy="636106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E23C10-EC86-498D-84F8-73EB84A1E4F2}"/>
              </a:ext>
            </a:extLst>
          </p:cNvPr>
          <p:cNvSpPr/>
          <p:nvPr userDrawn="1"/>
        </p:nvSpPr>
        <p:spPr>
          <a:xfrm rot="10800000" flipV="1">
            <a:off x="2431444" y="4523305"/>
            <a:ext cx="1130461" cy="636106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FD1470-C100-40F3-9EB9-7266B9AC0FCD}"/>
              </a:ext>
            </a:extLst>
          </p:cNvPr>
          <p:cNvSpPr/>
          <p:nvPr userDrawn="1"/>
        </p:nvSpPr>
        <p:spPr>
          <a:xfrm rot="10800000" flipV="1">
            <a:off x="4855929" y="3796097"/>
            <a:ext cx="1130461" cy="636106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80F641-2D2C-416F-905D-00BA4A643229}"/>
              </a:ext>
            </a:extLst>
          </p:cNvPr>
          <p:cNvSpPr/>
          <p:nvPr userDrawn="1"/>
        </p:nvSpPr>
        <p:spPr>
          <a:xfrm rot="10800000" flipV="1">
            <a:off x="4855929" y="4523306"/>
            <a:ext cx="1130461" cy="636106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305AE-786A-46C3-B739-4DE8E498C25B}"/>
              </a:ext>
            </a:extLst>
          </p:cNvPr>
          <p:cNvSpPr/>
          <p:nvPr userDrawn="1"/>
        </p:nvSpPr>
        <p:spPr>
          <a:xfrm rot="10800000" flipV="1">
            <a:off x="4855929" y="5250515"/>
            <a:ext cx="1130461" cy="636106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D1B8E1-732C-4A15-80AD-78E43948F5D4}"/>
              </a:ext>
            </a:extLst>
          </p:cNvPr>
          <p:cNvSpPr/>
          <p:nvPr userDrawn="1"/>
        </p:nvSpPr>
        <p:spPr>
          <a:xfrm rot="10800000" flipV="1">
            <a:off x="2420669" y="3009787"/>
            <a:ext cx="1130461" cy="636106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2CDB29-7300-40CD-8EE6-66F452A83A07}"/>
              </a:ext>
            </a:extLst>
          </p:cNvPr>
          <p:cNvSpPr/>
          <p:nvPr userDrawn="1"/>
        </p:nvSpPr>
        <p:spPr>
          <a:xfrm rot="10800000" flipV="1">
            <a:off x="2431444" y="3824919"/>
            <a:ext cx="1130461" cy="636106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8C6357-1BB6-48DE-B63E-AFF0CA51D47F}"/>
              </a:ext>
            </a:extLst>
          </p:cNvPr>
          <p:cNvSpPr/>
          <p:nvPr userDrawn="1"/>
        </p:nvSpPr>
        <p:spPr>
          <a:xfrm rot="10800000" flipV="1">
            <a:off x="3551130" y="3030185"/>
            <a:ext cx="1130461" cy="636106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1ECCE2-1C9E-4068-B4EA-D4399566332B}"/>
              </a:ext>
            </a:extLst>
          </p:cNvPr>
          <p:cNvSpPr/>
          <p:nvPr userDrawn="1"/>
        </p:nvSpPr>
        <p:spPr>
          <a:xfrm rot="10800000" flipV="1">
            <a:off x="5894039" y="3043326"/>
            <a:ext cx="1130461" cy="636106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74A308-8517-403C-8B6C-7C89648FA378}"/>
              </a:ext>
            </a:extLst>
          </p:cNvPr>
          <p:cNvSpPr/>
          <p:nvPr userDrawn="1"/>
        </p:nvSpPr>
        <p:spPr>
          <a:xfrm rot="10800000" flipV="1">
            <a:off x="4692569" y="3055213"/>
            <a:ext cx="1130461" cy="636106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6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>
            <a:extLst>
              <a:ext uri="{FF2B5EF4-FFF2-40B4-BE49-F238E27FC236}">
                <a16:creationId xmlns:a16="http://schemas.microsoft.com/office/drawing/2014/main" id="{2FEFF4FC-CDC4-4FC6-820D-38CBA8E9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22E0FF-347F-4B97-9C59-D767016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4848648</a:t>
            </a:r>
          </a:p>
          <a:p>
            <a:pPr lvl="2"/>
            <a:r>
              <a:rPr lang="en-US" altLang="zh-TW" dirty="0"/>
              <a:t> 4846468</a:t>
            </a:r>
          </a:p>
        </p:txBody>
      </p:sp>
    </p:spTree>
    <p:extLst>
      <p:ext uri="{BB962C8B-B14F-4D97-AF65-F5344CB8AC3E}">
        <p14:creationId xmlns:p14="http://schemas.microsoft.com/office/powerpoint/2010/main" val="20904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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1944350" cy="5038725"/>
          </a:xfrm>
        </p:spPr>
        <p:txBody>
          <a:bodyPr/>
          <a:lstStyle/>
          <a:p>
            <a:r>
              <a:rPr lang="en-US" altLang="zh-TW" dirty="0"/>
              <a:t>STEP05</a:t>
            </a:r>
            <a:r>
              <a:rPr lang="zh-TW" altLang="en-US" dirty="0"/>
              <a:t>：台灣顛倒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index_extrude.js</a:t>
            </a:r>
          </a:p>
          <a:p>
            <a:r>
              <a:rPr lang="zh-TW" altLang="en-US" dirty="0"/>
              <a:t>台灣顛倒原因是因為</a:t>
            </a:r>
            <a:r>
              <a:rPr lang="en-US" altLang="zh-TW" dirty="0"/>
              <a:t>SVG</a:t>
            </a:r>
            <a:r>
              <a:rPr lang="zh-TW" altLang="en-US" dirty="0"/>
              <a:t>與</a:t>
            </a:r>
            <a:r>
              <a:rPr lang="en-US" altLang="zh-TW" dirty="0"/>
              <a:t>three.js</a:t>
            </a:r>
            <a:r>
              <a:rPr lang="zh-TW" altLang="en-US" dirty="0"/>
              <a:t>相容性問題，</a:t>
            </a:r>
            <a:r>
              <a:rPr lang="en-US" altLang="zh-TW" dirty="0"/>
              <a:t>three.js</a:t>
            </a:r>
            <a:r>
              <a:rPr lang="zh-TW" altLang="en-US" dirty="0"/>
              <a:t>原點</a:t>
            </a:r>
            <a:r>
              <a:rPr lang="en-US" altLang="zh-TW" dirty="0"/>
              <a:t>(0,0)</a:t>
            </a:r>
            <a:r>
              <a:rPr lang="zh-TW" altLang="en-US" dirty="0"/>
              <a:t>在左下，而</a:t>
            </a:r>
            <a:r>
              <a:rPr lang="en-US" altLang="zh-TW" dirty="0"/>
              <a:t>SVG</a:t>
            </a:r>
            <a:r>
              <a:rPr lang="zh-TW" altLang="en-US" dirty="0"/>
              <a:t>原點</a:t>
            </a:r>
            <a:r>
              <a:rPr lang="en-US" altLang="zh-TW" dirty="0"/>
              <a:t>(0,0)</a:t>
            </a:r>
            <a:r>
              <a:rPr lang="zh-TW" altLang="en-US" dirty="0"/>
              <a:t>在左上</a:t>
            </a:r>
            <a:endParaRPr lang="en-US" altLang="zh-TW" dirty="0"/>
          </a:p>
          <a:p>
            <a:r>
              <a:rPr lang="zh-TW" altLang="en-US" dirty="0"/>
              <a:t>設定</a:t>
            </a:r>
            <a:r>
              <a:rPr lang="en-US" altLang="zh-TW" dirty="0"/>
              <a:t>.</a:t>
            </a:r>
            <a:r>
              <a:rPr lang="en-US" altLang="zh-TW" dirty="0" err="1"/>
              <a:t>rotateX</a:t>
            </a:r>
            <a:r>
              <a:rPr lang="en-US" altLang="zh-TW" dirty="0"/>
              <a:t>(</a:t>
            </a:r>
            <a:r>
              <a:rPr lang="en-US" altLang="zh-TW" dirty="0" err="1"/>
              <a:t>Math.PI</a:t>
            </a:r>
            <a:r>
              <a:rPr lang="en-US" altLang="zh-TW" dirty="0"/>
              <a:t>)</a:t>
            </a:r>
            <a:r>
              <a:rPr lang="zh-TW" altLang="en-US" dirty="0"/>
              <a:t>將畫面進行旋轉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6834AB-930B-4094-8B4B-E2D04F3F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26" y="2490583"/>
            <a:ext cx="6754415" cy="32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1944350" cy="5038725"/>
          </a:xfrm>
        </p:spPr>
        <p:txBody>
          <a:bodyPr/>
          <a:lstStyle/>
          <a:p>
            <a:r>
              <a:rPr lang="en-US" altLang="zh-TW" dirty="0"/>
              <a:t>STEP05</a:t>
            </a:r>
            <a:r>
              <a:rPr lang="zh-TW" altLang="en-US" dirty="0"/>
              <a:t>：台灣顛倒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index_extrude.js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17457A-53BA-40B1-8F55-125E95EF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973383"/>
            <a:ext cx="7096125" cy="58224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E737D7-CD93-4E04-B2F1-7B36E1688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9" y="1831339"/>
            <a:ext cx="3343742" cy="4572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15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1944350" cy="5038725"/>
          </a:xfrm>
        </p:spPr>
        <p:txBody>
          <a:bodyPr/>
          <a:lstStyle/>
          <a:p>
            <a:r>
              <a:rPr lang="en-US" altLang="zh-TW" dirty="0"/>
              <a:t>STEP06</a:t>
            </a:r>
            <a:r>
              <a:rPr lang="zh-TW" altLang="en-US" dirty="0"/>
              <a:t>：增加各縣市顏色</a:t>
            </a:r>
            <a:endParaRPr lang="en-US" altLang="zh-TW" dirty="0"/>
          </a:p>
          <a:p>
            <a:r>
              <a:rPr lang="zh-TW" altLang="en-US" dirty="0"/>
              <a:t>在打開</a:t>
            </a:r>
            <a:r>
              <a:rPr lang="en-US" altLang="zh-TW" dirty="0"/>
              <a:t>SVG</a:t>
            </a:r>
            <a:r>
              <a:rPr lang="zh-TW" altLang="en-US" dirty="0"/>
              <a:t>本身時，可以看到每一個</a:t>
            </a:r>
            <a:r>
              <a:rPr lang="en-US" altLang="zh-TW" dirty="0"/>
              <a:t>path</a:t>
            </a:r>
            <a:r>
              <a:rPr lang="zh-TW" altLang="en-US" dirty="0"/>
              <a:t>有各自的</a:t>
            </a:r>
            <a:r>
              <a:rPr lang="en-US" altLang="zh-TW" dirty="0"/>
              <a:t>name, class</a:t>
            </a:r>
            <a:r>
              <a:rPr lang="zh-TW" altLang="en-US" dirty="0"/>
              <a:t>跟</a:t>
            </a:r>
            <a:r>
              <a:rPr lang="en-US" altLang="zh-TW" dirty="0" err="1"/>
              <a:t>css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zh-TW" altLang="en-US" dirty="0"/>
              <a:t>所以我們要將</a:t>
            </a:r>
            <a:r>
              <a:rPr lang="en-US" altLang="zh-TW" dirty="0"/>
              <a:t>path</a:t>
            </a:r>
            <a:r>
              <a:rPr lang="zh-TW" altLang="en-US" dirty="0"/>
              <a:t>裡面的</a:t>
            </a:r>
            <a:r>
              <a:rPr lang="en-US" altLang="zh-TW" dirty="0"/>
              <a:t>color</a:t>
            </a:r>
            <a:r>
              <a:rPr lang="zh-TW" altLang="en-US" dirty="0"/>
              <a:t>取出，放到</a:t>
            </a:r>
            <a:r>
              <a:rPr lang="en-US" altLang="zh-TW" dirty="0" err="1"/>
              <a:t>MeshStandardMaterial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index_region_color.js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81C5DE-9ECD-4E3D-8E0C-6565F4D2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061787"/>
            <a:ext cx="4410075" cy="38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8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1944350" cy="5038725"/>
          </a:xfrm>
        </p:spPr>
        <p:txBody>
          <a:bodyPr/>
          <a:lstStyle/>
          <a:p>
            <a:r>
              <a:rPr lang="en-US" altLang="zh-TW" dirty="0"/>
              <a:t>STEP06</a:t>
            </a:r>
            <a:r>
              <a:rPr lang="zh-TW" altLang="en-US" dirty="0"/>
              <a:t>：增加各縣市顏色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index_region_color.js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E8E8B4-4C8A-4F99-B5F3-0563E331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914310"/>
            <a:ext cx="6573845" cy="59436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E88CAF-68B4-48D4-936A-3971FC7D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42" y="3597520"/>
            <a:ext cx="2373763" cy="3146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其中包含：Stiker meme, stiker anime, hahaha, stiker anime tertawa, fyp, gambar anime yang dibuat stiker">
            <a:extLst>
              <a:ext uri="{FF2B5EF4-FFF2-40B4-BE49-F238E27FC236}">
                <a16:creationId xmlns:a16="http://schemas.microsoft.com/office/drawing/2014/main" id="{4DE3BD7E-1458-421C-89AD-0C91BA0D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5" y="1866900"/>
            <a:ext cx="1923282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6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1944350" cy="5038725"/>
          </a:xfrm>
        </p:spPr>
        <p:txBody>
          <a:bodyPr/>
          <a:lstStyle/>
          <a:p>
            <a:r>
              <a:rPr lang="en-US" altLang="zh-TW" dirty="0"/>
              <a:t>STEP07</a:t>
            </a:r>
            <a:r>
              <a:rPr lang="zh-TW" altLang="en-US" dirty="0"/>
              <a:t>：將數值轉成物件高度</a:t>
            </a:r>
            <a:endParaRPr lang="en-US" altLang="zh-TW" dirty="0"/>
          </a:p>
          <a:p>
            <a:r>
              <a:rPr lang="zh-TW" altLang="en-US" dirty="0"/>
              <a:t>如果我們希望每個縣市依據不同值，呈現不同得小塊塊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index_region_color.js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BC6DBE-3E25-47B7-8CB0-E49B504B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1" y="1199839"/>
            <a:ext cx="5029200" cy="2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1944350" cy="5038725"/>
          </a:xfrm>
        </p:spPr>
        <p:txBody>
          <a:bodyPr/>
          <a:lstStyle/>
          <a:p>
            <a:r>
              <a:rPr lang="en-US" altLang="zh-TW" dirty="0"/>
              <a:t>STEP07</a:t>
            </a:r>
            <a:r>
              <a:rPr lang="zh-TW" altLang="en-US" dirty="0"/>
              <a:t>：將數值轉成物件高度</a:t>
            </a:r>
            <a:endParaRPr lang="en-US" altLang="zh-TW" dirty="0"/>
          </a:p>
          <a:p>
            <a:r>
              <a:rPr lang="zh-TW" altLang="en-US" dirty="0"/>
              <a:t>如果我們希望每個縣市依據不同值，呈現不同得小塊塊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3d_map.js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0ED359-471D-4742-90C6-B86D56808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4" b="53159"/>
          <a:stretch/>
        </p:blipFill>
        <p:spPr>
          <a:xfrm>
            <a:off x="9525" y="2738832"/>
            <a:ext cx="5829880" cy="32123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694F7F-C2E1-46F7-8BE9-E448FE77A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6"/>
          <a:stretch/>
        </p:blipFill>
        <p:spPr>
          <a:xfrm>
            <a:off x="5868692" y="2738832"/>
            <a:ext cx="6323308" cy="40266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02FDCF-B347-447E-A5BE-884DFEFB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99" y="0"/>
            <a:ext cx="2562225" cy="23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0EA52C-73EA-4627-AF5C-91DC2C9599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對於</a:t>
            </a:r>
            <a:r>
              <a:rPr lang="en-US" altLang="zh-TW" dirty="0"/>
              <a:t>GIS</a:t>
            </a:r>
            <a:r>
              <a:rPr lang="zh-TW" altLang="en-US" dirty="0"/>
              <a:t>的專案來說，可能包還：</a:t>
            </a:r>
            <a:endParaRPr lang="en-US" altLang="zh-TW" dirty="0"/>
          </a:p>
          <a:p>
            <a:pPr lvl="1"/>
            <a:r>
              <a:rPr lang="zh-TW" altLang="en-US" dirty="0"/>
              <a:t>多個座標的資料。常用格式為</a:t>
            </a:r>
            <a:r>
              <a:rPr lang="en-US" altLang="zh-TW" dirty="0" err="1"/>
              <a:t>GeoJson</a:t>
            </a:r>
            <a:r>
              <a:rPr lang="zh-TW" altLang="en-US" dirty="0"/>
              <a:t>、</a:t>
            </a:r>
            <a:r>
              <a:rPr lang="en-US" altLang="zh-TW" dirty="0"/>
              <a:t>SHP</a:t>
            </a:r>
            <a:r>
              <a:rPr lang="zh-TW" altLang="en-US" dirty="0"/>
              <a:t>與</a:t>
            </a:r>
            <a:r>
              <a:rPr lang="en-US" altLang="zh-TW" dirty="0"/>
              <a:t>SHX,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青少年犯罪地點分布圖。</a:t>
            </a:r>
            <a:endParaRPr lang="en-US" altLang="zh-TW" dirty="0"/>
          </a:p>
          <a:p>
            <a:pPr lvl="1"/>
            <a:r>
              <a:rPr lang="zh-TW" altLang="en-US" dirty="0"/>
              <a:t>交通資料。常用格式為</a:t>
            </a:r>
            <a:r>
              <a:rPr lang="en-US" altLang="zh-TW" dirty="0" err="1"/>
              <a:t>GeoJson</a:t>
            </a:r>
            <a:r>
              <a:rPr lang="zh-TW" altLang="en-US" dirty="0"/>
              <a:t>、</a:t>
            </a:r>
            <a:r>
              <a:rPr lang="en-US" altLang="zh-TW" dirty="0"/>
              <a:t>SHP</a:t>
            </a:r>
            <a:r>
              <a:rPr lang="zh-TW" altLang="en-US" dirty="0"/>
              <a:t>與</a:t>
            </a:r>
            <a:r>
              <a:rPr lang="en-US" altLang="zh-TW" dirty="0"/>
              <a:t>SHX,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物流公司最佳路線規劃。</a:t>
            </a:r>
            <a:endParaRPr lang="en-US" altLang="zh-TW" dirty="0"/>
          </a:p>
          <a:p>
            <a:pPr lvl="1"/>
            <a:r>
              <a:rPr lang="zh-TW" altLang="en-US" dirty="0"/>
              <a:t>圖磚。使用地圖圖資</a:t>
            </a:r>
            <a:r>
              <a:rPr lang="en-US" altLang="zh-TW" dirty="0"/>
              <a:t>(</a:t>
            </a:r>
            <a:r>
              <a:rPr lang="zh-TW" altLang="en-US" dirty="0"/>
              <a:t>靜態圖磚</a:t>
            </a:r>
            <a:r>
              <a:rPr lang="en-US" altLang="zh-TW" dirty="0"/>
              <a:t>Static Tile),</a:t>
            </a:r>
            <a:r>
              <a:rPr lang="zh-TW" altLang="en-US" dirty="0"/>
              <a:t>常用格式為</a:t>
            </a:r>
            <a:r>
              <a:rPr lang="en-US" altLang="zh-TW" dirty="0" err="1"/>
              <a:t>png</a:t>
            </a:r>
            <a:r>
              <a:rPr lang="zh-TW" altLang="en-US" dirty="0"/>
              <a:t>或</a:t>
            </a:r>
            <a:r>
              <a:rPr lang="en-US" altLang="zh-TW" dirty="0" err="1"/>
              <a:t>GeoJson</a:t>
            </a:r>
            <a:r>
              <a:rPr lang="en-US" altLang="zh-TW" dirty="0"/>
              <a:t>,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鐵路工程地層下陷分析。</a:t>
            </a:r>
            <a:endParaRPr lang="en-US" altLang="zh-TW" dirty="0"/>
          </a:p>
          <a:p>
            <a:pPr lvl="1"/>
            <a:r>
              <a:rPr lang="zh-TW" altLang="en-US" dirty="0"/>
              <a:t>模型資料。常用格式為</a:t>
            </a:r>
            <a:r>
              <a:rPr lang="en-US" altLang="zh-TW" dirty="0" err="1"/>
              <a:t>GeoJson</a:t>
            </a:r>
            <a:r>
              <a:rPr lang="zh-TW" altLang="en-US" dirty="0"/>
              <a:t>、</a:t>
            </a:r>
            <a:r>
              <a:rPr lang="en-US" altLang="zh-TW" dirty="0"/>
              <a:t>SHP</a:t>
            </a:r>
            <a:r>
              <a:rPr lang="zh-TW" altLang="en-US" dirty="0"/>
              <a:t>與</a:t>
            </a:r>
            <a:r>
              <a:rPr lang="en-US" altLang="zh-TW" dirty="0"/>
              <a:t>SHX</a:t>
            </a:r>
            <a:r>
              <a:rPr lang="zh-TW" altLang="en-US" dirty="0"/>
              <a:t>、</a:t>
            </a:r>
            <a:r>
              <a:rPr lang="en-US" altLang="zh-TW" dirty="0" err="1"/>
              <a:t>gltf</a:t>
            </a:r>
            <a:r>
              <a:rPr lang="zh-TW" altLang="en-US" dirty="0"/>
              <a:t>、</a:t>
            </a:r>
            <a:r>
              <a:rPr lang="en-US" altLang="zh-TW" dirty="0" err="1"/>
              <a:t>glb</a:t>
            </a:r>
            <a:r>
              <a:rPr lang="zh-TW" altLang="en-US" dirty="0"/>
              <a:t>、</a:t>
            </a:r>
            <a:r>
              <a:rPr lang="en-US" altLang="zh-TW" dirty="0"/>
              <a:t>obj</a:t>
            </a:r>
            <a:r>
              <a:rPr lang="zh-TW" altLang="en-US" dirty="0"/>
              <a:t>、</a:t>
            </a:r>
            <a:r>
              <a:rPr lang="en-US" altLang="zh-TW" dirty="0" err="1"/>
              <a:t>svg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、</a:t>
            </a:r>
            <a:r>
              <a:rPr lang="en-US" altLang="zh-TW" dirty="0" err="1"/>
              <a:t>png</a:t>
            </a:r>
            <a:r>
              <a:rPr lang="zh-TW" altLang="en-US" dirty="0"/>
              <a:t>等多種</a:t>
            </a:r>
            <a:r>
              <a:rPr lang="en-US" altLang="zh-TW" dirty="0"/>
              <a:t>,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預載好的建築物、地形。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DE7BDE-EA82-4EC8-906C-7D25F29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336021-652C-4FAD-91D6-460169612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42" y="5431084"/>
            <a:ext cx="1371597" cy="3238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交通資料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18D5B4-6F29-4C84-AC48-3A71D533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3" y="3318567"/>
            <a:ext cx="2760617" cy="2078318"/>
          </a:xfrm>
          <a:prstGeom prst="rect">
            <a:avLst/>
          </a:prstGeom>
        </p:spPr>
      </p:pic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11858706-DA9B-413F-A3C3-20A2402FA87F}"/>
              </a:ext>
            </a:extLst>
          </p:cNvPr>
          <p:cNvSpPr txBox="1">
            <a:spLocks/>
          </p:cNvSpPr>
          <p:nvPr/>
        </p:nvSpPr>
        <p:spPr>
          <a:xfrm>
            <a:off x="3922628" y="5394056"/>
            <a:ext cx="1371597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圖磚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8BA2B2-9DF2-47A5-9F62-AE9B2CF4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82" y="3288092"/>
            <a:ext cx="2764691" cy="20783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9876E7-04E9-45FC-B366-97A11AECD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29" y="3318568"/>
            <a:ext cx="2604051" cy="20918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EE397F1-849D-45E3-98A6-2252F2BA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194" y="3289926"/>
            <a:ext cx="2604051" cy="2633982"/>
          </a:xfrm>
          <a:prstGeom prst="rect">
            <a:avLst/>
          </a:prstGeom>
        </p:spPr>
      </p:pic>
      <p:sp>
        <p:nvSpPr>
          <p:cNvPr id="14" name="文字版面配置區 3">
            <a:extLst>
              <a:ext uri="{FF2B5EF4-FFF2-40B4-BE49-F238E27FC236}">
                <a16:creationId xmlns:a16="http://schemas.microsoft.com/office/drawing/2014/main" id="{0D9FCED1-4680-4B14-90CA-B6C894994566}"/>
              </a:ext>
            </a:extLst>
          </p:cNvPr>
          <p:cNvSpPr txBox="1">
            <a:spLocks/>
          </p:cNvSpPr>
          <p:nvPr/>
        </p:nvSpPr>
        <p:spPr>
          <a:xfrm>
            <a:off x="6922214" y="5431084"/>
            <a:ext cx="1371597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模型資料</a:t>
            </a:r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BFA467E8-FBA9-49DF-8767-A71E35B56F38}"/>
              </a:ext>
            </a:extLst>
          </p:cNvPr>
          <p:cNvSpPr txBox="1">
            <a:spLocks/>
          </p:cNvSpPr>
          <p:nvPr/>
        </p:nvSpPr>
        <p:spPr>
          <a:xfrm>
            <a:off x="9425384" y="5941742"/>
            <a:ext cx="1843670" cy="46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衛星遙測點陣圖</a:t>
            </a:r>
          </a:p>
        </p:txBody>
      </p:sp>
    </p:spTree>
    <p:extLst>
      <p:ext uri="{BB962C8B-B14F-4D97-AF65-F5344CB8AC3E}">
        <p14:creationId xmlns:p14="http://schemas.microsoft.com/office/powerpoint/2010/main" val="354772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2115800" cy="5038725"/>
          </a:xfrm>
        </p:spPr>
        <p:txBody>
          <a:bodyPr/>
          <a:lstStyle/>
          <a:p>
            <a:r>
              <a:rPr lang="zh-TW" altLang="en-US" dirty="0"/>
              <a:t>實作：台灣模型圖</a:t>
            </a:r>
            <a:r>
              <a:rPr lang="en-US" altLang="zh-TW" dirty="0"/>
              <a:t>(</a:t>
            </a:r>
            <a:r>
              <a:rPr lang="zh-TW" altLang="en-US" dirty="0"/>
              <a:t>可以直接開程式碼過多，可以直接開檔案說明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檔案：</a:t>
            </a:r>
            <a:r>
              <a:rPr lang="en-US" altLang="zh-TW" dirty="0"/>
              <a:t>GIS/index.html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037EB9-9DE8-4924-BE60-A3357698AD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4322" y="1439119"/>
            <a:ext cx="2790825" cy="323850"/>
          </a:xfrm>
        </p:spPr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70278E2-873A-4851-A377-527F7511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1" y="579462"/>
            <a:ext cx="2016023" cy="2485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3927917-BCF2-419C-84B6-0BA7638D5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8"/>
          <a:stretch/>
        </p:blipFill>
        <p:spPr>
          <a:xfrm>
            <a:off x="10058936" y="3227715"/>
            <a:ext cx="1832891" cy="3298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C929FB7-63EA-489D-87C8-CB79B1E80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1341494"/>
            <a:ext cx="5466673" cy="54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2115800" cy="5038725"/>
          </a:xfrm>
        </p:spPr>
        <p:txBody>
          <a:bodyPr/>
          <a:lstStyle/>
          <a:p>
            <a:r>
              <a:rPr lang="en-US" altLang="zh-TW" dirty="0"/>
              <a:t>STEP01</a:t>
            </a:r>
            <a:r>
              <a:rPr lang="zh-TW" altLang="en-US" dirty="0"/>
              <a:t>：初始化環境</a:t>
            </a:r>
            <a:r>
              <a:rPr lang="en-US" altLang="zh-TW" dirty="0"/>
              <a:t>(</a:t>
            </a:r>
            <a:r>
              <a:rPr lang="zh-TW" altLang="en-US" dirty="0"/>
              <a:t>照打上去就可以了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檔案：</a:t>
            </a:r>
            <a:r>
              <a:rPr lang="en-US" altLang="zh-TW" dirty="0"/>
              <a:t>index_init.js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037EB9-9DE8-4924-BE60-A3357698AD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5125" y="6506419"/>
            <a:ext cx="2790825" cy="323850"/>
          </a:xfrm>
        </p:spPr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A7D56E-6CD3-46E4-A1FC-794B9AC5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9" y="1806585"/>
            <a:ext cx="11692658" cy="40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2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2115800" cy="5038725"/>
          </a:xfrm>
        </p:spPr>
        <p:txBody>
          <a:bodyPr/>
          <a:lstStyle/>
          <a:p>
            <a:r>
              <a:rPr lang="en-US" altLang="zh-TW" dirty="0"/>
              <a:t>STEP01</a:t>
            </a:r>
            <a:r>
              <a:rPr lang="zh-TW" altLang="en-US" dirty="0"/>
              <a:t>：初始化環境</a:t>
            </a:r>
            <a:r>
              <a:rPr lang="en-US" altLang="zh-TW" dirty="0"/>
              <a:t>(</a:t>
            </a:r>
            <a:r>
              <a:rPr lang="zh-TW" altLang="en-US" dirty="0"/>
              <a:t>照打上去就可以了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檔案：</a:t>
            </a:r>
            <a:r>
              <a:rPr lang="en-US" altLang="zh-TW" dirty="0"/>
              <a:t>index_init.js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37E8DC-1C49-4ECE-AD87-48411367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704650"/>
            <a:ext cx="7578738" cy="50387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D7F412-F03A-47E5-86C5-11E74B54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87" y="1704650"/>
            <a:ext cx="4300231" cy="1724350"/>
          </a:xfrm>
          <a:prstGeom prst="rect">
            <a:avLst/>
          </a:prstGeom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B63438D9-BB8E-4778-9D25-B32FC330031E}"/>
              </a:ext>
            </a:extLst>
          </p:cNvPr>
          <p:cNvSpPr txBox="1">
            <a:spLocks/>
          </p:cNvSpPr>
          <p:nvPr/>
        </p:nvSpPr>
        <p:spPr>
          <a:xfrm>
            <a:off x="7750187" y="3563666"/>
            <a:ext cx="4165588" cy="77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這時候應該啥都沒有很正常</a:t>
            </a:r>
            <a:endParaRPr lang="en-US" altLang="zh-TW" dirty="0"/>
          </a:p>
          <a:p>
            <a:r>
              <a:rPr lang="zh-TW" altLang="en-US" dirty="0"/>
              <a:t>但你會看到上面有</a:t>
            </a:r>
            <a:r>
              <a:rPr lang="en-US" altLang="zh-TW" dirty="0"/>
              <a:t>scene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4F6E2F0-186F-40BA-8C57-B6DECA2C7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355" y="4342740"/>
            <a:ext cx="350568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2115800" cy="5038725"/>
          </a:xfrm>
        </p:spPr>
        <p:txBody>
          <a:bodyPr/>
          <a:lstStyle/>
          <a:p>
            <a:r>
              <a:rPr lang="en-US" altLang="zh-TW" dirty="0"/>
              <a:t>STEP02</a:t>
            </a:r>
            <a:r>
              <a:rPr lang="zh-TW" altLang="en-US" dirty="0"/>
              <a:t>：讀取圖檔</a:t>
            </a:r>
            <a:r>
              <a:rPr lang="en-US" altLang="zh-TW" dirty="0"/>
              <a:t>(</a:t>
            </a:r>
            <a:r>
              <a:rPr lang="zh-TW" altLang="en-US" dirty="0"/>
              <a:t>來源：內政部國土繪測中心 </a:t>
            </a:r>
            <a:r>
              <a:rPr lang="en-US" altLang="zh-TW" dirty="0"/>
              <a:t>https://storage.googleapis.com/umas_public_assets/michaelBay/day17/taiwan.svg)</a:t>
            </a:r>
          </a:p>
          <a:p>
            <a:r>
              <a:rPr lang="zh-TW" altLang="en-US" dirty="0"/>
              <a:t>檔案：</a:t>
            </a:r>
            <a:r>
              <a:rPr lang="en-US" altLang="zh-TW" dirty="0"/>
              <a:t>index_return_path.js</a:t>
            </a:r>
          </a:p>
          <a:p>
            <a:r>
              <a:rPr lang="zh-TW" altLang="en-US" dirty="0"/>
              <a:t>引用</a:t>
            </a:r>
            <a:r>
              <a:rPr lang="en-US" altLang="zh-TW" dirty="0" err="1"/>
              <a:t>SVGLoader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引入使用</a:t>
            </a:r>
            <a:r>
              <a:rPr lang="en-US" altLang="zh-TW" dirty="0" err="1"/>
              <a:t>SVGLoader</a:t>
            </a:r>
            <a:r>
              <a:rPr lang="en-US" altLang="zh-TW" dirty="0"/>
              <a:t> </a:t>
            </a:r>
            <a:r>
              <a:rPr lang="zh-TW" altLang="en-US" dirty="0"/>
              <a:t>引入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D2074F-45DA-423C-9CF2-37A3594E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0" y="2463901"/>
            <a:ext cx="11468920" cy="12251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CC1B5B0-B8C7-478D-B552-E19743C3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5" y="4018065"/>
            <a:ext cx="11718075" cy="271611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AE86DF8-3EA7-43B8-9174-9C8B805EA790}"/>
              </a:ext>
            </a:extLst>
          </p:cNvPr>
          <p:cNvSpPr/>
          <p:nvPr/>
        </p:nvSpPr>
        <p:spPr>
          <a:xfrm>
            <a:off x="1362075" y="6156959"/>
            <a:ext cx="2493645" cy="291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95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12115800" cy="5038725"/>
          </a:xfrm>
        </p:spPr>
        <p:txBody>
          <a:bodyPr/>
          <a:lstStyle/>
          <a:p>
            <a:r>
              <a:rPr lang="en-US" altLang="zh-TW" dirty="0"/>
              <a:t>STEP02</a:t>
            </a:r>
            <a:r>
              <a:rPr lang="zh-TW" altLang="en-US" dirty="0"/>
              <a:t>：讀取圖檔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index_return_path.js</a:t>
            </a:r>
          </a:p>
          <a:p>
            <a:r>
              <a:rPr lang="zh-TW" altLang="en-US" dirty="0"/>
              <a:t>頁面打開後，可以確認終端是否有打印剛剛結果。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36B0FD-E827-4BBB-AEDB-38C65EF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25"/>
          <a:stretch/>
        </p:blipFill>
        <p:spPr>
          <a:xfrm>
            <a:off x="5915025" y="1065098"/>
            <a:ext cx="6162675" cy="55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5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3286125" cy="5038725"/>
          </a:xfrm>
        </p:spPr>
        <p:txBody>
          <a:bodyPr/>
          <a:lstStyle/>
          <a:p>
            <a:r>
              <a:rPr lang="en-US" altLang="zh-TW" dirty="0"/>
              <a:t>STEP03</a:t>
            </a:r>
            <a:r>
              <a:rPr lang="zh-TW" altLang="en-US" dirty="0"/>
              <a:t>：將</a:t>
            </a:r>
            <a:r>
              <a:rPr lang="en-US" altLang="zh-TW" dirty="0"/>
              <a:t>path</a:t>
            </a:r>
            <a:r>
              <a:rPr lang="zh-TW" altLang="en-US" dirty="0"/>
              <a:t>轉成</a:t>
            </a:r>
            <a:r>
              <a:rPr lang="en-US" altLang="zh-TW" dirty="0"/>
              <a:t>3Dmesh</a:t>
            </a:r>
          </a:p>
          <a:p>
            <a:r>
              <a:rPr lang="zh-TW" altLang="en-US" dirty="0"/>
              <a:t>檔案：</a:t>
            </a:r>
            <a:r>
              <a:rPr lang="en-US" altLang="zh-TW" dirty="0"/>
              <a:t>index_path_to_mesh.js</a:t>
            </a:r>
          </a:p>
          <a:p>
            <a:r>
              <a:rPr lang="zh-TW" altLang="en-US" dirty="0"/>
              <a:t>頁面打開後，應該就可以看到一個台灣了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DC952B-2FA9-4D7C-93D6-31AADDDC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07" y="1047366"/>
            <a:ext cx="8726118" cy="55062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10F130-3CA8-4A4D-84F6-41D94AEE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2" y="2592267"/>
            <a:ext cx="2965880" cy="34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E9DA0E-C492-4602-933D-A890DF5CAD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" y="973384"/>
            <a:ext cx="9667875" cy="5038725"/>
          </a:xfrm>
        </p:spPr>
        <p:txBody>
          <a:bodyPr/>
          <a:lstStyle/>
          <a:p>
            <a:r>
              <a:rPr lang="en-US" altLang="zh-TW" dirty="0"/>
              <a:t>STEP04</a:t>
            </a:r>
            <a:r>
              <a:rPr lang="zh-TW" altLang="en-US" dirty="0"/>
              <a:t>：處理效能問題</a:t>
            </a:r>
            <a:r>
              <a:rPr lang="en-US" altLang="zh-TW" dirty="0"/>
              <a:t>(</a:t>
            </a:r>
            <a:r>
              <a:rPr lang="zh-TW" altLang="en-US" dirty="0"/>
              <a:t>不一定會出現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畫面較卡原因是因為</a:t>
            </a:r>
            <a:r>
              <a:rPr lang="en-US" altLang="zh-TW" dirty="0"/>
              <a:t>SVG</a:t>
            </a:r>
            <a:r>
              <a:rPr lang="zh-TW" altLang="en-US" dirty="0"/>
              <a:t>本身是由多個點組成 </a:t>
            </a:r>
            <a:r>
              <a:rPr lang="en-US" altLang="zh-TW" dirty="0"/>
              <a:t>=&gt;</a:t>
            </a:r>
            <a:r>
              <a:rPr lang="zh-TW" altLang="en-US" dirty="0"/>
              <a:t> 透過</a:t>
            </a:r>
            <a:r>
              <a:rPr lang="en-US" altLang="zh-TW" dirty="0" err="1"/>
              <a:t>extrued</a:t>
            </a:r>
            <a:r>
              <a:rPr lang="zh-TW" altLang="en-US" dirty="0"/>
              <a:t>檢化路徑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/>
              <a:t>index_extrude.js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1A8C03-C039-4077-BB44-E34C8968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GIS</a:t>
            </a:r>
            <a:r>
              <a:rPr lang="zh-TW" altLang="en-US" dirty="0"/>
              <a:t>：當</a:t>
            </a:r>
            <a:r>
              <a:rPr lang="en-US" altLang="zh-TW" dirty="0"/>
              <a:t>three.js</a:t>
            </a:r>
            <a:r>
              <a:rPr lang="zh-TW" altLang="en-US" dirty="0"/>
              <a:t>碰上</a:t>
            </a:r>
            <a:r>
              <a:rPr lang="en-US" altLang="zh-TW" dirty="0"/>
              <a:t>SVG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B17ED1-6AA2-4F2D-946E-7E1F353D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704975"/>
            <a:ext cx="665988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5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661</Words>
  <Application>Microsoft Office PowerPoint</Application>
  <PresentationFormat>寬螢幕</PresentationFormat>
  <Paragraphs>65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  <vt:lpstr>GIS：當three.js碰上SVG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168</cp:revision>
  <dcterms:created xsi:type="dcterms:W3CDTF">2025-01-25T05:26:28Z</dcterms:created>
  <dcterms:modified xsi:type="dcterms:W3CDTF">2025-01-31T10:59:48Z</dcterms:modified>
</cp:coreProperties>
</file>