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7" r:id="rId2"/>
    <p:sldId id="271" r:id="rId3"/>
    <p:sldId id="269" r:id="rId4"/>
    <p:sldId id="383" r:id="rId5"/>
    <p:sldId id="399" r:id="rId6"/>
    <p:sldId id="384" r:id="rId7"/>
    <p:sldId id="400" r:id="rId8"/>
    <p:sldId id="402" r:id="rId9"/>
    <p:sldId id="385" r:id="rId10"/>
    <p:sldId id="403" r:id="rId11"/>
    <p:sldId id="386" r:id="rId12"/>
    <p:sldId id="387" r:id="rId13"/>
    <p:sldId id="404" r:id="rId14"/>
    <p:sldId id="388" r:id="rId15"/>
    <p:sldId id="389" r:id="rId16"/>
    <p:sldId id="382" r:id="rId17"/>
    <p:sldId id="397" r:id="rId18"/>
    <p:sldId id="392" r:id="rId19"/>
    <p:sldId id="394" r:id="rId20"/>
    <p:sldId id="395" r:id="rId21"/>
    <p:sldId id="396" r:id="rId22"/>
    <p:sldId id="393" r:id="rId23"/>
    <p:sldId id="405" r:id="rId24"/>
    <p:sldId id="407" r:id="rId25"/>
    <p:sldId id="406" r:id="rId26"/>
    <p:sldId id="390" r:id="rId27"/>
    <p:sldId id="272" r:id="rId28"/>
    <p:sldId id="409" r:id="rId29"/>
    <p:sldId id="408" r:id="rId30"/>
    <p:sldId id="410" r:id="rId31"/>
    <p:sldId id="411" r:id="rId32"/>
    <p:sldId id="267" r:id="rId3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E6E6E6"/>
    <a:srgbClr val="F5F7A5"/>
    <a:srgbClr val="F5E6A7"/>
    <a:srgbClr val="A4B8D0"/>
    <a:srgbClr val="747BA7"/>
    <a:srgbClr val="8F726B"/>
    <a:srgbClr val="FCD97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77726" autoAdjust="0"/>
  </p:normalViewPr>
  <p:slideViewPr>
    <p:cSldViewPr snapToGrid="0" snapToObjects="1">
      <p:cViewPr varScale="1">
        <p:scale>
          <a:sx n="89" d="100"/>
          <a:sy n="89" d="100"/>
        </p:scale>
        <p:origin x="214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28A5FE-BFEB-49AD-B1C9-02B6ACDD45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671B3-6541-4062-B69D-13A534BE074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0C67D78-5D89-43D3-B0DB-6A893DD64078}" type="datetimeFigureOut">
              <a:rPr lang="en-US" altLang="zh-TW"/>
              <a:pPr>
                <a:defRPr/>
              </a:pPr>
              <a:t>1/30/2025</a:t>
            </a:fld>
            <a:endParaRPr lang="en-US" altLang="zh-TW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4644805-D7BD-4AA2-AEFA-C018D9A709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999E9DD-4FC5-4856-AC16-770009C1E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D8B4C-C70A-4235-9F27-AD0CC15B73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0ADB7-C1CF-4DF9-8950-B8F1BE9BE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328B745-7D1F-46F3-9FEA-8977A3346DA1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ullstackladder.dev/blog/2018/04/07/tensorflow-js-basic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8B745-7D1F-46F3-9FEA-8977A3346DA1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6725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3946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1813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5784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TRANFLOW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基本範例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https://fullstackladder.dev/blog/2018/04/07/tensorflow-js-basic/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7944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57465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47568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7581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8689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這讓開發者能夠在 瀏覽器內直接進行深度學習推理，無需伺服器支援，適合應用於 互動式 AI 應用、電腦視覺、NLP 和網頁 AI 服務。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73321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275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57290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3015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https://ithelp.ithome.com.tw/m/articles/10199690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23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3188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https://ithelp.ithome.com.tw/m/articles/10199690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24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3759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https://ithelp.ithome.com.tw/m/articles/10199690</a:t>
            </a:r>
          </a:p>
          <a:p>
            <a:r>
              <a:rPr lang="en-US" altLang="zh-TW" dirty="0" smtClean="0"/>
              <a:t>3D AI</a:t>
            </a:r>
            <a:r>
              <a:rPr lang="zh-TW" altLang="en-US" dirty="0" smtClean="0"/>
              <a:t>模型生成</a:t>
            </a:r>
            <a:endParaRPr lang="en-US" altLang="zh-TW" dirty="0" smtClean="0"/>
          </a:p>
          <a:p>
            <a:r>
              <a:rPr lang="en-US" altLang="zh-TW" dirty="0" smtClean="0"/>
              <a:t>https://blog.csdn.net/shebao3333/article/details/138557111</a:t>
            </a:r>
          </a:p>
          <a:p>
            <a:r>
              <a:rPr lang="en-US" altLang="zh-TW" dirty="0" smtClean="0"/>
              <a:t>https://blog.twjoin.com/%E8%AA%8D%E8%AD%98-three-js-6eb329e16c97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4080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99453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目標是提升 </a:t>
            </a:r>
            <a:r>
              <a:rPr lang="zh-TW" altLang="en-US" sz="1200" b="1" dirty="0" smtClean="0"/>
              <a:t>電影院、劇院、體育場等場館</a:t>
            </a:r>
            <a:r>
              <a:rPr lang="zh-TW" altLang="en-US" sz="1200" dirty="0" smtClean="0"/>
              <a:t> 的購票體驗，透過更</a:t>
            </a:r>
            <a:r>
              <a:rPr lang="zh-TW" altLang="en-US" sz="1200" b="1" dirty="0" smtClean="0"/>
              <a:t>直觀的座位選擇方式</a:t>
            </a:r>
            <a:r>
              <a:rPr lang="zh-TW" altLang="en-US" sz="1200" dirty="0" smtClean="0"/>
              <a:t>，讓使用者可以更容易選擇理想的位置。</a:t>
            </a:r>
            <a:endParaRPr lang="zh-TW" altLang="en-US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28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3929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2553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30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4900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31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928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5780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403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240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027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4986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2432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響應式時可用到</a:t>
            </a:r>
            <a:endParaRPr lang="en-US" altLang="zh-TW" dirty="0" smtClean="0"/>
          </a:p>
          <a:p>
            <a:r>
              <a:rPr lang="en-US" altLang="zh-TW" dirty="0" smtClean="0"/>
              <a:t>https://welly.tw/blog/what-is-rwd-and-how-to-use</a:t>
            </a:r>
          </a:p>
          <a:p>
            <a:r>
              <a:rPr lang="en-US" altLang="zh-TW" dirty="0" smtClean="0"/>
              <a:t>https://www.worker360.com.tw/blog/bootstrap-5-feature</a:t>
            </a:r>
          </a:p>
          <a:p>
            <a:r>
              <a:rPr lang="en-US" altLang="zh-TW" dirty="0" smtClean="0"/>
              <a:t>https://medium.com/misa-design-%E5%A0%AF%E8%88%9C%E8%A8%AD%E8%A8%88/bootstrap-5-%E5%81%9A-rwd-%E8%B6%85%E7%B0%A1%E5%96%AE-%E4%B8%80%E4%B8%8B%E5%B0%B1%E5%81%9A%E5%87%BA%E6%B5%81%E8%AE%8A%E6%A0%BC%E7%B7%9A-28412c8c1f08</a:t>
            </a:r>
          </a:p>
          <a:p>
            <a:r>
              <a:rPr lang="zh-TW" altLang="en-US" dirty="0" smtClean="0"/>
              <a:t>日系風格特輯</a:t>
            </a:r>
            <a:endParaRPr lang="en-US" altLang="zh-TW" dirty="0" smtClean="0"/>
          </a:p>
          <a:p>
            <a:r>
              <a:rPr lang="en-US" altLang="zh-TW" dirty="0" smtClean="0"/>
              <a:t>https://www.tellustek.com/japan-web-design-examples/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98BDA-8CAF-944A-A3F1-70A1D638F4D8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838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B13182-299F-4040-B4A0-7608D519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ECAFB-0A4B-4C4C-A47E-67B7F5546844}" type="datetime1">
              <a:rPr lang="en-US" altLang="zh-TW" smtClean="0"/>
              <a:t>1/30/2025</a:t>
            </a:fld>
            <a:endParaRPr lang="en-US" alt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AA2B19-E8D5-46C2-8D35-9E5CBE5B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33B90C-A9EF-4ACF-BC28-2E51F0A6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60638-65F8-4471-BF89-965A7FEB33E6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894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9C1353-A4CE-4162-A340-7423AB43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47619-7187-4959-95DB-E6D52CC5790D}" type="datetime1">
              <a:rPr lang="en-US" altLang="zh-TW" smtClean="0"/>
              <a:t>1/30/2025</a:t>
            </a:fld>
            <a:endParaRPr lang="en-US" alt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85B7D-C82D-40AD-8CC7-816E6E67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49C132-11F2-46DB-B8B1-048D9F8A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B6E960-84E9-4C30-BE8F-E36CC31C1895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33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D1B8FF-D336-4287-8637-036581A1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B350E-D83F-4428-B8D9-98EF095690D2}" type="datetime1">
              <a:rPr lang="en-US" altLang="zh-TW" smtClean="0"/>
              <a:t>1/30/2025</a:t>
            </a:fld>
            <a:endParaRPr lang="en-US" alt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EB983F-8234-494C-8939-28985237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6C3790-6F57-4EB3-842F-6F320AB3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8F128-388C-48FC-BE5F-79235CB7A58C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192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0685E1-9C75-461C-B0EA-4672D017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9D45B-B85C-47C9-B3EB-6EE3106AAD4B}" type="datetime1">
              <a:rPr lang="en-US" altLang="zh-TW" smtClean="0"/>
              <a:t>1/30/2025</a:t>
            </a:fld>
            <a:endParaRPr lang="en-US" alt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D335F2-907C-41F8-B3CF-9CEC299A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28FB0D-351B-4B71-B5FB-0FEB15C3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D209D-E26F-4136-80C9-5FA30D1CF5CE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012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383C31-8094-446D-83A6-BFD51BF8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C2145-9A09-4103-AAC7-422C86EA5E84}" type="datetime1">
              <a:rPr lang="en-US" altLang="zh-TW" smtClean="0"/>
              <a:t>1/30/2025</a:t>
            </a:fld>
            <a:endParaRPr lang="en-US" alt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E496E8-6488-4748-B5E1-CC216E7D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275420-4F34-4372-81BD-DFD5B218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0C1E93-4843-475F-9269-B4D905A48783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567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98AE1FDB-E5FA-48B1-AC5A-0E431518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3B5C7-A013-4B42-9946-DDB66E7F40E0}" type="datetime1">
              <a:rPr lang="en-US" altLang="zh-TW" smtClean="0"/>
              <a:t>1/30/2025</a:t>
            </a:fld>
            <a:endParaRPr lang="en-US" altLang="zh-TW" dirty="0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5E4D7D40-F5D9-4F53-A85A-0DE07DEC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6F04D1D8-8A51-4627-8A00-2A0FD1F2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8C4D2-019D-4065-B141-5463228ECFB7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364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3F2D0EEE-5854-421D-9217-2E04071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FC3F1-7A35-446F-93D2-F67E09130F58}" type="datetime1">
              <a:rPr lang="en-US" altLang="zh-TW" smtClean="0"/>
              <a:t>1/30/2025</a:t>
            </a:fld>
            <a:endParaRPr lang="en-US" altLang="zh-TW" dirty="0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F1D8BF5F-A1D7-4638-9B69-81BE8172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D9A294D3-B9DA-4702-81C5-98A49663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7A2A4D-EF07-4A44-B4B1-164901A371BD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809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E7E205A9-2CB9-4130-BB8E-6BEA82676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94386-C900-4CE3-9059-922F8A04FC4C}" type="datetime1">
              <a:rPr lang="en-US" altLang="zh-TW" smtClean="0"/>
              <a:t>1/30/2025</a:t>
            </a:fld>
            <a:endParaRPr lang="en-US" altLang="zh-TW" dirty="0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2C0DB7EB-BE5F-4E16-8707-5A40D3B4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5C41AE53-130E-431D-9899-69C7CDDD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7CF0F-8C49-4D22-8774-F84E106025DF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199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78168B52-6822-4DB3-A793-FBC156DE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2C698-08C2-4B13-9625-240AE2B4FFDE}" type="datetime1">
              <a:rPr lang="en-US" altLang="zh-TW" smtClean="0"/>
              <a:t>1/30/2025</a:t>
            </a:fld>
            <a:endParaRPr lang="en-US" altLang="zh-TW" dirty="0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DDFBA107-DF23-4627-981F-91077C86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BE0FDD18-A9DA-4350-81AA-2D4FC0D7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D7845-12A7-491A-9A97-016D94E96950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799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3906B08D-6B78-4A79-A74E-6AA39C65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C5A8C-72B5-4D1F-9D2D-90355F1A2E56}" type="datetime1">
              <a:rPr lang="en-US" altLang="zh-TW" smtClean="0"/>
              <a:t>1/30/2025</a:t>
            </a:fld>
            <a:endParaRPr lang="en-US" altLang="zh-TW" dirty="0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29C8C5C3-06B9-48FA-BAC6-7474B855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B0D16CED-E179-4BD2-AAF2-7C075E62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F50CE-9AF8-404D-AE9F-60070846464D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7956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B002F8FF-F256-41E9-AC77-10BA1536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95C6F-94F4-40D9-9F1A-95A01C1C4E40}" type="datetime1">
              <a:rPr lang="en-US" altLang="zh-TW" smtClean="0"/>
              <a:t>1/30/2025</a:t>
            </a:fld>
            <a:endParaRPr lang="en-US" altLang="zh-TW" dirty="0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99F68158-00AE-45AF-B2E6-6ABE701C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B0817AD-7C47-428D-BD85-53CE9E6B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D5D49-180E-49C6-B719-A0FAF3EE1787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7791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94AD4EF3-3117-408F-952B-F456A1AF9BC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3E913071-C817-491F-B745-AC39D9A614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56E0C4-ADBB-4F54-96C3-A03C1D34A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3EBDD53-EA8F-4B2A-A9C3-8EC1B2B281E7}" type="datetime1">
              <a:rPr lang="en-US" altLang="zh-TW" smtClean="0"/>
              <a:t>1/30/2025</a:t>
            </a:fld>
            <a:endParaRPr lang="en-US" alt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2AA352-9121-4859-A2F7-AE51B705C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639D0A-8B90-429E-910A-082E1B71E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69BC7F3-B413-4473-BDA8-2A33F465919C}" type="slidenum">
              <a:rPr lang="en-US" altLang="zh-TW"/>
              <a:pPr/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ust.edu.jo/~mqais/CIS99/PDF/Ch.01_Introduction_%20to_computers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f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js?hl=zh-t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ychen-ncku@gs.ncku.edu.t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campoallecomete.it/" TargetMode="External"/><Relationship Id="rId3" Type="http://schemas.openxmlformats.org/officeDocument/2006/relationships/hyperlink" Target="https://threejs.org/" TargetMode="External"/><Relationship Id="rId7" Type="http://schemas.openxmlformats.org/officeDocument/2006/relationships/hyperlink" Target="https://tympanus.net/Tutorials/TheAviator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png"/><Relationship Id="rId9" Type="http://schemas.openxmlformats.org/officeDocument/2006/relationships/hyperlink" Target="http://lab.samsy.ninja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bylonjs.com/featureDemo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vrseat.vercel.app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pinterest.com/" TargetMode="External"/><Relationship Id="rId7" Type="http://schemas.openxmlformats.org/officeDocument/2006/relationships/image" Target="../media/image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behance.net/" TargetMode="External"/><Relationship Id="rId4" Type="http://schemas.openxmlformats.org/officeDocument/2006/relationships/hyperlink" Target="https://dribbble.com/shots/popula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4CAAD2C3-9578-4393-AB2B-399BA5338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/>
          <a:lstStyle/>
          <a:p>
            <a:pPr lvl="0"/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DFKai-SB"/>
              </a:rPr>
              <a:t>Interactive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DFKai-SB"/>
              </a:rPr>
              <a:t>Web Programming and Application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hlinkClick r:id="rId2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F983D9B1-F003-44C4-AE57-93100F1B3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35096"/>
            <a:ext cx="6400800" cy="1752600"/>
          </a:xfrm>
        </p:spPr>
        <p:txBody>
          <a:bodyPr/>
          <a:lstStyle/>
          <a:p>
            <a:pPr eaLnBrk="1" hangingPunct="1"/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互動式網頁程式設計與應用</a:t>
            </a: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eaLnBrk="1" hangingPunct="1"/>
            <a:endParaRPr lang="en-US" altLang="zh-TW" b="1" dirty="0" smtClean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eaLnBrk="1" hangingPunct="1"/>
            <a:r>
              <a:rPr lang="zh-TW" altLang="en-US" b="1" dirty="0" smtClean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陳世曄</a:t>
            </a:r>
            <a:endParaRPr lang="zh-TW" altLang="zh-TW" b="1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E1C158-67DC-412A-906A-24C4D6A7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82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網頁與響應式網頁設計概念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9" b="42115"/>
          <a:stretch/>
        </p:blipFill>
        <p:spPr>
          <a:xfrm>
            <a:off x="530351" y="1819655"/>
            <a:ext cx="7320861" cy="394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1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82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提高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效率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942" y="1747297"/>
            <a:ext cx="8151983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設計出簡單美觀的網頁後，我們會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許多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的挑戰</a:t>
            </a: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是一個由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寫成的前端框架，核心的設計目標是達成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RWD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響應式與行動優先，也就是讓你的網站排版可以自動適應螢幕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大小，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可以用更少的程式碼實現專業級的排版、按鈕與導航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欄。</a:t>
            </a:r>
            <a:endParaRPr lang="zh-TW" altLang="en-US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62" y="493776"/>
            <a:ext cx="1445828" cy="11521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91" b="5999"/>
          <a:stretch/>
        </p:blipFill>
        <p:spPr>
          <a:xfrm>
            <a:off x="685800" y="4339306"/>
            <a:ext cx="5486400" cy="235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3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82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，讓網頁「動起來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942" y="1823233"/>
            <a:ext cx="82281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有了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骨架與外衣，接下來我們要給網頁「注入靈魂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是一門強大的程式語言，它能讓網頁變得動態且有趣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將學習事件處理、條件式邏輯，甚至如何創造互動效果，例如按鈕點擊後顯示隱藏內容。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12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0" b="5715"/>
          <a:stretch/>
        </p:blipFill>
        <p:spPr>
          <a:xfrm>
            <a:off x="535654" y="4119229"/>
            <a:ext cx="3945604" cy="19724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945" y="4119229"/>
            <a:ext cx="3716509" cy="197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51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82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提升互動效果</a:t>
            </a:r>
          </a:p>
        </p:txBody>
      </p:sp>
      <p:sp>
        <p:nvSpPr>
          <p:cNvPr id="2" name="矩形 1"/>
          <p:cNvSpPr/>
          <p:nvPr/>
        </p:nvSpPr>
        <p:spPr>
          <a:xfrm>
            <a:off x="391942" y="1500504"/>
            <a:ext cx="8228183" cy="1882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雖然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很強大，但撰寫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複雜的程式碼可能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會讓人吃力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這時候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幫助我們快速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(Document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Model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，文件物件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一種讓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可以與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文件互動的程式化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介面，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實現各種動畫與互動效果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13</a:t>
            </a:fld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89" b="52741"/>
          <a:stretch/>
        </p:blipFill>
        <p:spPr>
          <a:xfrm>
            <a:off x="903100" y="4130636"/>
            <a:ext cx="3602933" cy="240859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93" r="15389"/>
          <a:stretch/>
        </p:blipFill>
        <p:spPr>
          <a:xfrm>
            <a:off x="4637424" y="4130636"/>
            <a:ext cx="3602934" cy="17484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4795" y="3653389"/>
            <a:ext cx="77024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例如：DOM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 HTML 轉換成「物件」，讓 JavaScript 可以透過程式碼來存取和操作這些元素。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4032697" y="4939463"/>
            <a:ext cx="473336" cy="38727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37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82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提升互動效果</a:t>
            </a:r>
          </a:p>
        </p:txBody>
      </p:sp>
      <p:sp>
        <p:nvSpPr>
          <p:cNvPr id="2" name="矩形 1"/>
          <p:cNvSpPr/>
          <p:nvPr/>
        </p:nvSpPr>
        <p:spPr>
          <a:xfrm>
            <a:off x="391942" y="1500504"/>
            <a:ext cx="8228183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不是程式語言，也不是前端框架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(framework)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，它是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，是最受歡迎的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函式庫之一！</a:t>
            </a: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是基於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操作工具，讓程式碼更簡潔，但現代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已經足夠強大，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逐漸被取代。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1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5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移除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依賴，就是因為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已經能很好地操作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DOM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！</a:t>
            </a: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因為減少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額外的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jQuery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依賴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，可提高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瀏覽器運行的額外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開銷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更現代的語法，與前端框架（</a:t>
            </a:r>
            <a:r>
              <a:rPr lang="en-US" altLang="zh-TW" sz="2400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sz="2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React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）更相容</a:t>
            </a:r>
            <a:endParaRPr lang="zh-TW" altLang="en-US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713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82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探索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，進入未來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世界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942" y="1823233"/>
            <a:ext cx="8228183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學會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了網頁基礎後，我們將進入更高階的領域：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TensorFlow.js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：帶您進入人工智慧的世界，用機器學習提升應用的智慧化程度。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Three.js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：讓您用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創造出令人驚嘆的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視覺效果，像是虛擬遊戲場景或互動地圖。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未來科技的縮影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，打造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互動網頁，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將各位的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想法呈現在三維空間中！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15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9049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TensorFlow.js]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前端也能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玩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ML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942" y="1823233"/>
            <a:ext cx="8151983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TensorFlow.js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將機器學習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(Machine Learning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ML)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版本，透過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TensorFlow.js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讓前端開發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人員也有機會加入機器學習的領域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加上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領域的生態圈支持，讓機器學習在瀏覽器上有了更多發揮的空間！例如結合攝影機、行動裝置的陀螺儀等等，只要裝置與瀏覽器支援，都能夠發會更多不同的變化，同時藉由在客戶端瀏覽器上執行的優勢，節省後端訓練的成本。</a:t>
            </a: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16</a:t>
            </a:fld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2" y="5308803"/>
            <a:ext cx="6276921" cy="14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40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82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張量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942" y="1478600"/>
            <a:ext cx="836801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(Tensor)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是多維陣列或矩陣的泛化。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TensorFlow.js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中，張量是用來存儲數據的核心資料結構，可以用來表示標量、向量、矩陣或更高維度的數據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張量實際上看似很複雜，但其實它就和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一樣，也是儲存資料的容器，數學上可理解為多維數組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(Multidimensional Array)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階張量為純量、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階張量為向量、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階張量為矩陣、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階張量則是由多個矩陣所組成的，其實際上這些資料都是一層一層疊上去的，其較直觀的理解如下：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17</a:t>
            </a:fld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6"/>
          <a:stretch/>
        </p:blipFill>
        <p:spPr>
          <a:xfrm>
            <a:off x="1567102" y="4479421"/>
            <a:ext cx="6052898" cy="20679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23872" y="6442501"/>
            <a:ext cx="6166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Difference between a scalar, a vector, a matrix and a tensor</a:t>
            </a:r>
          </a:p>
        </p:txBody>
      </p:sp>
    </p:spTree>
    <p:extLst>
      <p:ext uri="{BB962C8B-B14F-4D97-AF65-F5344CB8AC3E}">
        <p14:creationId xmlns:p14="http://schemas.microsoft.com/office/powerpoint/2010/main" val="4097184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82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機器學習基本概念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942" y="1823233"/>
            <a:ext cx="815198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我們會針對一個題目，給予一組訓練資料清單，這些資料包含了問題與答案，接著透過機器學習的各種演算法，來訓練出一個針對這個題目的模型。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模型通常就代表了一個公式，只要將題目帶進去公式，就能夠算出答案，而這個公式怎麼來的呢？就是透過機器學習演算法，這些演算法通常會先隨機產生一個公式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也就是模型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，接著將訓練資料帶進去計算出預測值，並與正確答案比較，並透過不斷的調整模型內容，不斷想辦法降低預測值與正確答案的差距，直到預測值與足夠接近正確答案為止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來說，就是經驗法則！剛開始學一項知識的時候，得到的結果會與預期落差很大，藉由不斷學到正確知識後，就會與預期越來越接近！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18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0261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82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Why TensorFlow.js ?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942" y="1823233"/>
            <a:ext cx="8151983" cy="3729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瀏覽器中就能執行機器學習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–&gt;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不用再安裝任何函式庫或驅動程式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–&gt; Tensorflow.js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底層透過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WebGL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存取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資源，所以運算速度才可以快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加速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TensorFlow.js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會自動支援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WebGL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可用的時候，它會在背景中加速您的程式。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可透過行動裝置開啟網頁，這樣一來您的模型就能取用手機的感測器資料，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相機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。所有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資料皆保留在客戶端上，使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TensorFlow.js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既適用於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低延遲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推算，同時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保護使用者隱私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19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1073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6DED931-E23D-4C18-942D-AC81B1F67C52}"/>
              </a:ext>
            </a:extLst>
          </p:cNvPr>
          <p:cNvSpPr txBox="1"/>
          <p:nvPr/>
        </p:nvSpPr>
        <p:spPr>
          <a:xfrm>
            <a:off x="161925" y="1079500"/>
            <a:ext cx="8636000" cy="45243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授課老師：</a:t>
            </a:r>
            <a:r>
              <a:rPr lang="zh-TW" altLang="en-US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陳世曄</a:t>
            </a:r>
            <a:r>
              <a:rPr lang="zh-TW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zh-TW" altLang="en-US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副</a:t>
            </a:r>
            <a:r>
              <a:rPr lang="zh-TW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教授</a:t>
            </a:r>
            <a:endParaRPr lang="en-US" altLang="zh-TW" sz="2400" kern="100" dirty="0">
              <a:latin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     Email</a:t>
            </a:r>
            <a:r>
              <a:rPr lang="zh-TW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：</a:t>
            </a:r>
            <a:r>
              <a:rPr lang="en-US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  <a:hlinkClick r:id="rId2"/>
              </a:rPr>
              <a:t>sychen-ncku@gs.ncku.edu.tw</a:t>
            </a:r>
            <a:endParaRPr lang="en-US" altLang="zh-TW" sz="2400" kern="100" dirty="0">
              <a:latin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上課時間</a:t>
            </a:r>
            <a:r>
              <a:rPr lang="zh-TW" altLang="zh-TW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：星期</a:t>
            </a:r>
            <a:r>
              <a:rPr lang="zh-TW" altLang="en-US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二</a:t>
            </a:r>
            <a:r>
              <a:rPr lang="en-US" altLang="zh-TW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zh-TW" altLang="en-US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第</a:t>
            </a:r>
            <a:r>
              <a:rPr lang="en-US" altLang="zh-TW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2-4</a:t>
            </a:r>
            <a:r>
              <a:rPr lang="zh-TW" altLang="en-US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節 </a:t>
            </a:r>
            <a:r>
              <a:rPr lang="en-US" altLang="zh-TW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09:00-12:00 </a:t>
            </a:r>
            <a:endParaRPr lang="en-US" altLang="zh-TW" sz="2400" kern="100" dirty="0">
              <a:latin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上課教室：工科系館 </a:t>
            </a:r>
            <a:r>
              <a:rPr lang="en-US" altLang="zh-TW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41122</a:t>
            </a:r>
            <a:endParaRPr lang="zh-TW" altLang="zh-TW" sz="2400" kern="100" dirty="0">
              <a:latin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修課人數：</a:t>
            </a:r>
            <a:r>
              <a:rPr lang="zh-TW" altLang="zh-TW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約</a:t>
            </a:r>
            <a:r>
              <a:rPr lang="en-US" altLang="zh-TW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30</a:t>
            </a:r>
            <a:r>
              <a:rPr lang="zh-TW" altLang="zh-TW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人</a:t>
            </a:r>
            <a:endParaRPr lang="en-US" altLang="zh-TW" sz="2400" kern="100" dirty="0" smtClean="0">
              <a:latin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zh-TW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課程</a:t>
            </a:r>
            <a:r>
              <a:rPr lang="zh-TW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教材</a:t>
            </a:r>
            <a:r>
              <a:rPr lang="zh-TW" altLang="zh-TW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：</a:t>
            </a:r>
            <a:r>
              <a:rPr lang="zh-TW" altLang="en-US" dirty="0" smtClean="0"/>
              <a:t>自編講義</a:t>
            </a:r>
            <a:r>
              <a:rPr lang="en-US" altLang="zh-TW" dirty="0" smtClean="0"/>
              <a:t>.</a:t>
            </a:r>
            <a:endParaRPr lang="zh-TW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zh-TW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上課</a:t>
            </a:r>
            <a:r>
              <a:rPr lang="zh-TW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方式：</a:t>
            </a:r>
            <a:r>
              <a:rPr lang="zh-TW" altLang="en-US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上課</a:t>
            </a:r>
            <a:r>
              <a:rPr lang="en-US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lang="zh-TW" altLang="en-US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小時、</a:t>
            </a:r>
            <a:r>
              <a:rPr lang="zh-TW" altLang="en-US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實習</a:t>
            </a:r>
            <a:r>
              <a:rPr lang="en-US" altLang="zh-TW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lang="zh-TW" altLang="en-US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小時</a:t>
            </a:r>
            <a:endParaRPr lang="zh-TW" altLang="zh-TW" sz="2400" kern="100" dirty="0">
              <a:latin typeface="MS PGothic" panose="020B0600070205080204" pitchFamily="34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zh-TW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課程助教：</a:t>
            </a:r>
            <a:r>
              <a:rPr lang="zh-TW" altLang="en-US" sz="2400" kern="100" dirty="0">
                <a:latin typeface="MS PGothic" panose="020B0600070205080204" pitchFamily="34" charset="-128"/>
                <a:cs typeface="Times New Roman" panose="02020603050405020304" pitchFamily="18" charset="0"/>
              </a:rPr>
              <a:t>方威仁、朱晉賢、</a:t>
            </a:r>
            <a:r>
              <a:rPr lang="zh-TW" altLang="en-US" sz="2400" kern="100" dirty="0" smtClean="0">
                <a:latin typeface="MS PGothic" panose="020B0600070205080204" pitchFamily="34" charset="-128"/>
                <a:cs typeface="Times New Roman" panose="02020603050405020304" pitchFamily="18" charset="0"/>
              </a:rPr>
              <a:t>陳維誠</a:t>
            </a:r>
            <a:endParaRPr lang="en-US" altLang="zh-TW" sz="2400" kern="100" dirty="0">
              <a:latin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099" name="文字方塊 5">
            <a:extLst>
              <a:ext uri="{FF2B5EF4-FFF2-40B4-BE49-F238E27FC236}">
                <a16:creationId xmlns:a16="http://schemas.microsoft.com/office/drawing/2014/main" id="{AD544966-2BF2-4183-8ACA-4740090C0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9907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Course Introduction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8EE94D-AFB7-45E4-A0B7-8C499AB1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209D-E26F-4136-80C9-5FA30D1CF5CE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4" r="19412" b="6508"/>
          <a:stretch/>
        </p:blipFill>
        <p:spPr>
          <a:xfrm>
            <a:off x="3665108" y="3426141"/>
            <a:ext cx="5478892" cy="3295334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391942" y="565669"/>
            <a:ext cx="8228183" cy="828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 smtClean="0"/>
              <a:t>分成</a:t>
            </a:r>
            <a:r>
              <a:rPr lang="zh-TW" altLang="en-US" sz="3600" dirty="0"/>
              <a:t>低階與高階的</a:t>
            </a:r>
            <a:r>
              <a:rPr lang="en-US" altLang="zh-TW" sz="3600" dirty="0"/>
              <a:t>API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942" y="1608699"/>
            <a:ext cx="81519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低階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deeplearn.js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衍生，負責處理一些低階如線性代數的資料運算等等，來協助我們處理機器學習中的數學運算部分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高階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：包裝一些常用的機器學習演算法，同時允許我們載入訓練好的模型，像是由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訓練的模型等等。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20</a:t>
            </a:fld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641162" y="5365472"/>
            <a:ext cx="591203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用戶可以從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 API</a:t>
            </a:r>
            <a:r>
              <a:rPr lang="zh-TW" altLang="en-US" sz="1400" dirty="0"/>
              <a:t>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加載 Keras Model。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模型透過 Ops API 允許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直接執行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的數學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運算。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TensorFlow.js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WebGL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GPU 上執行運算，提升效能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2239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828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 err="1"/>
              <a:t>Tensorflow</a:t>
            </a:r>
            <a:r>
              <a:rPr lang="en-US" altLang="zh-TW" sz="3600" dirty="0"/>
              <a:t> vs Tensorflow.js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942" y="1613100"/>
            <a:ext cx="81519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速度：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&gt; Tensorflow.js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can be directly compiled to machine code and directly use the CPU and GPU, whereas </a:t>
            </a:r>
            <a:r>
              <a:rPr lang="en-US" altLang="zh-TW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tfjs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is a script-language which is being compiled on the 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has to use the </a:t>
            </a:r>
            <a:r>
              <a:rPr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&lt;canvas&gt;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 the browser to access the GPU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Tensorboard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的視覺化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工具包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視覺化神經網路，可以協助觀察整個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model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tensorflow.js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直接支援。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使用難易度：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Tensorflow.js</a:t>
            </a: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較易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，有非常多的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把功能都先包好了，不需要很強的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deep learning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Compute Unified Device Architecture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，統一計算架構，是由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NVIDIA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所推出的一種整合技術）：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tensorflow.js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不需要，因為不需要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加速就需要下載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21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795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82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get model?</a:t>
            </a:r>
          </a:p>
        </p:txBody>
      </p:sp>
      <p:sp>
        <p:nvSpPr>
          <p:cNvPr id="2" name="矩形 1"/>
          <p:cNvSpPr/>
          <p:nvPr/>
        </p:nvSpPr>
        <p:spPr>
          <a:xfrm>
            <a:off x="391942" y="1617117"/>
            <a:ext cx="8151983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匯入現有、預先訓練好的模型。</a:t>
            </a:r>
          </a:p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現有的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模型，可將其轉換為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的檔案格式，並將其載入至瀏覽器中進行推論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可以重新訓練一個已匯入的模型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使用遷移式學習，透過使用一種叫做「影像再訓練（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 Retraining)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」的技術，運用在瀏覽器中收集到的少量數據，做到在離線狀態下也能訓練現有模型。這是一種只需少量資料也能快速訓練精確模型的方法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直接在瀏覽器中建立模型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TensorFlow.js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，運用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和高階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，直接在瀏覽器內定義、訓練並運作模型。若您熟悉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，那麼這些高層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陌生。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22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4846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甚麼是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Threee.js ?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942" y="1500117"/>
            <a:ext cx="8468594" cy="3729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要使用 Three.js，一般需要 3 個主要元素：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場景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（Scene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）、相機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（Camer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a）、渲染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器（Rendere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提到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技術的表現大家應該第一時間都會想到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WebGL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Graphics Library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），但是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WebGL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相比起來較一般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技術的門檻高上許多，於是就出現了拯救世界的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ThreeJS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的說，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Three.js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是一套基於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WebGL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開發出的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函式庫，它提供了比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WebGL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更簡單的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API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，讓開發者能夠輕易在瀏覽器做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繪圖。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23</a:t>
            </a:fld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7" b="25357"/>
          <a:stretch/>
        </p:blipFill>
        <p:spPr>
          <a:xfrm>
            <a:off x="391942" y="5646346"/>
            <a:ext cx="8541572" cy="71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24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391942" y="565669"/>
            <a:ext cx="8228183" cy="82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Three.js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可以做什麼？</a:t>
            </a:r>
          </a:p>
        </p:txBody>
      </p:sp>
      <p:sp>
        <p:nvSpPr>
          <p:cNvPr id="12" name="矩形 11"/>
          <p:cNvSpPr/>
          <p:nvPr/>
        </p:nvSpPr>
        <p:spPr>
          <a:xfrm>
            <a:off x="391942" y="1500117"/>
            <a:ext cx="846859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3D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物件建模（立方體、球體、模型載入等）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燈光與陰影效果（光源、陰影、環境光）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動畫與物理模擬（動畫、碰撞、物理引擎整合）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相機控制（第一人稱視角、軌道控制、自由移動）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互動體驗（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WebAR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WebVR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GLTF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FBX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STL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等格式）</a:t>
            </a:r>
          </a:p>
          <a:p>
            <a:pPr>
              <a:lnSpc>
                <a:spcPct val="150000"/>
              </a:lnSpc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8715" y="4574563"/>
            <a:ext cx="7406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如果你是 前端開發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者，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Three.js 是最適合你的 3D 開發工具！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如果你是 3D 遊戲開發者，可以考慮 Unity 或 Unreal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Engine。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75" y="1908628"/>
            <a:ext cx="20288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0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82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Threee.js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應用場景</a:t>
            </a:r>
          </a:p>
        </p:txBody>
      </p:sp>
      <p:sp>
        <p:nvSpPr>
          <p:cNvPr id="2" name="矩形 1"/>
          <p:cNvSpPr/>
          <p:nvPr/>
        </p:nvSpPr>
        <p:spPr>
          <a:xfrm>
            <a:off x="391942" y="1823233"/>
            <a:ext cx="8468594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Three.js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應用在許多網頁上需要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的場景，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諸如視覺藝術、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 互動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展示、藝術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WebVR /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WebAR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(VR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 資料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、天氣、金融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 網頁遊戲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、數位孿生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Digital Twin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現實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世界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等等。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25</a:t>
            </a:fld>
            <a:endParaRPr lang="en-US" altLang="zh-TW" dirty="0"/>
          </a:p>
        </p:txBody>
      </p:sp>
      <p:grpSp>
        <p:nvGrpSpPr>
          <p:cNvPr id="8" name="群組 7"/>
          <p:cNvGrpSpPr/>
          <p:nvPr/>
        </p:nvGrpSpPr>
        <p:grpSpPr>
          <a:xfrm>
            <a:off x="161811" y="3967040"/>
            <a:ext cx="8820379" cy="1821401"/>
            <a:chOff x="-504718" y="4459024"/>
            <a:chExt cx="9716850" cy="2006522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04718" y="4459025"/>
              <a:ext cx="3162748" cy="2006521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1" r="10611"/>
            <a:stretch/>
          </p:blipFill>
          <p:spPr>
            <a:xfrm>
              <a:off x="2772333" y="4459025"/>
              <a:ext cx="3162748" cy="2006521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32" r="4357"/>
            <a:stretch/>
          </p:blipFill>
          <p:spPr>
            <a:xfrm>
              <a:off x="6049384" y="4459024"/>
              <a:ext cx="3162748" cy="2006521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884593" y="5984375"/>
            <a:ext cx="1425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hlinkClick r:id="rId7"/>
              </a:rPr>
              <a:t>小遊戲</a:t>
            </a:r>
            <a:r>
              <a:rPr lang="zh-TW" altLang="en-US" b="1" dirty="0" smtClean="0">
                <a:hlinkClick r:id="rId7"/>
              </a:rPr>
              <a:t>範例</a:t>
            </a:r>
            <a:endParaRPr lang="en-US" altLang="zh-TW" dirty="0"/>
          </a:p>
        </p:txBody>
      </p:sp>
      <p:sp>
        <p:nvSpPr>
          <p:cNvPr id="10" name="矩形 9"/>
          <p:cNvSpPr/>
          <p:nvPr/>
        </p:nvSpPr>
        <p:spPr>
          <a:xfrm>
            <a:off x="3827595" y="5985599"/>
            <a:ext cx="1597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hlinkClick r:id="rId8"/>
              </a:rPr>
              <a:t>品牌網站</a:t>
            </a:r>
            <a:r>
              <a:rPr lang="zh-TW" altLang="en-US" b="1" dirty="0" smtClean="0">
                <a:hlinkClick r:id="rId8"/>
              </a:rPr>
              <a:t>範例</a:t>
            </a:r>
            <a:endParaRPr lang="en-US" altLang="zh-TW" dirty="0"/>
          </a:p>
        </p:txBody>
      </p:sp>
      <p:sp>
        <p:nvSpPr>
          <p:cNvPr id="11" name="矩形 10">
            <a:hlinkClick r:id="rId9"/>
          </p:cNvPr>
          <p:cNvSpPr/>
          <p:nvPr/>
        </p:nvSpPr>
        <p:spPr>
          <a:xfrm>
            <a:off x="6757073" y="5985599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hlinkClick r:id="rId9"/>
              </a:rPr>
              <a:t>視覺藝術</a:t>
            </a:r>
            <a:r>
              <a:rPr lang="zh-TW" altLang="en-US" b="1" dirty="0" smtClean="0">
                <a:hlinkClick r:id="rId9"/>
              </a:rPr>
              <a:t>範例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47937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82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Vue.js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打造現代化網頁應用</a:t>
            </a:r>
          </a:p>
        </p:txBody>
      </p:sp>
      <p:sp>
        <p:nvSpPr>
          <p:cNvPr id="2" name="矩形 1"/>
          <p:cNvSpPr/>
          <p:nvPr/>
        </p:nvSpPr>
        <p:spPr>
          <a:xfrm>
            <a:off x="391942" y="1604124"/>
            <a:ext cx="8468594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Vue.js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 漸進式（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Progressive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框架，專門用來構建 現代化的前端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，特別適合開發單頁應用（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SPA, Single-Page Applications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）的簡單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易用的前端框架，可以快速構建動態的網頁應用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將從基本概念開始，學會如何用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Vue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建構複雜的應用，甚至整合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技術如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Babylon.js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引擎，使用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工具庫通過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HTML5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在網頁瀏覽器中顯示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圖形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創造超乎想像的互動遊戲。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26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13" b="28069"/>
          <a:stretch/>
        </p:blipFill>
        <p:spPr>
          <a:xfrm>
            <a:off x="962527" y="5377001"/>
            <a:ext cx="2666248" cy="111764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381" y="5306577"/>
            <a:ext cx="42862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2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032750-CDDB-43C9-A784-841A8A218D26}"/>
              </a:ext>
            </a:extLst>
          </p:cNvPr>
          <p:cNvSpPr/>
          <p:nvPr/>
        </p:nvSpPr>
        <p:spPr>
          <a:xfrm>
            <a:off x="375444" y="1305341"/>
            <a:ext cx="8393112" cy="38779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TW" altLang="en-US" sz="44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課程配</a:t>
            </a:r>
            <a:r>
              <a:rPr lang="zh-TW" altLang="en-US" sz="4400" b="1" kern="1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分</a:t>
            </a:r>
            <a:endParaRPr lang="en-US" altLang="zh-TW" sz="4400" b="1" kern="1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endParaRPr lang="zh-TW" altLang="en-US" sz="24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期中報告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期末報告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TW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課堂</a:t>
            </a:r>
            <a:r>
              <a:rPr lang="zh-TW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參與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出席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5">
            <a:extLst>
              <a:ext uri="{FF2B5EF4-FFF2-40B4-BE49-F238E27FC236}">
                <a16:creationId xmlns:a16="http://schemas.microsoft.com/office/drawing/2014/main" id="{B0F6E134-469D-43D4-8F0E-B49888FBA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9907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Course Introduction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076A6C-4769-4D98-BDE2-3601EB1E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209D-E26F-4136-80C9-5FA30D1CF5CE}" type="slidenum">
              <a:rPr lang="en-US" altLang="zh-TW" smtClean="0"/>
              <a:pPr/>
              <a:t>27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專題，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展現各位的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創意</a:t>
            </a:r>
          </a:p>
        </p:txBody>
      </p:sp>
      <p:sp>
        <p:nvSpPr>
          <p:cNvPr id="2" name="矩形 1"/>
          <p:cNvSpPr/>
          <p:nvPr/>
        </p:nvSpPr>
        <p:spPr>
          <a:xfrm>
            <a:off x="391942" y="1823233"/>
            <a:ext cx="8468594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各位將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應用所有學到的技術，完成屬於自己的專題作品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無論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是互動遊戲、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應用還是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工具，提出想解決的問題。</a:t>
            </a: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事實上沒有一定的開發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流程，每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個專案開發流程都不盡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相同。</a:t>
            </a:r>
            <a:endParaRPr lang="zh-TW" altLang="en-US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開發流程受到團隊文化、人員組成、 作品類型、甚至展示平台的影響。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以小組的方式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進行，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2~3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人一組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參考現有的作品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經驗法則。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分析、解構、重組、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突破。</a:t>
            </a: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劃位服務</a:t>
            </a:r>
            <a:endParaRPr lang="zh-TW" altLang="en-US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28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446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專題，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展現各位的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29</a:t>
            </a:fld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986229" y="2974220"/>
            <a:ext cx="1054644" cy="667063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49949" y="2974220"/>
            <a:ext cx="1028779" cy="667063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56380" y="2974220"/>
            <a:ext cx="1588655" cy="667063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73333" y="2974220"/>
            <a:ext cx="1012321" cy="667063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3"/>
            <a:endCxn id="6" idx="1"/>
          </p:cNvCxnSpPr>
          <p:nvPr/>
        </p:nvCxnSpPr>
        <p:spPr>
          <a:xfrm>
            <a:off x="2040873" y="3307752"/>
            <a:ext cx="30907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3"/>
            <a:endCxn id="7" idx="1"/>
          </p:cNvCxnSpPr>
          <p:nvPr/>
        </p:nvCxnSpPr>
        <p:spPr>
          <a:xfrm>
            <a:off x="3378728" y="3307752"/>
            <a:ext cx="277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3"/>
            <a:endCxn id="8" idx="1"/>
          </p:cNvCxnSpPr>
          <p:nvPr/>
        </p:nvCxnSpPr>
        <p:spPr>
          <a:xfrm>
            <a:off x="5245035" y="3307752"/>
            <a:ext cx="32829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8" idx="3"/>
            <a:endCxn id="25" idx="1"/>
          </p:cNvCxnSpPr>
          <p:nvPr/>
        </p:nvCxnSpPr>
        <p:spPr>
          <a:xfrm>
            <a:off x="6585654" y="3307752"/>
            <a:ext cx="3255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手繪多邊形 12"/>
          <p:cNvSpPr/>
          <p:nvPr/>
        </p:nvSpPr>
        <p:spPr>
          <a:xfrm>
            <a:off x="1012563" y="3841711"/>
            <a:ext cx="7012980" cy="1425567"/>
          </a:xfrm>
          <a:custGeom>
            <a:avLst/>
            <a:gdLst>
              <a:gd name="connsiteX0" fmla="*/ 11575 w 6007261"/>
              <a:gd name="connsiteY0" fmla="*/ 0 h 1221129"/>
              <a:gd name="connsiteX1" fmla="*/ 0 w 6007261"/>
              <a:gd name="connsiteY1" fmla="*/ 1209555 h 1221129"/>
              <a:gd name="connsiteX2" fmla="*/ 5984111 w 6007261"/>
              <a:gd name="connsiteY2" fmla="*/ 1221129 h 1221129"/>
              <a:gd name="connsiteX3" fmla="*/ 6007261 w 6007261"/>
              <a:gd name="connsiteY3" fmla="*/ 295155 h 1221129"/>
              <a:gd name="connsiteX4" fmla="*/ 5793129 w 6007261"/>
              <a:gd name="connsiteY4" fmla="*/ 1128532 h 1221129"/>
              <a:gd name="connsiteX5" fmla="*/ 2569580 w 6007261"/>
              <a:gd name="connsiteY5" fmla="*/ 1012785 h 1221129"/>
              <a:gd name="connsiteX6" fmla="*/ 1163256 w 6007261"/>
              <a:gd name="connsiteY6" fmla="*/ 833377 h 1221129"/>
              <a:gd name="connsiteX7" fmla="*/ 300942 w 6007261"/>
              <a:gd name="connsiteY7" fmla="*/ 81023 h 1221129"/>
              <a:gd name="connsiteX8" fmla="*/ 11575 w 6007261"/>
              <a:gd name="connsiteY8" fmla="*/ 0 h 122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07261" h="1221129">
                <a:moveTo>
                  <a:pt x="11575" y="0"/>
                </a:moveTo>
                <a:lnTo>
                  <a:pt x="0" y="1209555"/>
                </a:lnTo>
                <a:lnTo>
                  <a:pt x="5984111" y="1221129"/>
                </a:lnTo>
                <a:lnTo>
                  <a:pt x="6007261" y="295155"/>
                </a:lnTo>
                <a:lnTo>
                  <a:pt x="5793129" y="1128532"/>
                </a:lnTo>
                <a:lnTo>
                  <a:pt x="2569580" y="1012785"/>
                </a:lnTo>
                <a:lnTo>
                  <a:pt x="1163256" y="833377"/>
                </a:lnTo>
                <a:lnTo>
                  <a:pt x="300942" y="81023"/>
                </a:lnTo>
                <a:lnTo>
                  <a:pt x="1157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305904" y="1914259"/>
            <a:ext cx="6494582" cy="578492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基本款開發流程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心境變化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+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理想分配時間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15" name="文字方塊 10"/>
          <p:cNvSpPr txBox="1"/>
          <p:nvPr/>
        </p:nvSpPr>
        <p:spPr>
          <a:xfrm>
            <a:off x="1093616" y="4759793"/>
            <a:ext cx="1050288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dirty="0"/>
              <a:t>level of fun</a:t>
            </a:r>
            <a:endParaRPr lang="zh-TW" altLang="en-US" dirty="0"/>
          </a:p>
        </p:txBody>
      </p:sp>
      <p:sp>
        <p:nvSpPr>
          <p:cNvPr id="16" name="文字方塊 13"/>
          <p:cNvSpPr txBox="1"/>
          <p:nvPr/>
        </p:nvSpPr>
        <p:spPr>
          <a:xfrm>
            <a:off x="969973" y="3086257"/>
            <a:ext cx="1087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200" dirty="0"/>
              <a:t>Creative </a:t>
            </a:r>
          </a:p>
          <a:p>
            <a:pPr algn="ctr"/>
            <a:r>
              <a:rPr lang="en-US" altLang="zh-TW" sz="1200" dirty="0"/>
              <a:t>Development</a:t>
            </a:r>
            <a:endParaRPr lang="zh-TW" altLang="en-US" sz="1200" dirty="0"/>
          </a:p>
        </p:txBody>
      </p:sp>
      <p:sp>
        <p:nvSpPr>
          <p:cNvPr id="17" name="文字方塊 30"/>
          <p:cNvSpPr txBox="1"/>
          <p:nvPr/>
        </p:nvSpPr>
        <p:spPr>
          <a:xfrm>
            <a:off x="2443390" y="3178590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200" dirty="0"/>
              <a:t>Prototype</a:t>
            </a:r>
            <a:endParaRPr lang="zh-TW" altLang="en-US" sz="1200" dirty="0"/>
          </a:p>
        </p:txBody>
      </p:sp>
      <p:sp>
        <p:nvSpPr>
          <p:cNvPr id="18" name="文字方塊 31"/>
          <p:cNvSpPr txBox="1"/>
          <p:nvPr/>
        </p:nvSpPr>
        <p:spPr>
          <a:xfrm>
            <a:off x="5595227" y="3075387"/>
            <a:ext cx="968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200" dirty="0"/>
              <a:t>Final </a:t>
            </a:r>
            <a:endParaRPr lang="en-US" altLang="zh-TW" sz="1200" dirty="0" smtClean="0"/>
          </a:p>
          <a:p>
            <a:pPr algn="ctr"/>
            <a:r>
              <a:rPr lang="en-US" altLang="zh-TW" sz="1200" dirty="0" smtClean="0"/>
              <a:t>Refinement</a:t>
            </a:r>
            <a:endParaRPr lang="en-US" altLang="zh-TW" sz="1200" dirty="0"/>
          </a:p>
        </p:txBody>
      </p:sp>
      <p:sp>
        <p:nvSpPr>
          <p:cNvPr id="19" name="文字方塊 33"/>
          <p:cNvSpPr txBox="1"/>
          <p:nvPr/>
        </p:nvSpPr>
        <p:spPr>
          <a:xfrm>
            <a:off x="3808544" y="3178590"/>
            <a:ext cx="1284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200" dirty="0"/>
              <a:t>Project Creation</a:t>
            </a:r>
            <a:endParaRPr lang="zh-TW" altLang="en-US" sz="1200" dirty="0"/>
          </a:p>
        </p:txBody>
      </p:sp>
      <p:sp>
        <p:nvSpPr>
          <p:cNvPr id="20" name="文字方塊 18"/>
          <p:cNvSpPr txBox="1"/>
          <p:nvPr/>
        </p:nvSpPr>
        <p:spPr>
          <a:xfrm>
            <a:off x="1093616" y="2716899"/>
            <a:ext cx="839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000" dirty="0"/>
              <a:t>2 week</a:t>
            </a:r>
            <a:endParaRPr lang="zh-TW" altLang="en-US" sz="1000" dirty="0"/>
          </a:p>
        </p:txBody>
      </p:sp>
      <p:sp>
        <p:nvSpPr>
          <p:cNvPr id="21" name="文字方塊 35"/>
          <p:cNvSpPr txBox="1"/>
          <p:nvPr/>
        </p:nvSpPr>
        <p:spPr>
          <a:xfrm>
            <a:off x="2444403" y="2716899"/>
            <a:ext cx="839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000" dirty="0" smtClean="0"/>
              <a:t>6 </a:t>
            </a:r>
            <a:r>
              <a:rPr lang="en-US" altLang="zh-TW" sz="1000" dirty="0"/>
              <a:t>week</a:t>
            </a:r>
            <a:endParaRPr lang="zh-TW" altLang="en-US" sz="1000" dirty="0"/>
          </a:p>
        </p:txBody>
      </p:sp>
      <p:sp>
        <p:nvSpPr>
          <p:cNvPr id="22" name="文字方塊 36"/>
          <p:cNvSpPr txBox="1"/>
          <p:nvPr/>
        </p:nvSpPr>
        <p:spPr>
          <a:xfrm>
            <a:off x="4030772" y="2716899"/>
            <a:ext cx="839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000" dirty="0"/>
              <a:t>8 week</a:t>
            </a:r>
            <a:endParaRPr lang="zh-TW" altLang="en-US" sz="1000" dirty="0"/>
          </a:p>
        </p:txBody>
      </p:sp>
      <p:sp>
        <p:nvSpPr>
          <p:cNvPr id="23" name="文字方塊 37"/>
          <p:cNvSpPr txBox="1"/>
          <p:nvPr/>
        </p:nvSpPr>
        <p:spPr>
          <a:xfrm>
            <a:off x="5659558" y="2691223"/>
            <a:ext cx="83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000" dirty="0"/>
              <a:t>2 week</a:t>
            </a:r>
            <a:endParaRPr lang="zh-TW" altLang="en-US" sz="1000" dirty="0"/>
          </a:p>
          <a:p>
            <a:pPr algn="ctr"/>
            <a:endParaRPr lang="zh-TW" altLang="en-US" sz="1000" dirty="0"/>
          </a:p>
        </p:txBody>
      </p:sp>
      <p:sp>
        <p:nvSpPr>
          <p:cNvPr id="24" name="文字方塊 39"/>
          <p:cNvSpPr txBox="1"/>
          <p:nvPr/>
        </p:nvSpPr>
        <p:spPr>
          <a:xfrm>
            <a:off x="940810" y="5344595"/>
            <a:ext cx="3910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sz="1000" dirty="0"/>
              <a:t>Note</a:t>
            </a:r>
            <a:r>
              <a:rPr lang="zh-TW" altLang="en-US" sz="1000" dirty="0"/>
              <a:t>：會隨著作品複雜程度而有所變化流程</a:t>
            </a:r>
          </a:p>
        </p:txBody>
      </p:sp>
      <p:sp>
        <p:nvSpPr>
          <p:cNvPr id="25" name="矩形 24"/>
          <p:cNvSpPr/>
          <p:nvPr/>
        </p:nvSpPr>
        <p:spPr>
          <a:xfrm>
            <a:off x="6911187" y="2974220"/>
            <a:ext cx="1148498" cy="667063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26" name="文字方塊 38"/>
          <p:cNvSpPr txBox="1"/>
          <p:nvPr/>
        </p:nvSpPr>
        <p:spPr>
          <a:xfrm>
            <a:off x="6945330" y="3086257"/>
            <a:ext cx="108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200" dirty="0"/>
              <a:t>Work Completed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9052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051C390-C0A8-4E42-AD5B-26DEF71C8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45550"/>
              </p:ext>
            </p:extLst>
          </p:nvPr>
        </p:nvGraphicFramePr>
        <p:xfrm>
          <a:off x="808076" y="962948"/>
          <a:ext cx="7527850" cy="5401020"/>
        </p:xfrm>
        <a:graphic>
          <a:graphicData uri="http://schemas.openxmlformats.org/drawingml/2006/table">
            <a:tbl>
              <a:tblPr/>
              <a:tblGrid>
                <a:gridCol w="682396">
                  <a:extLst>
                    <a:ext uri="{9D8B030D-6E8A-4147-A177-3AD203B41FA5}">
                      <a16:colId xmlns:a16="http://schemas.microsoft.com/office/drawing/2014/main" val="1441284058"/>
                    </a:ext>
                  </a:extLst>
                </a:gridCol>
                <a:gridCol w="722376">
                  <a:extLst>
                    <a:ext uri="{9D8B030D-6E8A-4147-A177-3AD203B41FA5}">
                      <a16:colId xmlns:a16="http://schemas.microsoft.com/office/drawing/2014/main" val="1965831694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724160520"/>
                    </a:ext>
                  </a:extLst>
                </a:gridCol>
                <a:gridCol w="3928518">
                  <a:extLst>
                    <a:ext uri="{9D8B030D-6E8A-4147-A177-3AD203B41FA5}">
                      <a16:colId xmlns:a16="http://schemas.microsoft.com/office/drawing/2014/main" val="1083962788"/>
                    </a:ext>
                  </a:extLst>
                </a:gridCol>
              </a:tblGrid>
              <a:tr h="21283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100" b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週數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100" b="1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1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課程主題</a:t>
                      </a:r>
                      <a:endParaRPr lang="zh-TW" altLang="en-US" sz="11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11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52969"/>
                  </a:ext>
                </a:extLst>
              </a:tr>
              <a:tr h="2128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01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2/18</a:t>
                      </a:r>
                      <a:endParaRPr lang="en-US" alt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課程簡介與</a:t>
                      </a:r>
                      <a:r>
                        <a:rPr lang="zh-TW" sz="1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介紹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課程目標、進度安排、評分標準、專題說明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627803"/>
                  </a:ext>
                </a:extLst>
              </a:tr>
              <a:tr h="2457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02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2/25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UI/UX 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設計入門與工具介紹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 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Figma</a:t>
                      </a: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 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基本操作與設計流程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12986"/>
                  </a:ext>
                </a:extLst>
              </a:tr>
              <a:tr h="2703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03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3/04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UI/UX 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設計入門與工具介紹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 </a:t>
                      </a: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Figma</a:t>
                      </a: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 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基本操作與設計流程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18903"/>
                  </a:ext>
                </a:extLst>
              </a:tr>
              <a:tr h="2339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04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3/11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HTML </a:t>
                      </a:r>
                      <a:r>
                        <a:rPr lang="zh-TW" sz="1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基礎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網頁結構與標籤介紹，實作靜態網頁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536546"/>
                  </a:ext>
                </a:extLst>
              </a:tr>
              <a:tr h="2128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05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3/18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CSS 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基礎與</a:t>
                      </a:r>
                      <a:r>
                        <a:rPr lang="zh-TW" sz="1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進階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選擇器、排版（</a:t>
                      </a: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Flexbox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Grid 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布局）及簡易動畫效果的製作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43571"/>
                  </a:ext>
                </a:extLst>
              </a:tr>
              <a:tr h="2128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06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3/25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Bootstrap 5 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快速</a:t>
                      </a:r>
                      <a:r>
                        <a:rPr lang="zh-TW" sz="1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入門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 Bootstrap 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快速美化網頁、排版與元件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432517"/>
                  </a:ext>
                </a:extLst>
              </a:tr>
              <a:tr h="2457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07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4/01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JavaScript 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基礎語法與</a:t>
                      </a: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DOM</a:t>
                      </a:r>
                      <a:r>
                        <a:rPr lang="zh-TW" sz="1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操作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基本變數、條件式、迴圈及事件處理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152581"/>
                  </a:ext>
                </a:extLst>
              </a:tr>
              <a:tr h="2457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08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4/08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JavaScript 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基礎語法與</a:t>
                      </a: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DOM</a:t>
                      </a:r>
                      <a:r>
                        <a:rPr lang="zh-TW" sz="1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操作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深入</a:t>
                      </a: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 DOM 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操作，掌握網頁互動技術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13458"/>
                  </a:ext>
                </a:extLst>
              </a:tr>
              <a:tr h="2128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09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4/15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期中考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zh-TW" sz="11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期末專題提案與討論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411535"/>
                  </a:ext>
                </a:extLst>
              </a:tr>
              <a:tr h="2564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4/22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jQuery	</a:t>
                      </a:r>
                      <a:endParaRPr lang="zh-TW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 jQuery 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操作</a:t>
                      </a: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 DOM 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與製作動畫效果，學習</a:t>
                      </a: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 jQuery Plugins 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的應用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536799"/>
                  </a:ext>
                </a:extLst>
              </a:tr>
              <a:tr h="2424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4/29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TensorFlow.js 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與網頁</a:t>
                      </a:r>
                      <a:r>
                        <a:rPr lang="zh-TW" sz="1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整合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TensorFlow.js 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基本概念，了解模型載入與運用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36231"/>
                  </a:ext>
                </a:extLst>
              </a:tr>
              <a:tr h="2128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5/06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Three.js 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與網頁視覺</a:t>
                      </a:r>
                      <a:r>
                        <a:rPr lang="zh-TW" sz="1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特效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製作</a:t>
                      </a: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 3D 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效果與簡單互動動畫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511924"/>
                  </a:ext>
                </a:extLst>
              </a:tr>
              <a:tr h="2457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5/13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Vue.js 	</a:t>
                      </a:r>
                      <a:endParaRPr lang="zh-TW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介紹</a:t>
                      </a: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 Vue.js 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架構核心概念，建構基礎專案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137885"/>
                  </a:ext>
                </a:extLst>
              </a:tr>
              <a:tr h="2457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5/20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Vue.js 	</a:t>
                      </a:r>
                      <a:endParaRPr lang="zh-TW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延續</a:t>
                      </a: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 Vue.js 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核心概念，完成簡易專案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233485"/>
                  </a:ext>
                </a:extLst>
              </a:tr>
              <a:tr h="2457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5/27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Vue-BabylonJS</a:t>
                      </a:r>
                      <a:endParaRPr lang="zh-TW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使用</a:t>
                      </a: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Vue</a:t>
                      </a: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 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與</a:t>
                      </a: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 Babylon.js 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製作</a:t>
                      </a: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 3D 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視覺互動遊戲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234006"/>
                  </a:ext>
                </a:extLst>
              </a:tr>
              <a:tr h="2457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6/03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Node.js	</a:t>
                      </a:r>
                      <a:endParaRPr lang="zh-TW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了解</a:t>
                      </a: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 Node.js 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概念，掌握後端基本操作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855536"/>
                  </a:ext>
                </a:extLst>
              </a:tr>
              <a:tr h="24575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6/10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Node.js	</a:t>
                      </a:r>
                      <a:endParaRPr lang="zh-TW" sz="1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深入學習</a:t>
                      </a:r>
                      <a:r>
                        <a:rPr 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新細明體" panose="02020500000000000000" pitchFamily="18" charset="-120"/>
                        </a:rPr>
                        <a:t> Node.js</a:t>
                      </a:r>
                      <a:r>
                        <a:rPr lang="zh-TW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，實作後端應用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398398"/>
                  </a:ext>
                </a:extLst>
              </a:tr>
              <a:tr h="20854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6/17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期末考</a:t>
                      </a: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zh-TW" sz="11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期末專題報告與成果展示</a:t>
                      </a:r>
                      <a:endParaRPr lang="zh-TW" altLang="en-US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58905"/>
                  </a:ext>
                </a:extLst>
              </a:tr>
            </a:tbl>
          </a:graphicData>
        </a:graphic>
      </p:graphicFrame>
      <p:sp>
        <p:nvSpPr>
          <p:cNvPr id="5" name="文字方塊 5">
            <a:extLst>
              <a:ext uri="{FF2B5EF4-FFF2-40B4-BE49-F238E27FC236}">
                <a16:creationId xmlns:a16="http://schemas.microsoft.com/office/drawing/2014/main" id="{8C619E09-1C16-4554-9E44-81BCB9E8D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9907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Course Schedule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EFF95A2-A611-4027-913C-E0672D5D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209D-E26F-4136-80C9-5FA30D1CF5CE}" type="slidenum">
              <a:rPr lang="en-US" altLang="zh-TW" smtClean="0"/>
              <a:pPr/>
              <a:t>3</a:t>
            </a:fld>
            <a:endParaRPr lang="en-US" altLang="zh-TW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專題，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展現各位的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30</a:t>
            </a:fld>
            <a:endParaRPr lang="en-US" altLang="zh-TW" dirty="0"/>
          </a:p>
        </p:txBody>
      </p:sp>
      <p:sp>
        <p:nvSpPr>
          <p:cNvPr id="27" name="矩形 26"/>
          <p:cNvSpPr/>
          <p:nvPr/>
        </p:nvSpPr>
        <p:spPr>
          <a:xfrm>
            <a:off x="2709146" y="3639735"/>
            <a:ext cx="1131117" cy="667063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176081" y="3639735"/>
            <a:ext cx="1131117" cy="667063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643016" y="3639735"/>
            <a:ext cx="1131117" cy="667063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242211" y="3639735"/>
            <a:ext cx="1131117" cy="667063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195839" y="2079965"/>
            <a:ext cx="6494582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基本款開發流程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(</a:t>
            </a: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現實狀況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36" name="文字方塊 13"/>
          <p:cNvSpPr txBox="1"/>
          <p:nvPr/>
        </p:nvSpPr>
        <p:spPr>
          <a:xfrm>
            <a:off x="1283156" y="3757984"/>
            <a:ext cx="1087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200" dirty="0"/>
              <a:t>Creative </a:t>
            </a:r>
          </a:p>
          <a:p>
            <a:pPr algn="ctr"/>
            <a:r>
              <a:rPr lang="en-US" altLang="zh-TW" sz="1200" dirty="0"/>
              <a:t>Development</a:t>
            </a:r>
            <a:endParaRPr lang="zh-TW" altLang="en-US" sz="1200" dirty="0"/>
          </a:p>
        </p:txBody>
      </p:sp>
      <p:sp>
        <p:nvSpPr>
          <p:cNvPr id="38" name="文字方塊 30"/>
          <p:cNvSpPr txBox="1"/>
          <p:nvPr/>
        </p:nvSpPr>
        <p:spPr>
          <a:xfrm>
            <a:off x="2880276" y="3850317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200" dirty="0"/>
              <a:t>Prototype</a:t>
            </a:r>
            <a:endParaRPr lang="zh-TW" altLang="en-US" sz="1200" dirty="0"/>
          </a:p>
        </p:txBody>
      </p:sp>
      <p:sp>
        <p:nvSpPr>
          <p:cNvPr id="39" name="文字方塊 31"/>
          <p:cNvSpPr txBox="1"/>
          <p:nvPr/>
        </p:nvSpPr>
        <p:spPr>
          <a:xfrm>
            <a:off x="5742537" y="3742434"/>
            <a:ext cx="968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200" dirty="0"/>
              <a:t>Final </a:t>
            </a:r>
            <a:endParaRPr lang="en-US" altLang="zh-TW" sz="1200" dirty="0" smtClean="0"/>
          </a:p>
          <a:p>
            <a:pPr algn="ctr"/>
            <a:r>
              <a:rPr lang="en-US" altLang="zh-TW" sz="1200" dirty="0" smtClean="0"/>
              <a:t>Refinement</a:t>
            </a:r>
            <a:endParaRPr lang="en-US" altLang="zh-TW" sz="1200" dirty="0"/>
          </a:p>
        </p:txBody>
      </p:sp>
      <p:sp>
        <p:nvSpPr>
          <p:cNvPr id="40" name="文字方塊 33"/>
          <p:cNvSpPr txBox="1"/>
          <p:nvPr/>
        </p:nvSpPr>
        <p:spPr>
          <a:xfrm>
            <a:off x="4357602" y="3734329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200" dirty="0"/>
              <a:t>Project </a:t>
            </a:r>
            <a:endParaRPr lang="en-US" altLang="zh-TW" sz="1200" dirty="0" smtClean="0"/>
          </a:p>
          <a:p>
            <a:pPr algn="ctr"/>
            <a:r>
              <a:rPr lang="en-US" altLang="zh-TW" sz="1200" dirty="0" smtClean="0"/>
              <a:t>Creation</a:t>
            </a:r>
            <a:endParaRPr lang="zh-TW" altLang="en-US" sz="1200" dirty="0"/>
          </a:p>
        </p:txBody>
      </p:sp>
      <p:sp>
        <p:nvSpPr>
          <p:cNvPr id="41" name="文字方塊 18"/>
          <p:cNvSpPr txBox="1"/>
          <p:nvPr/>
        </p:nvSpPr>
        <p:spPr>
          <a:xfrm>
            <a:off x="1283156" y="3101889"/>
            <a:ext cx="1131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000" dirty="0"/>
              <a:t>Scrap and redo</a:t>
            </a:r>
            <a:endParaRPr lang="zh-TW" altLang="en-US" sz="1000" dirty="0"/>
          </a:p>
        </p:txBody>
      </p:sp>
      <p:cxnSp>
        <p:nvCxnSpPr>
          <p:cNvPr id="42" name="肘形接點 41"/>
          <p:cNvCxnSpPr>
            <a:stCxn id="30" idx="3"/>
            <a:endCxn id="30" idx="1"/>
          </p:cNvCxnSpPr>
          <p:nvPr/>
        </p:nvCxnSpPr>
        <p:spPr>
          <a:xfrm flipH="1">
            <a:off x="1242211" y="3973267"/>
            <a:ext cx="1131117" cy="12700"/>
          </a:xfrm>
          <a:prstGeom prst="bentConnector5">
            <a:avLst>
              <a:gd name="adj1" fmla="val -12063"/>
              <a:gd name="adj2" fmla="val -4169118"/>
              <a:gd name="adj3" fmla="val 12021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肘形接點 42"/>
          <p:cNvCxnSpPr>
            <a:stCxn id="27" idx="3"/>
            <a:endCxn id="30" idx="1"/>
          </p:cNvCxnSpPr>
          <p:nvPr/>
        </p:nvCxnSpPr>
        <p:spPr>
          <a:xfrm flipH="1">
            <a:off x="1242211" y="3973267"/>
            <a:ext cx="2598052" cy="12700"/>
          </a:xfrm>
          <a:prstGeom prst="bentConnector5">
            <a:avLst>
              <a:gd name="adj1" fmla="val -2524"/>
              <a:gd name="adj2" fmla="val -8076094"/>
              <a:gd name="adj3" fmla="val 10879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28" idx="3"/>
            <a:endCxn id="28" idx="1"/>
          </p:cNvCxnSpPr>
          <p:nvPr/>
        </p:nvCxnSpPr>
        <p:spPr>
          <a:xfrm flipH="1">
            <a:off x="4176081" y="3973267"/>
            <a:ext cx="1131117" cy="12700"/>
          </a:xfrm>
          <a:prstGeom prst="bentConnector5">
            <a:avLst>
              <a:gd name="adj1" fmla="val -8930"/>
              <a:gd name="adj2" fmla="val -4113299"/>
              <a:gd name="adj3" fmla="val 11269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29" idx="3"/>
            <a:endCxn id="29" idx="1"/>
          </p:cNvCxnSpPr>
          <p:nvPr/>
        </p:nvCxnSpPr>
        <p:spPr>
          <a:xfrm flipH="1">
            <a:off x="5643016" y="3973267"/>
            <a:ext cx="1131117" cy="12700"/>
          </a:xfrm>
          <a:prstGeom prst="bentConnector5">
            <a:avLst>
              <a:gd name="adj1" fmla="val -11437"/>
              <a:gd name="adj2" fmla="val -4113299"/>
              <a:gd name="adj3" fmla="val 11081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文字方塊 75"/>
          <p:cNvSpPr txBox="1"/>
          <p:nvPr/>
        </p:nvSpPr>
        <p:spPr>
          <a:xfrm>
            <a:off x="1943283" y="2665563"/>
            <a:ext cx="119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000" dirty="0"/>
              <a:t>Scrap and redo </a:t>
            </a:r>
            <a:endParaRPr lang="zh-TW" altLang="en-US" sz="1000" dirty="0"/>
          </a:p>
        </p:txBody>
      </p:sp>
      <p:sp>
        <p:nvSpPr>
          <p:cNvPr id="47" name="文字方塊 76"/>
          <p:cNvSpPr txBox="1"/>
          <p:nvPr/>
        </p:nvSpPr>
        <p:spPr>
          <a:xfrm>
            <a:off x="4232314" y="2992273"/>
            <a:ext cx="1130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000" dirty="0"/>
              <a:t>Underestimated the timeline</a:t>
            </a:r>
            <a:endParaRPr lang="zh-TW" altLang="en-US" sz="1000" dirty="0"/>
          </a:p>
        </p:txBody>
      </p:sp>
      <p:sp>
        <p:nvSpPr>
          <p:cNvPr id="48" name="文字方塊 79"/>
          <p:cNvSpPr txBox="1"/>
          <p:nvPr/>
        </p:nvSpPr>
        <p:spPr>
          <a:xfrm>
            <a:off x="5629891" y="2991962"/>
            <a:ext cx="1193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000" dirty="0"/>
              <a:t>All kinds of </a:t>
            </a:r>
            <a:endParaRPr lang="en-US" altLang="zh-TW" sz="1000" dirty="0" smtClean="0"/>
          </a:p>
          <a:p>
            <a:pPr algn="ctr"/>
            <a:r>
              <a:rPr lang="en-US" altLang="zh-TW" sz="1000" dirty="0" smtClean="0"/>
              <a:t>debugging</a:t>
            </a:r>
            <a:endParaRPr lang="zh-TW" altLang="en-US" sz="1000" dirty="0"/>
          </a:p>
        </p:txBody>
      </p:sp>
      <p:sp>
        <p:nvSpPr>
          <p:cNvPr id="49" name="矩形 48"/>
          <p:cNvSpPr/>
          <p:nvPr/>
        </p:nvSpPr>
        <p:spPr>
          <a:xfrm>
            <a:off x="1494366" y="4702708"/>
            <a:ext cx="5046921" cy="850937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50" name="文字方塊 39"/>
          <p:cNvSpPr txBox="1"/>
          <p:nvPr/>
        </p:nvSpPr>
        <p:spPr>
          <a:xfrm>
            <a:off x="1691942" y="4777318"/>
            <a:ext cx="47817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dirty="0"/>
              <a:t>Couldn't complete it, some couldn't endure, and they quit.</a:t>
            </a:r>
          </a:p>
          <a:p>
            <a:r>
              <a:rPr lang="en-US" altLang="zh-TW" dirty="0"/>
              <a:t>Realized differing visions and quit.</a:t>
            </a:r>
          </a:p>
          <a:p>
            <a:r>
              <a:rPr lang="en-US" altLang="zh-TW" dirty="0"/>
              <a:t>Insufficient funding, disbanded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30" idx="2"/>
          </p:cNvCxnSpPr>
          <p:nvPr/>
        </p:nvCxnSpPr>
        <p:spPr>
          <a:xfrm flipH="1">
            <a:off x="1806256" y="4306798"/>
            <a:ext cx="1514" cy="3335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7" idx="2"/>
          </p:cNvCxnSpPr>
          <p:nvPr/>
        </p:nvCxnSpPr>
        <p:spPr>
          <a:xfrm flipH="1">
            <a:off x="3273549" y="4306798"/>
            <a:ext cx="1156" cy="3335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28" idx="2"/>
          </p:cNvCxnSpPr>
          <p:nvPr/>
        </p:nvCxnSpPr>
        <p:spPr>
          <a:xfrm flipH="1">
            <a:off x="4738120" y="4306798"/>
            <a:ext cx="3520" cy="3489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29" idx="2"/>
          </p:cNvCxnSpPr>
          <p:nvPr/>
        </p:nvCxnSpPr>
        <p:spPr>
          <a:xfrm flipH="1">
            <a:off x="6199353" y="4306798"/>
            <a:ext cx="9222" cy="3648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116172" y="3631631"/>
            <a:ext cx="1148498" cy="667063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56" name="文字方塊 42"/>
          <p:cNvSpPr txBox="1"/>
          <p:nvPr/>
        </p:nvSpPr>
        <p:spPr>
          <a:xfrm>
            <a:off x="7150315" y="3757984"/>
            <a:ext cx="108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200" dirty="0"/>
              <a:t>Work Completed</a:t>
            </a:r>
            <a:endParaRPr lang="zh-TW" altLang="en-US" sz="1200" dirty="0"/>
          </a:p>
        </p:txBody>
      </p:sp>
      <p:cxnSp>
        <p:nvCxnSpPr>
          <p:cNvPr id="31" name="直線單箭頭接點 30"/>
          <p:cNvCxnSpPr>
            <a:stCxn id="30" idx="3"/>
            <a:endCxn id="27" idx="1"/>
          </p:cNvCxnSpPr>
          <p:nvPr/>
        </p:nvCxnSpPr>
        <p:spPr>
          <a:xfrm>
            <a:off x="2373328" y="3973267"/>
            <a:ext cx="33581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7" idx="3"/>
            <a:endCxn id="28" idx="1"/>
          </p:cNvCxnSpPr>
          <p:nvPr/>
        </p:nvCxnSpPr>
        <p:spPr>
          <a:xfrm>
            <a:off x="3840263" y="3973267"/>
            <a:ext cx="33581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8" idx="3"/>
            <a:endCxn id="29" idx="1"/>
          </p:cNvCxnSpPr>
          <p:nvPr/>
        </p:nvCxnSpPr>
        <p:spPr>
          <a:xfrm>
            <a:off x="5307198" y="3973267"/>
            <a:ext cx="33581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9" idx="3"/>
          </p:cNvCxnSpPr>
          <p:nvPr/>
        </p:nvCxnSpPr>
        <p:spPr>
          <a:xfrm flipV="1">
            <a:off x="6774133" y="3969644"/>
            <a:ext cx="367549" cy="36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40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</a:t>
            </a:r>
            <a:r>
              <a:rPr lang="en-US" altLang="zh-TW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專題，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展現各位的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31</a:t>
            </a:fld>
            <a:endParaRPr lang="en-US" altLang="zh-TW" dirty="0"/>
          </a:p>
        </p:txBody>
      </p:sp>
      <p:sp>
        <p:nvSpPr>
          <p:cNvPr id="57" name="矩形 56"/>
          <p:cNvSpPr/>
          <p:nvPr/>
        </p:nvSpPr>
        <p:spPr>
          <a:xfrm>
            <a:off x="4076724" y="3582554"/>
            <a:ext cx="1131117" cy="667063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429359" y="3582554"/>
            <a:ext cx="1311547" cy="667063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566144" y="3582554"/>
            <a:ext cx="1148498" cy="667063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62" name="文字方塊 13"/>
          <p:cNvSpPr txBox="1"/>
          <p:nvPr/>
        </p:nvSpPr>
        <p:spPr>
          <a:xfrm>
            <a:off x="2570351" y="3656653"/>
            <a:ext cx="1087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200" dirty="0"/>
              <a:t>Creative </a:t>
            </a:r>
          </a:p>
          <a:p>
            <a:pPr algn="ctr"/>
            <a:r>
              <a:rPr lang="en-US" altLang="zh-TW" sz="1200" dirty="0"/>
              <a:t>Development</a:t>
            </a:r>
            <a:endParaRPr lang="zh-TW" altLang="en-US" sz="1200" dirty="0"/>
          </a:p>
        </p:txBody>
      </p:sp>
      <p:sp>
        <p:nvSpPr>
          <p:cNvPr id="63" name="文字方塊 30"/>
          <p:cNvSpPr txBox="1"/>
          <p:nvPr/>
        </p:nvSpPr>
        <p:spPr>
          <a:xfrm>
            <a:off x="4247854" y="3764375"/>
            <a:ext cx="84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200" dirty="0"/>
              <a:t>Prototype</a:t>
            </a:r>
            <a:endParaRPr lang="zh-TW" altLang="en-US" sz="1200" dirty="0"/>
          </a:p>
        </p:txBody>
      </p:sp>
      <p:sp>
        <p:nvSpPr>
          <p:cNvPr id="64" name="文字方塊 32"/>
          <p:cNvSpPr txBox="1"/>
          <p:nvPr/>
        </p:nvSpPr>
        <p:spPr>
          <a:xfrm>
            <a:off x="5600287" y="3656653"/>
            <a:ext cx="108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200" dirty="0"/>
              <a:t>Work Completed</a:t>
            </a:r>
            <a:endParaRPr lang="zh-TW" altLang="en-US" sz="1200" dirty="0"/>
          </a:p>
        </p:txBody>
      </p:sp>
      <p:sp>
        <p:nvSpPr>
          <p:cNvPr id="65" name="文字方塊 18"/>
          <p:cNvSpPr txBox="1"/>
          <p:nvPr/>
        </p:nvSpPr>
        <p:spPr>
          <a:xfrm>
            <a:off x="2542209" y="3056255"/>
            <a:ext cx="1183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000" dirty="0"/>
              <a:t>Scrap and redo</a:t>
            </a:r>
            <a:endParaRPr lang="zh-TW" altLang="en-US" sz="1000" dirty="0"/>
          </a:p>
        </p:txBody>
      </p:sp>
      <p:cxnSp>
        <p:nvCxnSpPr>
          <p:cNvPr id="66" name="肘形接點 65"/>
          <p:cNvCxnSpPr>
            <a:stCxn id="58" idx="3"/>
            <a:endCxn id="58" idx="1"/>
          </p:cNvCxnSpPr>
          <p:nvPr/>
        </p:nvCxnSpPr>
        <p:spPr>
          <a:xfrm flipH="1">
            <a:off x="2429359" y="3916086"/>
            <a:ext cx="1311547" cy="12700"/>
          </a:xfrm>
          <a:prstGeom prst="bentConnector5">
            <a:avLst>
              <a:gd name="adj1" fmla="val -12118"/>
              <a:gd name="adj2" fmla="val -4282331"/>
              <a:gd name="adj3" fmla="val 11743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肘形接點 66"/>
          <p:cNvCxnSpPr>
            <a:stCxn id="57" idx="3"/>
            <a:endCxn id="58" idx="1"/>
          </p:cNvCxnSpPr>
          <p:nvPr/>
        </p:nvCxnSpPr>
        <p:spPr>
          <a:xfrm flipH="1">
            <a:off x="2429359" y="3916086"/>
            <a:ext cx="2778482" cy="12700"/>
          </a:xfrm>
          <a:prstGeom prst="bentConnector5">
            <a:avLst>
              <a:gd name="adj1" fmla="val -4153"/>
              <a:gd name="adj2" fmla="val -8053764"/>
              <a:gd name="adj3" fmla="val 10822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文字方塊 75"/>
          <p:cNvSpPr txBox="1"/>
          <p:nvPr/>
        </p:nvSpPr>
        <p:spPr>
          <a:xfrm>
            <a:off x="3329996" y="2608382"/>
            <a:ext cx="1185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000" dirty="0"/>
              <a:t>Scrap and redo</a:t>
            </a:r>
            <a:endParaRPr lang="zh-TW" altLang="en-US" sz="1000" dirty="0"/>
          </a:p>
        </p:txBody>
      </p:sp>
      <p:cxnSp>
        <p:nvCxnSpPr>
          <p:cNvPr id="60" name="直線單箭頭接點 59"/>
          <p:cNvCxnSpPr>
            <a:stCxn id="58" idx="3"/>
            <a:endCxn id="57" idx="1"/>
          </p:cNvCxnSpPr>
          <p:nvPr/>
        </p:nvCxnSpPr>
        <p:spPr>
          <a:xfrm>
            <a:off x="3740906" y="3916086"/>
            <a:ext cx="33581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7" idx="3"/>
            <a:endCxn id="59" idx="1"/>
          </p:cNvCxnSpPr>
          <p:nvPr/>
        </p:nvCxnSpPr>
        <p:spPr>
          <a:xfrm>
            <a:off x="5207841" y="3916086"/>
            <a:ext cx="35830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793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3">
            <a:extLst>
              <a:ext uri="{FF2B5EF4-FFF2-40B4-BE49-F238E27FC236}">
                <a16:creationId xmlns:a16="http://schemas.microsoft.com/office/drawing/2014/main" id="{F6FDA94E-F9A4-4C74-8E36-065EE2F0B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973" y="2767281"/>
            <a:ext cx="263405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8000" dirty="0"/>
              <a:t>Q</a:t>
            </a:r>
            <a:r>
              <a:rPr lang="zh-TW" altLang="en-US" sz="8000" dirty="0"/>
              <a:t> </a:t>
            </a:r>
            <a:r>
              <a:rPr lang="en-US" altLang="zh-TW" sz="8000" dirty="0"/>
              <a:t>&amp;</a:t>
            </a:r>
            <a:r>
              <a:rPr lang="zh-TW" altLang="en-US" sz="8000" dirty="0"/>
              <a:t> </a:t>
            </a:r>
            <a:r>
              <a:rPr lang="en-US" altLang="zh-TW" sz="8000" dirty="0"/>
              <a:t>A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D5B4F6A-ADD7-435B-96F3-06CC7A9B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209D-E26F-4136-80C9-5FA30D1CF5CE}" type="slidenum">
              <a:rPr lang="en-US" altLang="zh-TW" smtClean="0"/>
              <a:pPr/>
              <a:t>32</a:t>
            </a:fld>
            <a:endParaRPr lang="en-US" altLang="zh-TW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建互動式網頁的起點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942" y="1823233"/>
            <a:ext cx="82948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最基礎的知識開始，一步步學會構建美觀且充滿互動性的網頁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掌握現代網頁設計的必備技能，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探索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個前端技術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工具，期望每個人最後都完成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一個令人驚嘆的專題作品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互動式的需求比起過去「能用」、「堪用」的標準更高，是一種幫助使用者更簡單和更直覺實現自己需求的一個過程和方式。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3209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 smtClean="0"/>
              <a:t>一個</a:t>
            </a:r>
            <a:r>
              <a:rPr lang="zh-TW" altLang="en-US" sz="3600" dirty="0"/>
              <a:t>無法溝通的慘案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942" y="1636163"/>
            <a:ext cx="8294858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工程師不懂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UI/UX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，而前端介面設計師，不懂基本程式</a:t>
            </a:r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互相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傷害，前端讓系統工程師心累，工程師使前端</a:t>
            </a:r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憂傷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看不同的作品，特別是全球知名企業的網站或</a:t>
            </a:r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</a:t>
            </a:r>
            <a:endParaRPr kumimoji="1"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設計師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社群</a:t>
            </a:r>
            <a:r>
              <a:rPr kumimoji="1"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r>
              <a:rPr lang="en-US" altLang="zh-TW" sz="2400" u="sng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Pinterest</a:t>
            </a:r>
            <a:r>
              <a:rPr lang="en-US" altLang="zh-TW" sz="2400" b="1" u="sng" dirty="0" smtClean="0"/>
              <a:t>,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kumimoji="1"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Dribbble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Behance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上，每天都有許多 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或視覺作品上傳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02"/>
          <a:stretch/>
        </p:blipFill>
        <p:spPr>
          <a:xfrm>
            <a:off x="6143625" y="5006433"/>
            <a:ext cx="2476500" cy="143573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445" y="5499544"/>
            <a:ext cx="2994660" cy="97536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4" y="5368105"/>
            <a:ext cx="1993773" cy="123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7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Figma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描繪設計藍圖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942" y="1663357"/>
            <a:ext cx="815198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設計的起點是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UI/UX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設計，而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Figma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是我們的畫布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它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就像設計師的魔法工具，可以快速將您的靈感轉化為精美的設計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將學習如何使用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Figma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，構建清晰的版面規劃，並理解如何讓使用者感受到「友善且直覺」的互動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相關競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品：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Sketch, Adobe XD, </a:t>
            </a:r>
            <a:r>
              <a:rPr lang="en-US" altLang="zh-TW" sz="2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Axure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RP, </a:t>
            </a:r>
            <a:r>
              <a:rPr lang="en-US" altLang="zh-TW" sz="2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Pixso</a:t>
            </a:r>
            <a:endParaRPr lang="zh-TW" altLang="en-US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955" y="4743851"/>
            <a:ext cx="1914505" cy="10721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99" y="5025118"/>
            <a:ext cx="2233613" cy="5095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351" y="4838536"/>
            <a:ext cx="902634" cy="88275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62" b="33990"/>
          <a:stretch/>
        </p:blipFill>
        <p:spPr>
          <a:xfrm>
            <a:off x="3337111" y="5868939"/>
            <a:ext cx="2466975" cy="60511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611" y="5772208"/>
            <a:ext cx="2260374" cy="73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0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68374" y="154883"/>
            <a:ext cx="7834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為何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Figma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051C390-C0A8-4E42-AD5B-26DEF71C8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37067"/>
              </p:ext>
            </p:extLst>
          </p:nvPr>
        </p:nvGraphicFramePr>
        <p:xfrm>
          <a:off x="568373" y="1206565"/>
          <a:ext cx="7834964" cy="5424930"/>
        </p:xfrm>
        <a:graphic>
          <a:graphicData uri="http://schemas.openxmlformats.org/drawingml/2006/table">
            <a:tbl>
              <a:tblPr/>
              <a:tblGrid>
                <a:gridCol w="826796">
                  <a:extLst>
                    <a:ext uri="{9D8B030D-6E8A-4147-A177-3AD203B41FA5}">
                      <a16:colId xmlns:a16="http://schemas.microsoft.com/office/drawing/2014/main" val="1965831694"/>
                    </a:ext>
                  </a:extLst>
                </a:gridCol>
                <a:gridCol w="3556707">
                  <a:extLst>
                    <a:ext uri="{9D8B030D-6E8A-4147-A177-3AD203B41FA5}">
                      <a16:colId xmlns:a16="http://schemas.microsoft.com/office/drawing/2014/main" val="2724160520"/>
                    </a:ext>
                  </a:extLst>
                </a:gridCol>
                <a:gridCol w="3451461">
                  <a:extLst>
                    <a:ext uri="{9D8B030D-6E8A-4147-A177-3AD203B41FA5}">
                      <a16:colId xmlns:a16="http://schemas.microsoft.com/office/drawing/2014/main" val="1083962788"/>
                    </a:ext>
                  </a:extLst>
                </a:gridCol>
              </a:tblGrid>
              <a:tr h="2128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6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軟體</a:t>
                      </a:r>
                      <a:endParaRPr lang="zh-TW" altLang="en-US" sz="16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6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優點</a:t>
                      </a:r>
                      <a:endParaRPr lang="zh-TW" altLang="en-US" sz="16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缺點</a:t>
                      </a:r>
                      <a:endParaRPr lang="zh-TW" altLang="en-US" sz="1600" b="1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52969"/>
                  </a:ext>
                </a:extLst>
              </a:tr>
              <a:tr h="2128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1600" b="1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Figma</a:t>
                      </a:r>
                      <a:endParaRPr lang="en-US" alt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✅</a:t>
                      </a:r>
                      <a:r>
                        <a:rPr lang="en-US" altLang="zh-TW" sz="1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sz="1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雲端協作，適合團隊共同編輯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✅</a:t>
                      </a:r>
                      <a:r>
                        <a:rPr lang="zh-TW" altLang="en-US" sz="1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跨平台（</a:t>
                      </a:r>
                      <a:r>
                        <a:rPr lang="en-US" altLang="zh-TW" sz="1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Windows</a:t>
                      </a:r>
                      <a:r>
                        <a:rPr lang="zh-TW" altLang="en-US" sz="1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Mac</a:t>
                      </a:r>
                      <a:r>
                        <a:rPr lang="zh-TW" altLang="en-US" sz="1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</a:t>
                      </a:r>
                      <a:r>
                        <a:rPr lang="zh-TW" altLang="en-US" sz="1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）無需安裝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✅</a:t>
                      </a:r>
                      <a:r>
                        <a:rPr lang="zh-TW" altLang="en-US" sz="1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強大的原型設計與設計系統管理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11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✅</a:t>
                      </a:r>
                      <a:r>
                        <a:rPr lang="zh-TW" altLang="en-US" sz="1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眾多免費插件與社群資源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❌</a:t>
                      </a:r>
                      <a:r>
                        <a:rPr lang="zh-TW" altLang="en-US" sz="1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需要網路連線，離線支援較弱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❌</a:t>
                      </a:r>
                      <a:r>
                        <a:rPr lang="zh-TW" altLang="en-US" sz="1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免費版有存取限制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❌</a:t>
                      </a:r>
                      <a:r>
                        <a:rPr lang="zh-TW" altLang="en-US" sz="11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高複雜度的交互設計不如 </a:t>
                      </a:r>
                      <a:r>
                        <a:rPr lang="en-US" altLang="zh-TW" sz="1100" dirty="0" err="1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Axure</a:t>
                      </a:r>
                      <a:endParaRPr lang="en-US" alt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627803"/>
                  </a:ext>
                </a:extLst>
              </a:tr>
              <a:tr h="245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noProof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Sketch</a:t>
                      </a:r>
                      <a:endParaRPr lang="en-US" altLang="zh-TW" sz="1600" b="1" kern="1200" noProof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✅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Mac 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環境優化，流暢度高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✅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豐富的插件與設計生態系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✅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適合視覺設計與 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UI 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設計系統管理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✅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可離線使用，不受網路影響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❌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僅限 </a:t>
                      </a:r>
                      <a:r>
                        <a:rPr kumimoji="0" lang="en-US" altLang="zh-TW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macOS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，用戶受限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❌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內建協作功能較弱（需 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Sketch Cloud 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或 </a:t>
                      </a:r>
                      <a:r>
                        <a:rPr kumimoji="0" lang="en-US" altLang="zh-TW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Zeplin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）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❌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互動原型能力較弱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12986"/>
                  </a:ext>
                </a:extLst>
              </a:tr>
              <a:tr h="2703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noProof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Adobe XD</a:t>
                      </a:r>
                      <a:endParaRPr lang="en-US" altLang="zh-TW" sz="1600" b="1" kern="1200" noProof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✅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與 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Adobe 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生態系整合（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PS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AI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）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✅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原型設計功能強，支援語音交互與 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Auto-Animate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✅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UI 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界面簡單，適合初學者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✅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可協作，但需 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Adobe Cloud	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❌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進階功能需要付費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❌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外掛數量少，社群生態不如 </a:t>
                      </a:r>
                      <a:r>
                        <a:rPr kumimoji="0" lang="en-US" altLang="zh-TW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Figma</a:t>
                      </a:r>
                      <a:endParaRPr kumimoji="0" lang="en-US" altLang="zh-TW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❌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協作能力不如 </a:t>
                      </a:r>
                      <a:r>
                        <a:rPr kumimoji="0" lang="en-US" altLang="zh-TW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Figma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18903"/>
                  </a:ext>
                </a:extLst>
              </a:tr>
              <a:tr h="2339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noProof="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Axure</a:t>
                      </a:r>
                      <a:r>
                        <a:rPr lang="en-US" altLang="zh-TW" sz="1600" b="1" kern="1200" noProof="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RP</a:t>
                      </a:r>
                      <a:endParaRPr lang="en-US" altLang="zh-TW" sz="1600" b="1" kern="1200" noProof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✅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強大交互原型設計（適合複雜動態效果）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✅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支援變數、條件邏輯、數據驅動的交互設計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✅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適合 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UX 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設計師與產品經理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✅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可輸出 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HTML 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進行真實測試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❌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界面較老舊，學習曲線較陡峭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❌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圖形與 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UI 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設計功能不如其他工具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❌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需要安裝，協作性較低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536546"/>
                  </a:ext>
                </a:extLst>
              </a:tr>
              <a:tr h="212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noProof="0" dirty="0" err="1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Pixso</a:t>
                      </a:r>
                      <a:endParaRPr lang="en-US" altLang="zh-TW" sz="1600" b="1" kern="1200" noProof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2471" marR="32471" marT="14985" marB="1498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✅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介面類似 </a:t>
                      </a:r>
                      <a:r>
                        <a:rPr kumimoji="0" lang="en-US" altLang="zh-TW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Figma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，適合 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UI/UX 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設計與原型製作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✅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完全免費，支援雲端協作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✅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內建設計系統與團隊管理功能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00B05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✅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可跨平台使用（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Windows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Mac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kumimoji="0" lang="en-US" altLang="zh-TW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Web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）</a:t>
                      </a:r>
                      <a:endParaRPr lang="zh-TW" sz="1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❌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生態系不如 </a:t>
                      </a:r>
                      <a:r>
                        <a:rPr kumimoji="0" lang="en-US" altLang="zh-TW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Figma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，插件較少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❌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社群資源相對較新，學習資源較少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10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❌</a:t>
                      </a:r>
                      <a:r>
                        <a:rPr kumimoji="0" lang="zh-TW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進階動態交互功能有限</a:t>
                      </a:r>
                      <a:endParaRPr kumimoji="0" lang="en-US" altLang="zh-TW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43571"/>
                  </a:ext>
                </a:extLst>
              </a:tr>
            </a:tbl>
          </a:graphicData>
        </a:graphic>
      </p:graphicFrame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65" y="1719071"/>
            <a:ext cx="728167" cy="72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3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82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為何選擇</a:t>
            </a:r>
            <a:r>
              <a:rPr lang="en-US" altLang="zh-TW" sz="3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Figma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942" y="1823233"/>
            <a:ext cx="8151983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協作與雲端作業：</a:t>
            </a:r>
            <a:r>
              <a:rPr lang="en-US" altLang="zh-TW" sz="2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Figma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Pixso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高級交互設計：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Axure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最佳選擇：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Sketch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1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ios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en-US" altLang="zh-TW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Mirror)</a:t>
            </a:r>
            <a:endParaRPr lang="en-US" altLang="zh-TW" sz="2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Adobe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產品無縫整合：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Adobe XD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免費又強大：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Pixso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（適合新創與個人設計師）</a:t>
            </a:r>
          </a:p>
          <a:p>
            <a:pPr>
              <a:lnSpc>
                <a:spcPct val="150000"/>
              </a:lnSpc>
            </a:pPr>
            <a:endParaRPr lang="en-US" altLang="zh-TW" sz="2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你的需求是多人協作與全平台兼容，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Figma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是最成熟的選擇。 如果你要設計複雜的交互原型，</a:t>
            </a:r>
            <a:r>
              <a:rPr lang="en-US" altLang="zh-TW" sz="2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Axure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RP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更專業。 如果你是 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使用者，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Sketch 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依然是一個好選擇。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1076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91942" y="565669"/>
            <a:ext cx="8228183" cy="82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打下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基石，掌握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</a:p>
        </p:txBody>
      </p:sp>
      <p:sp>
        <p:nvSpPr>
          <p:cNvPr id="2" name="矩形 1"/>
          <p:cNvSpPr/>
          <p:nvPr/>
        </p:nvSpPr>
        <p:spPr>
          <a:xfrm>
            <a:off x="391942" y="1823233"/>
            <a:ext cx="81519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接網頁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的建構基礎：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就像是一座建築的骨架，而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它的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裝潢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讓它看起來美觀而精緻。我們還會學到如何用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Flexbox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實現令人驚嘆的佈局效果。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我們掌握了基礎</a:t>
            </a:r>
            <a:r>
              <a:rPr lang="zh-TW" altLang="en-US" sz="2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能用</a:t>
            </a:r>
            <a:r>
              <a:rPr lang="en-US" altLang="zh-TW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r>
              <a:rPr lang="zh-TW" altLang="en-US" sz="2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讓靜態的網頁「活靈活現」！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375BD0-EA50-4BB6-B3AB-C9408480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0638-65F8-4471-BF89-965A7FEB33E6}" type="slidenum">
              <a:rPr lang="en-US" altLang="zh-TW" smtClean="0"/>
              <a:pPr/>
              <a:t>9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10" r="33271" b="5715"/>
          <a:stretch/>
        </p:blipFill>
        <p:spPr>
          <a:xfrm>
            <a:off x="1741020" y="4290550"/>
            <a:ext cx="2632859" cy="197244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72"/>
          <a:stretch/>
        </p:blipFill>
        <p:spPr>
          <a:xfrm>
            <a:off x="4827417" y="4290550"/>
            <a:ext cx="2743816" cy="197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2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2387</TotalTime>
  <Words>3256</Words>
  <Application>Microsoft Office PowerPoint</Application>
  <PresentationFormat>如螢幕大小 (4:3)</PresentationFormat>
  <Paragraphs>377</Paragraphs>
  <Slides>32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MS PGothic</vt:lpstr>
      <vt:lpstr>微軟正黑體</vt:lpstr>
      <vt:lpstr>新細明體</vt:lpstr>
      <vt:lpstr>DFKai-SB</vt:lpstr>
      <vt:lpstr>Arial</vt:lpstr>
      <vt:lpstr>Calibri</vt:lpstr>
      <vt:lpstr>Times New Roman</vt:lpstr>
      <vt:lpstr>Office 佈景主題</vt:lpstr>
      <vt:lpstr>Interactive Web Programming and Application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Cyber Physical System</dc:title>
  <dc:creator>Shin-Wen Huang</dc:creator>
  <cp:lastModifiedBy>YA</cp:lastModifiedBy>
  <cp:revision>271</cp:revision>
  <dcterms:created xsi:type="dcterms:W3CDTF">2012-09-17T06:24:31Z</dcterms:created>
  <dcterms:modified xsi:type="dcterms:W3CDTF">2025-01-30T09:37:48Z</dcterms:modified>
</cp:coreProperties>
</file>