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20" r:id="rId3"/>
    <p:sldId id="321" r:id="rId4"/>
    <p:sldId id="322" r:id="rId5"/>
    <p:sldId id="323" r:id="rId6"/>
    <p:sldId id="325" r:id="rId7"/>
    <p:sldId id="324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6" r:id="rId18"/>
    <p:sldId id="337" r:id="rId19"/>
    <p:sldId id="339" r:id="rId20"/>
    <p:sldId id="340" r:id="rId21"/>
    <p:sldId id="338" r:id="rId22"/>
    <p:sldId id="341" r:id="rId23"/>
    <p:sldId id="280" r:id="rId24"/>
    <p:sldId id="319" r:id="rId25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imes New Roman" panose="02020603050405020304" pitchFamily="18" charset="0"/>
      <p:regular r:id="rId30"/>
    </p:embeddedFont>
    <p:embeddedFont>
      <p:font typeface="標楷體" panose="03000509000000000000" pitchFamily="65" charset="-12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2D4A"/>
    <a:srgbClr val="A4161A"/>
    <a:srgbClr val="FF4D6D"/>
    <a:srgbClr val="C0C0C0"/>
    <a:srgbClr val="B1D5F7"/>
    <a:srgbClr val="E2F0D7"/>
    <a:srgbClr val="FBECA2"/>
    <a:srgbClr val="FCDFC0"/>
    <a:srgbClr val="E9B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2" autoAdjust="0"/>
  </p:normalViewPr>
  <p:slideViewPr>
    <p:cSldViewPr>
      <p:cViewPr>
        <p:scale>
          <a:sx n="66" d="100"/>
          <a:sy n="66" d="100"/>
        </p:scale>
        <p:origin x="1050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aqZuCthC5B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Javascript01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 descr="其中包含以下圖片：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0" t="4259" r="5083" b="7605"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573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Closure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閉包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和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Currying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BD1C75-25D3-44CF-9067-21B71895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019300"/>
            <a:ext cx="157430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29756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IIFE(Immediately Invoked Function)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是一種在定義完後立即執行的函式。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不需要顯式呼叫，函式會自動執行一次。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優點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防止汙染全域變數：變數作用域被封裝在函式內，不會影響全域範圍。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適合一次性運算：適用於僅需執行一次的初始化或計算邏輯，簡化代碼結構。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立即求值：如果函式有回傳值，會立即返回並賦值給變數。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297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立即執行函式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(IIFE)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CB16CF-35E0-4E8B-AE29-DFBEAA05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1" y="5304146"/>
            <a:ext cx="13581659" cy="35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1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7084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：代表生活中的事物，由 屬性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(Property)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方法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(Method)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組成。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汽車是一個物件，包含品牌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和啟動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(Property)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：描述物件的特徵或狀態。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汽車的顏色、大小等。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物件導向基本概念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468BFE-1265-42A3-9BCA-88835B2D7940}"/>
              </a:ext>
            </a:extLst>
          </p:cNvPr>
          <p:cNvSpPr txBox="1"/>
          <p:nvPr/>
        </p:nvSpPr>
        <p:spPr>
          <a:xfrm>
            <a:off x="8929914" y="1739305"/>
            <a:ext cx="9296400" cy="291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(Method)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：描述物件可以執行的行為或操作。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汽車的發動、停止、加速等動作。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：特定情況下物件的反應，例如按下按鈕觸發某動作。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汽車的加速事件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(accelerate)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A23231-E16A-49D8-B60E-12F4916CDC5D}"/>
              </a:ext>
            </a:extLst>
          </p:cNvPr>
          <p:cNvSpPr txBox="1"/>
          <p:nvPr/>
        </p:nvSpPr>
        <p:spPr>
          <a:xfrm>
            <a:off x="206912" y="4605988"/>
            <a:ext cx="12344400" cy="2334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類別與物件的關係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(Class)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：定義物件的模板或藍圖，用於創建具相同屬性和方法的物件。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類別可以用來創建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Toyota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Tesla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：類別的實例化結果。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9BC225-A72A-41B3-85D5-5F5F8B94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402" y="5773263"/>
            <a:ext cx="7696200" cy="43148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7A8F23-13FF-47E6-AD33-8EA0D74F4F5C}"/>
              </a:ext>
            </a:extLst>
          </p:cNvPr>
          <p:cNvSpPr txBox="1"/>
          <p:nvPr/>
        </p:nvSpPr>
        <p:spPr>
          <a:xfrm>
            <a:off x="206912" y="7048500"/>
            <a:ext cx="12344400" cy="233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中的三種物件模型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ECMAScript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物件模型：基本語法與資料型別。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物件模型：針對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物件模型：瀏覽器相關的物件，例如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`Window`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`Location`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06570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使用實體方式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 Literal)】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語法簡單直觀，適合快速建立物件。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直接使用花括號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{}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定義物件及其屬性與方法。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建立物件的兩種方式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AAAB32B3-7152-48BA-B963-5DE1D24F094F}"/>
              </a:ext>
            </a:extLst>
          </p:cNvPr>
          <p:cNvSpPr txBox="1"/>
          <p:nvPr/>
        </p:nvSpPr>
        <p:spPr>
          <a:xfrm>
            <a:off x="8937171" y="1776744"/>
            <a:ext cx="8141284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使用建構子方式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(Constructor Function)】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適合建立結構相似的多個物件。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new Object()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或自定義建構子函式進行建立。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CC77CA-276C-4780-885B-7886477B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6" y="3690256"/>
            <a:ext cx="8737527" cy="48112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42BCE6-7ECF-4AEB-B4C7-D176B45B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690257"/>
            <a:ext cx="9165390" cy="41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1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327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封裝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(Encapsulation)】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將物件的屬性和方法封裝在內部，限制外部直接存取，提供物件的安全性。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setter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來間接存取或修改屬性。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954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物件導向的四大特性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F918C5-F3D8-488E-B507-8DB314B8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57241"/>
            <a:ext cx="6844324" cy="5560211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E52F1398-DC20-4F0A-BFEE-08855C30F6CF}"/>
              </a:ext>
            </a:extLst>
          </p:cNvPr>
          <p:cNvSpPr txBox="1"/>
          <p:nvPr/>
        </p:nvSpPr>
        <p:spPr>
          <a:xfrm>
            <a:off x="8763000" y="1785471"/>
            <a:ext cx="8327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繼承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(Inheritance)】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子類別繼承父類別的屬性和方法，實現代碼重用。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extends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關鍵字實現繼承。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31EBC0-968B-473A-AE89-20C165077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3514844"/>
            <a:ext cx="9067800" cy="65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5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327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多型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(Polymorphism)】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不同的物件可以用相同的方法呼叫，並根據物件的類型執行不同的行為。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可透過覆寫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(Override)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父類別的方法來實現。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954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物件導向的四大特性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52F1398-DC20-4F0A-BFEE-08855C30F6CF}"/>
              </a:ext>
            </a:extLst>
          </p:cNvPr>
          <p:cNvSpPr txBox="1"/>
          <p:nvPr/>
        </p:nvSpPr>
        <p:spPr>
          <a:xfrm>
            <a:off x="8763000" y="1785471"/>
            <a:ext cx="8327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抽象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(Abstraction)】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將物件的核心功能對外暴露，隱藏不必要的細節。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中可透過抽象類別或接口模擬抽象。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541FBF3-A529-46A7-BAE2-788A8083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41607"/>
            <a:ext cx="6044844" cy="61343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A4F6EF-30B8-4E67-AB9C-BE5947DF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832" y="3554757"/>
            <a:ext cx="9409141" cy="66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4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【Number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3F1882-17E1-47DF-8FBA-4F717A24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3" y="2476500"/>
            <a:ext cx="9389383" cy="31481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E165479-5844-46AF-BADA-79B0B745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599" y="2476499"/>
            <a:ext cx="8356517" cy="711472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CAD393-9A65-47D8-BC94-26C476689696}"/>
              </a:ext>
            </a:extLst>
          </p:cNvPr>
          <p:cNvSpPr txBox="1"/>
          <p:nvPr/>
        </p:nvSpPr>
        <p:spPr>
          <a:xfrm>
            <a:off x="4114800" y="5659094"/>
            <a:ext cx="152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常用屬性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BDFC33-5CAB-4168-8F3C-8F4566F6C9D5}"/>
              </a:ext>
            </a:extLst>
          </p:cNvPr>
          <p:cNvSpPr txBox="1"/>
          <p:nvPr/>
        </p:nvSpPr>
        <p:spPr>
          <a:xfrm>
            <a:off x="13335000" y="9591226"/>
            <a:ext cx="152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常用方法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832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43197" y="17171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【String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6D346B-A49B-459E-A4B1-9526835C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7" y="2263867"/>
            <a:ext cx="9187245" cy="55444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863C50-699C-475D-AB19-888D8F7A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471" y="2276567"/>
            <a:ext cx="8674552" cy="69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7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43197" y="17171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【Math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08C3B6-336E-4FA8-8591-46E54D79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4" y="2400300"/>
            <a:ext cx="1074178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6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43197" y="17171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【Date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08C3B6-336E-4FA8-8591-46E54D79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4" y="2400300"/>
            <a:ext cx="1074178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9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7188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是一種應用廣泛的瀏覽器端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，瀏覽器大多內建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直譯器。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都是網頁設計的核心技術，其中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用來定義網頁的行為，例如即時更新地圖、輪播圖片等。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JavaScript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是甚麼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97492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43197" y="17171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【Array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0F8AE0-CDFC-4B2B-8BEB-F818AD55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3" y="2400300"/>
            <a:ext cx="8662428" cy="59158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067B063-055F-444E-B9AF-79999CEE2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599" y="2441848"/>
            <a:ext cx="8633175" cy="58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5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16040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Error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物件常用屬性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`message`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 錯誤的簡短描述。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`name`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 錯誤名稱（如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TypeError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ReferenceError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`stack`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 錯誤的堆疊資訊（詳細的錯誤呼叫鏈路）。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1158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Error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物件與錯誤處理機制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10E389-990A-4DDF-9B2E-6F098A69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27290"/>
            <a:ext cx="5253996" cy="30711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95EC25F-DBF9-4A46-8B7E-C535E888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7496777"/>
            <a:ext cx="14129657" cy="26116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D557B2-9504-45AD-BCC0-9376DBF0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1839712"/>
            <a:ext cx="8819722" cy="48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240603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818DBE9-3CA4-407E-B18E-64FDCEC9B808}"/>
              </a:ext>
            </a:extLst>
          </p:cNvPr>
          <p:cNvSpPr/>
          <p:nvPr/>
        </p:nvSpPr>
        <p:spPr>
          <a:xfrm>
            <a:off x="7599218" y="3509147"/>
            <a:ext cx="2667000" cy="1676400"/>
          </a:xfrm>
          <a:prstGeom prst="rect">
            <a:avLst/>
          </a:prstGeom>
          <a:solidFill>
            <a:srgbClr val="FFD58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B98B34-1350-418B-9B81-1C3BCE4C98B6}"/>
              </a:ext>
            </a:extLst>
          </p:cNvPr>
          <p:cNvSpPr/>
          <p:nvPr/>
        </p:nvSpPr>
        <p:spPr>
          <a:xfrm>
            <a:off x="4512541" y="7821854"/>
            <a:ext cx="2667000" cy="1676400"/>
          </a:xfrm>
          <a:prstGeom prst="rect">
            <a:avLst/>
          </a:prstGeom>
          <a:solidFill>
            <a:srgbClr val="ADD9ED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4EC8DA-6915-47C9-9CD7-D6227B152F93}"/>
              </a:ext>
            </a:extLst>
          </p:cNvPr>
          <p:cNvSpPr/>
          <p:nvPr/>
        </p:nvSpPr>
        <p:spPr>
          <a:xfrm>
            <a:off x="4216071" y="3301271"/>
            <a:ext cx="2667000" cy="1676400"/>
          </a:xfrm>
          <a:prstGeom prst="rect">
            <a:avLst/>
          </a:prstGeom>
          <a:solidFill>
            <a:srgbClr val="FCDFC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A12E68-9C04-4804-A084-424F1EE11E2F}"/>
              </a:ext>
            </a:extLst>
          </p:cNvPr>
          <p:cNvSpPr/>
          <p:nvPr/>
        </p:nvSpPr>
        <p:spPr>
          <a:xfrm>
            <a:off x="706582" y="7920866"/>
            <a:ext cx="2667000" cy="1676400"/>
          </a:xfrm>
          <a:prstGeom prst="rect">
            <a:avLst/>
          </a:prstGeom>
          <a:solidFill>
            <a:srgbClr val="B1D5F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F9EB6E-A5A8-4337-9A5C-09D0F9EC2384}"/>
              </a:ext>
            </a:extLst>
          </p:cNvPr>
          <p:cNvSpPr/>
          <p:nvPr/>
        </p:nvSpPr>
        <p:spPr>
          <a:xfrm>
            <a:off x="8121403" y="7926309"/>
            <a:ext cx="2667000" cy="1676400"/>
          </a:xfrm>
          <a:prstGeom prst="rect">
            <a:avLst/>
          </a:prstGeom>
          <a:solidFill>
            <a:srgbClr val="64A9F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FBE8C0-3488-4E4F-9AB7-65B893F73CBC}"/>
              </a:ext>
            </a:extLst>
          </p:cNvPr>
          <p:cNvSpPr/>
          <p:nvPr/>
        </p:nvSpPr>
        <p:spPr>
          <a:xfrm>
            <a:off x="990600" y="1156855"/>
            <a:ext cx="2667000" cy="1676400"/>
          </a:xfrm>
          <a:prstGeom prst="rect">
            <a:avLst/>
          </a:prstGeom>
          <a:solidFill>
            <a:srgbClr val="FCEAD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4232FF-73F3-419C-8ED7-1163946A25FC}"/>
              </a:ext>
            </a:extLst>
          </p:cNvPr>
          <p:cNvSpPr/>
          <p:nvPr/>
        </p:nvSpPr>
        <p:spPr>
          <a:xfrm>
            <a:off x="952500" y="5589895"/>
            <a:ext cx="2667000" cy="1676400"/>
          </a:xfrm>
          <a:prstGeom prst="rect">
            <a:avLst/>
          </a:prstGeom>
          <a:solidFill>
            <a:srgbClr val="E2F0D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0FD4A3-EE77-4400-B47B-61FC17C23F29}"/>
              </a:ext>
            </a:extLst>
          </p:cNvPr>
          <p:cNvSpPr/>
          <p:nvPr/>
        </p:nvSpPr>
        <p:spPr>
          <a:xfrm>
            <a:off x="7810500" y="5687506"/>
            <a:ext cx="2667000" cy="1676400"/>
          </a:xfrm>
          <a:prstGeom prst="rect">
            <a:avLst/>
          </a:prstGeom>
          <a:solidFill>
            <a:srgbClr val="93D35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62E184-85A9-4F43-A62A-3E48399FA697}"/>
              </a:ext>
            </a:extLst>
          </p:cNvPr>
          <p:cNvSpPr/>
          <p:nvPr/>
        </p:nvSpPr>
        <p:spPr>
          <a:xfrm>
            <a:off x="4512541" y="5469273"/>
            <a:ext cx="2667000" cy="1676400"/>
          </a:xfrm>
          <a:prstGeom prst="rect">
            <a:avLst/>
          </a:prstGeom>
          <a:solidFill>
            <a:srgbClr val="A2D3B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8A6F6B-562A-46E2-BAD2-7A93FC7CE003}"/>
              </a:ext>
            </a:extLst>
          </p:cNvPr>
          <p:cNvSpPr/>
          <p:nvPr/>
        </p:nvSpPr>
        <p:spPr>
          <a:xfrm>
            <a:off x="10788403" y="1624871"/>
            <a:ext cx="2667000" cy="1676400"/>
          </a:xfrm>
          <a:prstGeom prst="rect">
            <a:avLst/>
          </a:prstGeom>
          <a:solidFill>
            <a:srgbClr val="FCC4F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04DC9C8-4764-4C6A-8509-8DCA8A589974}"/>
              </a:ext>
            </a:extLst>
          </p:cNvPr>
          <p:cNvSpPr/>
          <p:nvPr/>
        </p:nvSpPr>
        <p:spPr>
          <a:xfrm>
            <a:off x="12725400" y="6145454"/>
            <a:ext cx="2667000" cy="1676400"/>
          </a:xfrm>
          <a:prstGeom prst="rect">
            <a:avLst/>
          </a:prstGeom>
          <a:solidFill>
            <a:srgbClr val="9F9DC8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CC37DEC-517C-4E18-921A-4C020608766E}"/>
              </a:ext>
            </a:extLst>
          </p:cNvPr>
          <p:cNvSpPr/>
          <p:nvPr/>
        </p:nvSpPr>
        <p:spPr>
          <a:xfrm>
            <a:off x="11569699" y="3914029"/>
            <a:ext cx="2667000" cy="1676400"/>
          </a:xfrm>
          <a:prstGeom prst="rect">
            <a:avLst/>
          </a:prstGeom>
          <a:solidFill>
            <a:srgbClr val="C9C1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A28C102-7FEE-447E-B917-22197E84BD09}"/>
              </a:ext>
            </a:extLst>
          </p:cNvPr>
          <p:cNvSpPr/>
          <p:nvPr/>
        </p:nvSpPr>
        <p:spPr>
          <a:xfrm>
            <a:off x="4087091" y="1156855"/>
            <a:ext cx="2667000" cy="1676400"/>
          </a:xfrm>
          <a:prstGeom prst="rect">
            <a:avLst/>
          </a:prstGeom>
          <a:solidFill>
            <a:srgbClr val="FFD5C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1E0A5FC-F163-494D-B03D-8012D80455DC}"/>
              </a:ext>
            </a:extLst>
          </p:cNvPr>
          <p:cNvSpPr/>
          <p:nvPr/>
        </p:nvSpPr>
        <p:spPr>
          <a:xfrm>
            <a:off x="997857" y="3301271"/>
            <a:ext cx="2667000" cy="1676400"/>
          </a:xfrm>
          <a:prstGeom prst="rect">
            <a:avLst/>
          </a:prstGeom>
          <a:solidFill>
            <a:srgbClr val="FBECA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6B1692D-680F-493F-BB94-7AF01FA3F879}"/>
              </a:ext>
            </a:extLst>
          </p:cNvPr>
          <p:cNvSpPr/>
          <p:nvPr/>
        </p:nvSpPr>
        <p:spPr>
          <a:xfrm>
            <a:off x="7585363" y="1086517"/>
            <a:ext cx="2667000" cy="1676400"/>
          </a:xfrm>
          <a:prstGeom prst="rect">
            <a:avLst/>
          </a:prstGeom>
          <a:solidFill>
            <a:srgbClr val="F6C0C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99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181932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516BD0-8DFD-4EC3-8B67-F180CF4D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51" y="1668293"/>
            <a:ext cx="9202945" cy="640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8878136" cy="6860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瀏覽器透過作業系統，將網址發送給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DNS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DNS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解析網址，將處理的結果組成完整的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位址並回傳。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瀏覽器知道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位址後發出網路請求，透過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TCP/IP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的通訊協定對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Target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，也就是網頁所在的伺服器來建立連線。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Target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收到請求後，把所需的資源以封包的形式回應。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解析完封包後，瀏覽器會收到相關的檔案和狀態資訊。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會分別透過各自的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Parser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建立樹狀結構的資料模型：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Tree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CSSOM Tree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Render Tree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計算出每個節點對應到頁面上的實際位置、形狀與大小等資訊，輸出一個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Layout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的資料模型。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瀏覽器透過這個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Layout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渲染在頁面上。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瀏覽器基本運作流程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20399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寫在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&lt;script&gt;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裡面。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一般會建議寫在最後面，尤其是當有大的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程式時，先讓渲染引擎將網頁顯示出來再載入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程式，比較不會有畫面延遲的情況。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在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中寫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FF73BA-4878-4B2E-A063-131D92D98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" y="4122770"/>
            <a:ext cx="10893433" cy="589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1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414088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的型別分為基本型別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(primitive type)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與物件型別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 type)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兩種類型。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(primitive type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number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string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boolen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undefined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null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 type)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Funtion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Array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Object(JS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比較像是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python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dictionery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，屬於一種關聯陣列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(associative array))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5482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41408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全域作用域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(Global Scope)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：程式碼的任何地方都可以存取跟操作該變數。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函式作用域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 Scope)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區塊作用域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(Block Scope)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：像是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for/while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迴圈範圍、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if...else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條件句範圍。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作用域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(Scope)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97AA70-E603-4DB0-8438-055240E0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6" y="3471165"/>
            <a:ext cx="8686800" cy="508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9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794088" cy="8014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Var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可重新賦值（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Mutable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可能導致變數提升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(Hoisting)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問題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：避免使用全域變數污染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可重新賦值（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Mutable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適合用於需要變動的變數。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Const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不可重新賦值（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Immutable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必須在宣告時初始化。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適合用於常數或不會變動的資料。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可以命名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1371600" lvl="2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對於物件來說，我們是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值內部的屬性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補充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】JavaScript var let const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的區別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- Web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前端工程師面試題講解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0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var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、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let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、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const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1F67C17-7BC9-482F-85CD-6C83E1B3330B}"/>
              </a:ext>
            </a:extLst>
          </p:cNvPr>
          <p:cNvSpPr txBox="1"/>
          <p:nvPr/>
        </p:nvSpPr>
        <p:spPr>
          <a:xfrm>
            <a:off x="8348196" y="1785472"/>
            <a:ext cx="9732892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變數提升（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Hoisting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Hoisting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中的一個特性，在程式碼執行之前，變數和函數的宣告會被提升到其作用域的最上方。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意味著即使變數是在程式碼後面宣告的，你仍然可以在宣告之前使用它們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EA6063-3F6C-4256-A05B-060CB4C10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155" y="4699852"/>
            <a:ext cx="4765245" cy="19060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FFE684-FEA2-4473-BC21-22962A3F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393" y="6699813"/>
            <a:ext cx="9619791" cy="23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6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566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是程序中用來執行特定任務的一段代碼，可以重複呼叫來完成任務或取得輸出結果。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(Arguments/Parameters)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是輸入值，傳遞給函式進行處理。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參數可以有多個，也可以沒有參數。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函式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(Function)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A35150-F37B-460F-8918-D0A1F1158B28}"/>
              </a:ext>
            </a:extLst>
          </p:cNvPr>
          <p:cNvSpPr txBox="1"/>
          <p:nvPr/>
        </p:nvSpPr>
        <p:spPr>
          <a:xfrm>
            <a:off x="6477000" y="2341690"/>
            <a:ext cx="9296400" cy="1758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返回值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(Return)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函式的執行結果，可以使用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return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關鍵字返回。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若未明確返回值，默認為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undefined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5BECAFD-5194-41EA-955F-53998913ED35}"/>
              </a:ext>
            </a:extLst>
          </p:cNvPr>
          <p:cNvSpPr txBox="1"/>
          <p:nvPr/>
        </p:nvSpPr>
        <p:spPr>
          <a:xfrm>
            <a:off x="206912" y="4100377"/>
            <a:ext cx="13737688" cy="233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函式的類型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函式表達式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 Expression)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：將函式賦值給變數，用變數名稱呼叫函式。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匿名函式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(Anonymous Function)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：沒有名稱的函式，常用於臨時執行的邏輯。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箭頭函式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(Arrow Function)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：簡化的函式寫法，適合用於短小的邏輯。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49AE76-21BB-4DAC-9E14-A52B8F60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6743700"/>
            <a:ext cx="5726852" cy="23357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DD0E627-F852-4593-9485-41F56182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946" y="6743700"/>
            <a:ext cx="5074254" cy="23357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AC15D61-8C1B-4E6F-A426-CCFEBFFAC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382" y="6743701"/>
            <a:ext cx="6838706" cy="19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2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8784689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Closure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：是指在函式內部返回另一個函式時，內部函式可以「記住」外部函式的變數，即使外部函式已經執行完畢。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573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Closure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閉包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和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Currying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250D8F-94DE-4B47-BA6F-AE5AB1A8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3047060"/>
            <a:ext cx="7818363" cy="3849040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CABB0AAE-4E11-47A0-BD5C-6652DA3CBEAE}"/>
              </a:ext>
            </a:extLst>
          </p:cNvPr>
          <p:cNvSpPr txBox="1"/>
          <p:nvPr/>
        </p:nvSpPr>
        <p:spPr>
          <a:xfrm>
            <a:off x="9296400" y="1807287"/>
            <a:ext cx="8969825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函數柯里化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(Currying)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：將一個需要多個參數的函式，拆分成一系列只接受單一參數的函式，逐步傳遞參數來完成最終計算。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優勢：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提升重用性：固定部分參數，讓函式更靈活。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提升可讀性：減少重複傳遞固定參數的麻煩。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2CF3D8-AD5C-4FD8-B622-9AB6EFCA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7023140"/>
            <a:ext cx="16230601" cy="306202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959443-282A-457D-B702-356BC421C562}"/>
              </a:ext>
            </a:extLst>
          </p:cNvPr>
          <p:cNvSpPr txBox="1"/>
          <p:nvPr/>
        </p:nvSpPr>
        <p:spPr>
          <a:xfrm>
            <a:off x="8159448" y="6495990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(Closure)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321D85-3140-4903-A30E-2B0620F17C85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07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9848</TotalTime>
  <Words>1484</Words>
  <Application>Microsoft Office PowerPoint</Application>
  <PresentationFormat>自訂</PresentationFormat>
  <Paragraphs>136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Calibri</vt:lpstr>
      <vt:lpstr>Times New Roman</vt:lpstr>
      <vt:lpstr>標楷體</vt:lpstr>
      <vt:lpstr>Wingdings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266</cp:revision>
  <dcterms:created xsi:type="dcterms:W3CDTF">2006-08-16T00:00:00Z</dcterms:created>
  <dcterms:modified xsi:type="dcterms:W3CDTF">2024-11-27T12:14:24Z</dcterms:modified>
  <dc:identifier>DAGRTmEneC4</dc:identifier>
</cp:coreProperties>
</file>