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319" r:id="rId3"/>
    <p:sldId id="323" r:id="rId4"/>
    <p:sldId id="324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334" r:id="rId14"/>
    <p:sldId id="335" r:id="rId15"/>
    <p:sldId id="336" r:id="rId16"/>
    <p:sldId id="337" r:id="rId17"/>
    <p:sldId id="338" r:id="rId18"/>
    <p:sldId id="340" r:id="rId19"/>
    <p:sldId id="341" r:id="rId20"/>
    <p:sldId id="342" r:id="rId21"/>
    <p:sldId id="339" r:id="rId22"/>
    <p:sldId id="322" r:id="rId23"/>
    <p:sldId id="320" r:id="rId24"/>
  </p:sldIdLst>
  <p:sldSz cx="18288000" cy="10287000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Times New Roman" panose="02020603050405020304" pitchFamily="18" charset="0"/>
      <p:regular r:id="rId29"/>
    </p:embeddedFont>
    <p:embeddedFont>
      <p:font typeface="標楷體" panose="03000509000000000000" pitchFamily="65" charset="-120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維誠 陳" initials="維誠" lastIdx="1" clrIdx="0">
    <p:extLst>
      <p:ext uri="{19B8F6BF-5375-455C-9EA6-DF929625EA0E}">
        <p15:presenceInfo xmlns:p15="http://schemas.microsoft.com/office/powerpoint/2012/main" userId="7153cb2d2c068b9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E3FF"/>
    <a:srgbClr val="4BD0FF"/>
    <a:srgbClr val="64A9F6"/>
    <a:srgbClr val="ADD9ED"/>
    <a:srgbClr val="B1D5F7"/>
    <a:srgbClr val="FBB3F1"/>
    <a:srgbClr val="9F9DC8"/>
    <a:srgbClr val="C9C1E1"/>
    <a:srgbClr val="E2F0D7"/>
    <a:srgbClr val="93D3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22" autoAdjust="0"/>
  </p:normalViewPr>
  <p:slideViewPr>
    <p:cSldViewPr>
      <p:cViewPr varScale="1">
        <p:scale>
          <a:sx n="76" d="100"/>
          <a:sy n="76" d="100"/>
        </p:scale>
        <p:origin x="510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05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">
            <a:extLst>
              <a:ext uri="{FF2B5EF4-FFF2-40B4-BE49-F238E27FC236}">
                <a16:creationId xmlns:a16="http://schemas.microsoft.com/office/drawing/2014/main" id="{FB823A53-BCA7-4538-B441-C0AA97B91D89}"/>
              </a:ext>
            </a:extLst>
          </p:cNvPr>
          <p:cNvGrpSpPr/>
          <p:nvPr/>
        </p:nvGrpSpPr>
        <p:grpSpPr>
          <a:xfrm>
            <a:off x="0" y="9742713"/>
            <a:ext cx="18364200" cy="228600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A000B4FF-BA99-4963-8323-4934494CED6C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C00000"/>
                </a:gs>
              </a:gsLst>
              <a:lin ang="0"/>
            </a:gradFill>
          </p:spPr>
          <p:txBody>
            <a:bodyPr/>
            <a:lstStyle/>
            <a:p>
              <a:endParaRPr lang="zh-TW" altLang="en-US" dirty="0"/>
            </a:p>
          </p:txBody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0966AA5-3FC0-46AD-8B65-CC32B88A3563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6" name="Group 2">
            <a:extLst>
              <a:ext uri="{FF2B5EF4-FFF2-40B4-BE49-F238E27FC236}">
                <a16:creationId xmlns:a16="http://schemas.microsoft.com/office/drawing/2014/main" id="{9979C5BC-C342-426D-B2AD-7EDB803CE202}"/>
              </a:ext>
            </a:extLst>
          </p:cNvPr>
          <p:cNvGrpSpPr/>
          <p:nvPr/>
        </p:nvGrpSpPr>
        <p:grpSpPr>
          <a:xfrm>
            <a:off x="-76200" y="190501"/>
            <a:ext cx="18364200" cy="228600"/>
            <a:chOff x="0" y="0"/>
            <a:chExt cx="4816593" cy="543967"/>
          </a:xfrm>
        </p:grpSpPr>
        <p:sp>
          <p:nvSpPr>
            <p:cNvPr id="17" name="Freeform 3">
              <a:extLst>
                <a:ext uri="{FF2B5EF4-FFF2-40B4-BE49-F238E27FC236}">
                  <a16:creationId xmlns:a16="http://schemas.microsoft.com/office/drawing/2014/main" id="{11E95A77-01DF-4801-B0D1-BF4D073321AA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C00000"/>
                </a:gs>
              </a:gsLst>
              <a:lin ang="0"/>
            </a:gradFill>
          </p:spPr>
          <p:txBody>
            <a:bodyPr/>
            <a:lstStyle/>
            <a:p>
              <a:endParaRPr lang="zh-TW" altLang="en-US" dirty="0"/>
            </a:p>
          </p:txBody>
        </p:sp>
        <p:sp>
          <p:nvSpPr>
            <p:cNvPr id="18" name="TextBox 4">
              <a:extLst>
                <a:ext uri="{FF2B5EF4-FFF2-40B4-BE49-F238E27FC236}">
                  <a16:creationId xmlns:a16="http://schemas.microsoft.com/office/drawing/2014/main" id="{3905798F-03CE-4E8D-BBE4-26518B8BEB0A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8005334" y="5747852"/>
            <a:ext cx="2386491" cy="5890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altLang="zh-TW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Javascript03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100183" y="7114577"/>
            <a:ext cx="2076748" cy="6739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739"/>
              </a:lnSpc>
              <a:spcBef>
                <a:spcPct val="0"/>
              </a:spcBef>
            </a:pPr>
            <a:r>
              <a:rPr lang="zh-TW" altLang="en-US" sz="4099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王漢宗顏楷體"/>
                <a:sym typeface="王漢宗顏楷體"/>
              </a:rPr>
              <a:t>陳世曄</a:t>
            </a:r>
            <a:endParaRPr lang="en-US" sz="4099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214714" y="2390526"/>
            <a:ext cx="7727639" cy="33871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000"/>
              </a:lnSpc>
              <a:spcBef>
                <a:spcPct val="0"/>
              </a:spcBef>
            </a:pPr>
            <a:r>
              <a:rPr lang="zh-TW" altLang="en-US" sz="8000" b="1" dirty="0">
                <a:latin typeface="標楷體" panose="03000509000000000000" pitchFamily="65" charset="-120"/>
                <a:ea typeface="標楷體" panose="03000509000000000000" pitchFamily="65" charset="-120"/>
                <a:cs typeface="王漢宗顏楷體"/>
                <a:sym typeface="王漢宗顏楷體"/>
              </a:rPr>
              <a:t>互動式網頁</a:t>
            </a:r>
            <a:endParaRPr lang="en-US" altLang="zh-TW" sz="8000" b="1" dirty="0">
              <a:latin typeface="標楷體" panose="03000509000000000000" pitchFamily="65" charset="-12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algn="ctr">
              <a:lnSpc>
                <a:spcPts val="14000"/>
              </a:lnSpc>
              <a:spcBef>
                <a:spcPct val="0"/>
              </a:spcBef>
            </a:pPr>
            <a:r>
              <a:rPr lang="zh-TW" altLang="en-US" sz="8000" b="1" dirty="0">
                <a:latin typeface="標楷體" panose="03000509000000000000" pitchFamily="65" charset="-120"/>
                <a:ea typeface="標楷體" panose="03000509000000000000" pitchFamily="65" charset="-120"/>
                <a:cs typeface="王漢宗顏楷體"/>
                <a:sym typeface="王漢宗顏楷體"/>
              </a:rPr>
              <a:t>程式設計與應用</a:t>
            </a:r>
            <a:endParaRPr lang="en-US" sz="8000" b="1" dirty="0">
              <a:latin typeface="標楷體" panose="03000509000000000000" pitchFamily="65" charset="-12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sp>
        <p:nvSpPr>
          <p:cNvPr id="26" name="Freeform 3">
            <a:extLst>
              <a:ext uri="{FF2B5EF4-FFF2-40B4-BE49-F238E27FC236}">
                <a16:creationId xmlns:a16="http://schemas.microsoft.com/office/drawing/2014/main" id="{02803009-007C-4C4D-AE71-5A73DD21BDD5}"/>
              </a:ext>
            </a:extLst>
          </p:cNvPr>
          <p:cNvSpPr/>
          <p:nvPr/>
        </p:nvSpPr>
        <p:spPr>
          <a:xfrm flipV="1">
            <a:off x="-76200" y="-80579"/>
            <a:ext cx="5374881" cy="7052879"/>
          </a:xfrm>
          <a:custGeom>
            <a:avLst/>
            <a:gdLst/>
            <a:ahLst/>
            <a:cxnLst/>
            <a:rect l="l" t="t" r="r" b="b"/>
            <a:pathLst>
              <a:path w="5374881" h="7052879">
                <a:moveTo>
                  <a:pt x="0" y="7052879"/>
                </a:moveTo>
                <a:lnTo>
                  <a:pt x="5374881" y="7052879"/>
                </a:lnTo>
                <a:lnTo>
                  <a:pt x="5374881" y="0"/>
                </a:lnTo>
                <a:lnTo>
                  <a:pt x="0" y="0"/>
                </a:lnTo>
                <a:lnTo>
                  <a:pt x="0" y="705287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7" name="Freeform 2">
            <a:extLst>
              <a:ext uri="{FF2B5EF4-FFF2-40B4-BE49-F238E27FC236}">
                <a16:creationId xmlns:a16="http://schemas.microsoft.com/office/drawing/2014/main" id="{F226E2F4-27E4-4AF2-9835-250433DAB8FE}"/>
              </a:ext>
            </a:extLst>
          </p:cNvPr>
          <p:cNvSpPr/>
          <p:nvPr/>
        </p:nvSpPr>
        <p:spPr>
          <a:xfrm flipH="1">
            <a:off x="12978433" y="3234121"/>
            <a:ext cx="5374881" cy="7052879"/>
          </a:xfrm>
          <a:custGeom>
            <a:avLst/>
            <a:gdLst/>
            <a:ahLst/>
            <a:cxnLst/>
            <a:rect l="l" t="t" r="r" b="b"/>
            <a:pathLst>
              <a:path w="5374881" h="7052879">
                <a:moveTo>
                  <a:pt x="5374881" y="0"/>
                </a:moveTo>
                <a:lnTo>
                  <a:pt x="0" y="0"/>
                </a:lnTo>
                <a:lnTo>
                  <a:pt x="0" y="7052879"/>
                </a:lnTo>
                <a:lnTo>
                  <a:pt x="5374881" y="7052879"/>
                </a:lnTo>
                <a:lnTo>
                  <a:pt x="537488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zh-TW" altLang="en-US" dirty="0"/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964588E4-8283-4F9B-A33E-682A8E8D4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95426" y="8974191"/>
            <a:ext cx="678815" cy="67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2" name="Picture 4">
            <a:extLst>
              <a:ext uri="{FF2B5EF4-FFF2-40B4-BE49-F238E27FC236}">
                <a16:creationId xmlns:a16="http://schemas.microsoft.com/office/drawing/2014/main" id="{18D2AFF1-EB0C-43BF-A4DF-1D40C6D9B4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8" t="11957" r="6029" b="6029"/>
          <a:stretch/>
        </p:blipFill>
        <p:spPr bwMode="auto">
          <a:xfrm>
            <a:off x="231411" y="7675074"/>
            <a:ext cx="2232181" cy="2057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4" name="Picture 6">
            <a:extLst>
              <a:ext uri="{FF2B5EF4-FFF2-40B4-BE49-F238E27FC236}">
                <a16:creationId xmlns:a16="http://schemas.microsoft.com/office/drawing/2014/main" id="{E4BB8C29-7CAB-446E-B24B-D3E9C66D10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0" t="39146" r="12391" b="28732"/>
          <a:stretch/>
        </p:blipFill>
        <p:spPr bwMode="auto">
          <a:xfrm>
            <a:off x="14709091" y="462701"/>
            <a:ext cx="3578905" cy="155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圖片 31">
            <a:extLst>
              <a:ext uri="{FF2B5EF4-FFF2-40B4-BE49-F238E27FC236}">
                <a16:creationId xmlns:a16="http://schemas.microsoft.com/office/drawing/2014/main" id="{4AAF9B4B-B48D-43FC-82F3-F116A90DF00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8" t="16278" r="22492" b="22926"/>
          <a:stretch/>
        </p:blipFill>
        <p:spPr>
          <a:xfrm>
            <a:off x="9078534" y="7922050"/>
            <a:ext cx="3951666" cy="19458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id="{7B2B809F-B940-4704-8587-9FD496D1413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0" y="6057900"/>
            <a:ext cx="3516630" cy="263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8141284" cy="5121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取得螢幕資訊，並調整網頁內容。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Screen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物件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437B6C03-25D8-4236-9BFC-361F8443D764}"/>
              </a:ext>
            </a:extLst>
          </p:cNvPr>
          <p:cNvSpPr txBox="1"/>
          <p:nvPr/>
        </p:nvSpPr>
        <p:spPr>
          <a:xfrm>
            <a:off x="206912" y="2284963"/>
            <a:ext cx="8305800" cy="10892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常用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Screen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屬性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width/height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：返回螢幕的寬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/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高度（以像素為單位）。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7F1FEC2-B9C7-4251-8761-68B1DF7DA1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919"/>
          <a:stretch/>
        </p:blipFill>
        <p:spPr>
          <a:xfrm>
            <a:off x="194212" y="3540305"/>
            <a:ext cx="11544183" cy="1089273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C9ECBD82-C46C-4B49-8838-7DE58C308CDB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6057900"/>
            <a:ext cx="285686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78CCBFBE-4588-4D55-8E75-C4D35F03A902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6042660"/>
            <a:ext cx="2834005" cy="212534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154B046-D825-44E3-98CA-70DB4D3BE711}"/>
              </a:ext>
            </a:extLst>
          </p:cNvPr>
          <p:cNvSpPr/>
          <p:nvPr/>
        </p:nvSpPr>
        <p:spPr>
          <a:xfrm>
            <a:off x="9448800" y="7581900"/>
            <a:ext cx="990600" cy="7620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97C9AA6-F1BC-4280-8141-5A2FC73EAFAF}"/>
              </a:ext>
            </a:extLst>
          </p:cNvPr>
          <p:cNvSpPr/>
          <p:nvPr/>
        </p:nvSpPr>
        <p:spPr>
          <a:xfrm>
            <a:off x="10896600" y="6134100"/>
            <a:ext cx="381000" cy="685800"/>
          </a:xfrm>
          <a:prstGeom prst="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0802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Array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3E4A4AFC-07FE-4A82-A348-DD6A5904B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826190"/>
            <a:ext cx="7150906" cy="8258974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5D4E646C-B7A7-48FD-947C-6195D528C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2736" y="1839711"/>
            <a:ext cx="7374618" cy="825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863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Array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16570C3-C11A-4391-8522-A5CFB4747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26" y="1779126"/>
            <a:ext cx="7180482" cy="702197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1EC0857-282C-4976-8BD8-727C37791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1102660"/>
            <a:ext cx="10516674" cy="899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347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8141284" cy="5121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陣列的解構賦值。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Array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F0EBCAD-E28F-4EFB-8308-29BB5F1CD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83" y="2391526"/>
            <a:ext cx="12724124" cy="229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92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779918" cy="45517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事件驅動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(Event Driven)】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Windows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作業系統中的視窗會持續監控使用者的各種事件，如視窗打開、關閉、調整大小、移動、輸入等。系統會根據接收到的事件訊息，將其傳遞給對應的視窗處理。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事件觸發：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JavaScript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等瀏覽器端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Script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採用事件驅動模式，監控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HTML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文件或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HTML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元素發生的事件，如：	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load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事件：網頁內容載入完成。	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unload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事件：網頁內容卸載。	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點擊事件：當使用者在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HTML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元素上點擊時觸發。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事件觸發後，事件驅動模式會依次執行事件，讓程式等待執行完成後再處理後續事件。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事件處理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</p:spTree>
    <p:extLst>
      <p:ext uri="{BB962C8B-B14F-4D97-AF65-F5344CB8AC3E}">
        <p14:creationId xmlns:p14="http://schemas.microsoft.com/office/powerpoint/2010/main" val="500793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779918" cy="16651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事件處理模型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事件捕捉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(Event Capturing)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：當事件觸發時，從最外層的父元素開始捕捉，逐層向內直到觸發事件的元素。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事件冒泡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(Event Bubbling)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：事件由觸發的元素開始，逐層向上冒泡至最外層的父元素。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事件處理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09B859A-4A2D-430A-8EED-60D167C88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4141508"/>
            <a:ext cx="4838700" cy="370265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8E5D7279-35E0-4797-95FC-B15B83DD0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836" y="4141508"/>
            <a:ext cx="4824675" cy="367460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0154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2975688" cy="28192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使用者介面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(UI)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事件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與使用者界面變動有關的事件。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resize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：當視窗大小調整時觸發。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scroll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：當視窗或元素被拖動時觸發。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Error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：當載入錯誤時觸發。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事件類型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2350F22-637D-4117-B85B-5C506AA34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12" y="4698632"/>
            <a:ext cx="11562334" cy="364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253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6709488" cy="33975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使用者介面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(UI)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事件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與使用者界面變動有關的事件。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load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：當瀏覽器載入網頁內容完成時觸發。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DOMContentLoaded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HTML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文件載入完成時觸發，不包括樣式表或圖片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所以會比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`load`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更快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Beforeunload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：當網頁即將卸載時觸發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主要用於防止用戶意外關閉或離開頁面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Unload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：當瀏覽器卸載網頁內容時觸發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使用頻率較低，因為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beforeunload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更符合大多數需求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事件類型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AE1B9C4-0E91-4449-BF8B-BD6B43A777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044"/>
          <a:stretch/>
        </p:blipFill>
        <p:spPr>
          <a:xfrm>
            <a:off x="176205" y="5376819"/>
            <a:ext cx="9302561" cy="2814681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1D84C7C1-A27D-4F7C-8FDD-C009459A2B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948"/>
          <a:stretch/>
        </p:blipFill>
        <p:spPr>
          <a:xfrm>
            <a:off x="9601200" y="5376819"/>
            <a:ext cx="8374009" cy="281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628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6709488" cy="2820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鍵盤事件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與使用者鍵盤操作有關的事件。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keydown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：當按下某個鍵時觸發。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keyup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：當釋放某個鍵時觸發。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`keypress`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：當按下或按住鍵時觸發。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事件類型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8AA1FAA-3266-42AF-BF0E-80D960598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94" y="4818360"/>
            <a:ext cx="7865436" cy="302019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8AD5511-1811-4AC6-8C3C-0F203466F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785" y="4838700"/>
            <a:ext cx="7874631" cy="299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963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7260688" cy="57059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滑鼠事件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與使用者鍵滑鼠作有關的事件。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click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：當按下滑鼠按鍵並釋放時觸發。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Dblclick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：當按下兩次滑鼠按鍵時觸發。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Mousedown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mouseup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：當按下或釋放滑鼠按鍵時觸發。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Mousemove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：當滑鼠在元素上移動時觸發。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Mouseover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mouseout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：當滑鼠移動或進出元素時觸發。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Mousewheel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：當使用者滾動滑鼠滾輪時觸發。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事件類型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4972193-9A3C-4709-A2EF-F0B189E13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638" y="2275939"/>
            <a:ext cx="10881362" cy="622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171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操作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CSS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9B82ED9-4011-42B0-BD0E-2DBD1823CC7E}"/>
              </a:ext>
            </a:extLst>
          </p:cNvPr>
          <p:cNvSpPr txBox="1"/>
          <p:nvPr/>
        </p:nvSpPr>
        <p:spPr>
          <a:xfrm>
            <a:off x="16708957" y="9685054"/>
            <a:ext cx="12778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Currying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CEEEC55-CB9A-4858-8199-29EDE290F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12" y="1839712"/>
            <a:ext cx="10281856" cy="658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327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8175088" cy="51288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表單事件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與表單操作有關的事件。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Input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：當使用者在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`&lt;input&gt;`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`&lt;select&gt;`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等表單元素中輸入時觸發。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Change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：當表單元素值變更時觸發。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Submit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：當提交表單時觸發。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Reset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：當重設表單時觸發。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Focus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blur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：當元素獲得或失去焦點時觸發。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Cut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copy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paste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：當剪切、複製或粘貼內容時觸發。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事件類型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547F090E-CA3F-46DE-81DA-ABFFE93D4350}"/>
              </a:ext>
            </a:extLst>
          </p:cNvPr>
          <p:cNvSpPr txBox="1"/>
          <p:nvPr/>
        </p:nvSpPr>
        <p:spPr>
          <a:xfrm>
            <a:off x="9120114" y="1785472"/>
            <a:ext cx="8175088" cy="22422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焦點事件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與元素焦點有關的事件。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Focus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focusin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：元素獲取焦點時觸發。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Blur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focusout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：元素失去焦點時觸發。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C780B46-2A56-4650-B645-DFDB90D4B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992821"/>
            <a:ext cx="7078796" cy="318318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E2B8B53-12CA-48ED-9847-A98F6CDFF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400" y="5046138"/>
            <a:ext cx="7280594" cy="5128840"/>
          </a:xfrm>
          <a:prstGeom prst="rect">
            <a:avLst/>
          </a:prstGeom>
        </p:spPr>
      </p:pic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F7C7874-E9FF-469C-95F3-9E4D3482EB94}"/>
              </a:ext>
            </a:extLst>
          </p:cNvPr>
          <p:cNvCxnSpPr>
            <a:stCxn id="3" idx="3"/>
            <a:endCxn id="6" idx="1"/>
          </p:cNvCxnSpPr>
          <p:nvPr/>
        </p:nvCxnSpPr>
        <p:spPr>
          <a:xfrm flipV="1">
            <a:off x="7535996" y="7610558"/>
            <a:ext cx="998404" cy="9738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5838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8141284" cy="22434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要先確認：	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由哪個元件觸發	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要觸發哪個事件	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觸發的事件要繫結哪個處理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/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監聽事件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定義事件處理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/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監聽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0337B0F7-F083-48BA-B9ED-AAFCBD93B7F8}"/>
              </a:ext>
            </a:extLst>
          </p:cNvPr>
          <p:cNvSpPr txBox="1"/>
          <p:nvPr/>
        </p:nvSpPr>
        <p:spPr>
          <a:xfrm>
            <a:off x="169381" y="4085807"/>
            <a:ext cx="8141284" cy="5121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第一種方式：利用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HTML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元素的事件屬性設定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61E6002-5680-49B6-B246-1E255EB8F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09" y="4711012"/>
            <a:ext cx="7363594" cy="332808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DCDF8D8-8529-4CE3-8ACC-D7EBAE3AE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8136" y="2387889"/>
            <a:ext cx="9037681" cy="7708611"/>
          </a:xfrm>
          <a:prstGeom prst="rect">
            <a:avLst/>
          </a:prstGeom>
        </p:spPr>
      </p:pic>
      <p:sp>
        <p:nvSpPr>
          <p:cNvPr id="13" name="TextBox 10">
            <a:extLst>
              <a:ext uri="{FF2B5EF4-FFF2-40B4-BE49-F238E27FC236}">
                <a16:creationId xmlns:a16="http://schemas.microsoft.com/office/drawing/2014/main" id="{1B65736C-94D0-4871-A624-22E05814A50A}"/>
              </a:ext>
            </a:extLst>
          </p:cNvPr>
          <p:cNvSpPr txBox="1"/>
          <p:nvPr/>
        </p:nvSpPr>
        <p:spPr>
          <a:xfrm>
            <a:off x="7924800" y="1667775"/>
            <a:ext cx="8141284" cy="5121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第二種方式：利用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 Level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事件監聽程式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2962832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1717869" y="1875537"/>
            <a:ext cx="8141284" cy="5121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Javascript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 Lab01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https://reurl.cc/lN9WWd</a:t>
            </a: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 err="1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Javascript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 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實作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lab</a:t>
            </a: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880C7163-696B-43C0-9481-734879C77E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875537"/>
            <a:ext cx="1190625" cy="1190625"/>
          </a:xfrm>
          <a:prstGeom prst="rect">
            <a:avLst/>
          </a:prstGeom>
        </p:spPr>
      </p:pic>
      <p:sp>
        <p:nvSpPr>
          <p:cNvPr id="32" name="TextBox 10">
            <a:extLst>
              <a:ext uri="{FF2B5EF4-FFF2-40B4-BE49-F238E27FC236}">
                <a16:creationId xmlns:a16="http://schemas.microsoft.com/office/drawing/2014/main" id="{B8CDC7B7-C2F5-4D8F-956D-FB028107F2DA}"/>
              </a:ext>
            </a:extLst>
          </p:cNvPr>
          <p:cNvSpPr txBox="1"/>
          <p:nvPr/>
        </p:nvSpPr>
        <p:spPr>
          <a:xfrm>
            <a:off x="1734929" y="5122460"/>
            <a:ext cx="8141284" cy="5121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日後看有沒有機會補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lab</a:t>
            </a:r>
          </a:p>
        </p:txBody>
      </p:sp>
    </p:spTree>
    <p:extLst>
      <p:ext uri="{BB962C8B-B14F-4D97-AF65-F5344CB8AC3E}">
        <p14:creationId xmlns:p14="http://schemas.microsoft.com/office/powerpoint/2010/main" val="16196555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8141284" cy="10880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設定超連結顏色：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link-underline-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顏色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設定超連結透明度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超連結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9B82ED9-4011-42B0-BD0E-2DBD1823CC7E}"/>
              </a:ext>
            </a:extLst>
          </p:cNvPr>
          <p:cNvSpPr txBox="1"/>
          <p:nvPr/>
        </p:nvSpPr>
        <p:spPr>
          <a:xfrm>
            <a:off x="16708957" y="9685054"/>
            <a:ext cx="12778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Currying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F39B56E-64D4-4C56-A146-116CC87F9DBE}"/>
              </a:ext>
            </a:extLst>
          </p:cNvPr>
          <p:cNvSpPr/>
          <p:nvPr/>
        </p:nvSpPr>
        <p:spPr>
          <a:xfrm flipV="1">
            <a:off x="8242300" y="5853917"/>
            <a:ext cx="2209800" cy="1243445"/>
          </a:xfrm>
          <a:prstGeom prst="rect">
            <a:avLst/>
          </a:prstGeom>
          <a:solidFill>
            <a:srgbClr val="FFD580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72304FC-8E8D-4A20-A14E-F3C98FE1FA75}"/>
              </a:ext>
            </a:extLst>
          </p:cNvPr>
          <p:cNvSpPr/>
          <p:nvPr/>
        </p:nvSpPr>
        <p:spPr>
          <a:xfrm flipV="1">
            <a:off x="5001738" y="8828105"/>
            <a:ext cx="2209800" cy="1243445"/>
          </a:xfrm>
          <a:prstGeom prst="rect">
            <a:avLst/>
          </a:prstGeom>
          <a:solidFill>
            <a:srgbClr val="ADD9ED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38F827C-6AA4-433A-9947-AC0B2582CDD1}"/>
              </a:ext>
            </a:extLst>
          </p:cNvPr>
          <p:cNvSpPr/>
          <p:nvPr/>
        </p:nvSpPr>
        <p:spPr>
          <a:xfrm flipV="1">
            <a:off x="4859153" y="5646041"/>
            <a:ext cx="2209800" cy="1243445"/>
          </a:xfrm>
          <a:prstGeom prst="rect">
            <a:avLst/>
          </a:prstGeom>
          <a:solidFill>
            <a:srgbClr val="FCDFC0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64319A8-99E4-4497-98F6-258B9E7315A0}"/>
              </a:ext>
            </a:extLst>
          </p:cNvPr>
          <p:cNvSpPr/>
          <p:nvPr/>
        </p:nvSpPr>
        <p:spPr>
          <a:xfrm flipV="1">
            <a:off x="1195779" y="8927117"/>
            <a:ext cx="2209800" cy="1243445"/>
          </a:xfrm>
          <a:prstGeom prst="rect">
            <a:avLst/>
          </a:prstGeom>
          <a:solidFill>
            <a:srgbClr val="B1D5F7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CCCE3EA-4A7F-4F53-8DC9-C9EEBE3B072F}"/>
              </a:ext>
            </a:extLst>
          </p:cNvPr>
          <p:cNvSpPr/>
          <p:nvPr/>
        </p:nvSpPr>
        <p:spPr>
          <a:xfrm flipV="1">
            <a:off x="8610600" y="8932560"/>
            <a:ext cx="2209800" cy="1243445"/>
          </a:xfrm>
          <a:prstGeom prst="rect">
            <a:avLst/>
          </a:prstGeom>
          <a:solidFill>
            <a:srgbClr val="64A9F6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98074B3-6956-4A34-A791-EC3C848B18A2}"/>
              </a:ext>
            </a:extLst>
          </p:cNvPr>
          <p:cNvSpPr/>
          <p:nvPr/>
        </p:nvSpPr>
        <p:spPr>
          <a:xfrm flipV="1">
            <a:off x="1371600" y="4170177"/>
            <a:ext cx="2209800" cy="1243445"/>
          </a:xfrm>
          <a:prstGeom prst="rect">
            <a:avLst/>
          </a:prstGeom>
          <a:solidFill>
            <a:srgbClr val="FCEADB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478961F-99FF-40F8-88DE-D3B4D60C22DE}"/>
              </a:ext>
            </a:extLst>
          </p:cNvPr>
          <p:cNvSpPr/>
          <p:nvPr/>
        </p:nvSpPr>
        <p:spPr>
          <a:xfrm flipV="1">
            <a:off x="1409700" y="7266294"/>
            <a:ext cx="2209800" cy="1243445"/>
          </a:xfrm>
          <a:prstGeom prst="rect">
            <a:avLst/>
          </a:prstGeom>
          <a:solidFill>
            <a:srgbClr val="E2F0D7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BC0AF2B-BD8F-4E73-815F-B89D1182CEC0}"/>
              </a:ext>
            </a:extLst>
          </p:cNvPr>
          <p:cNvSpPr/>
          <p:nvPr/>
        </p:nvSpPr>
        <p:spPr>
          <a:xfrm flipV="1">
            <a:off x="8267700" y="7363905"/>
            <a:ext cx="2209800" cy="1243445"/>
          </a:xfrm>
          <a:prstGeom prst="rect">
            <a:avLst/>
          </a:prstGeom>
          <a:solidFill>
            <a:srgbClr val="93D352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A0F2592-5E01-44CE-99C5-9F1C11110CEC}"/>
              </a:ext>
            </a:extLst>
          </p:cNvPr>
          <p:cNvSpPr/>
          <p:nvPr/>
        </p:nvSpPr>
        <p:spPr>
          <a:xfrm flipV="1">
            <a:off x="4969741" y="7145672"/>
            <a:ext cx="2209800" cy="1243445"/>
          </a:xfrm>
          <a:prstGeom prst="rect">
            <a:avLst/>
          </a:prstGeom>
          <a:solidFill>
            <a:srgbClr val="A2D3B0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3F8089B-EF5E-41D6-ACDD-7715DA8C7FB3}"/>
              </a:ext>
            </a:extLst>
          </p:cNvPr>
          <p:cNvSpPr/>
          <p:nvPr/>
        </p:nvSpPr>
        <p:spPr>
          <a:xfrm flipV="1">
            <a:off x="10447565" y="4159082"/>
            <a:ext cx="2209800" cy="1243445"/>
          </a:xfrm>
          <a:prstGeom prst="rect">
            <a:avLst/>
          </a:prstGeom>
          <a:solidFill>
            <a:srgbClr val="FCC4FB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42C962F-3A88-47FC-ADB5-4513064CDFF1}"/>
              </a:ext>
            </a:extLst>
          </p:cNvPr>
          <p:cNvSpPr/>
          <p:nvPr/>
        </p:nvSpPr>
        <p:spPr>
          <a:xfrm flipV="1">
            <a:off x="10972800" y="7315722"/>
            <a:ext cx="2209800" cy="1243445"/>
          </a:xfrm>
          <a:prstGeom prst="rect">
            <a:avLst/>
          </a:prstGeom>
          <a:solidFill>
            <a:srgbClr val="9F9DC8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25AAB06-95DC-4413-9437-41F081897704}"/>
              </a:ext>
            </a:extLst>
          </p:cNvPr>
          <p:cNvSpPr/>
          <p:nvPr/>
        </p:nvSpPr>
        <p:spPr>
          <a:xfrm flipV="1">
            <a:off x="10668000" y="5729631"/>
            <a:ext cx="2209800" cy="1243445"/>
          </a:xfrm>
          <a:prstGeom prst="rect">
            <a:avLst/>
          </a:prstGeom>
          <a:solidFill>
            <a:srgbClr val="C9C1E1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2C35985-74F9-4B47-974B-4C4EE7FCD837}"/>
              </a:ext>
            </a:extLst>
          </p:cNvPr>
          <p:cNvSpPr/>
          <p:nvPr/>
        </p:nvSpPr>
        <p:spPr>
          <a:xfrm flipV="1">
            <a:off x="4468091" y="4170177"/>
            <a:ext cx="2209800" cy="1243445"/>
          </a:xfrm>
          <a:prstGeom prst="rect">
            <a:avLst/>
          </a:prstGeom>
          <a:solidFill>
            <a:srgbClr val="FFD5C4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E9FB946-046A-4381-BC63-90EC96C663CD}"/>
              </a:ext>
            </a:extLst>
          </p:cNvPr>
          <p:cNvSpPr/>
          <p:nvPr/>
        </p:nvSpPr>
        <p:spPr>
          <a:xfrm flipV="1">
            <a:off x="1640939" y="5646041"/>
            <a:ext cx="2209800" cy="1243445"/>
          </a:xfrm>
          <a:prstGeom prst="rect">
            <a:avLst/>
          </a:prstGeom>
          <a:solidFill>
            <a:srgbClr val="FBECA2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529FE49-E154-4D96-BE00-2600026CDA6E}"/>
              </a:ext>
            </a:extLst>
          </p:cNvPr>
          <p:cNvSpPr/>
          <p:nvPr/>
        </p:nvSpPr>
        <p:spPr>
          <a:xfrm flipV="1">
            <a:off x="7966363" y="4099839"/>
            <a:ext cx="2209800" cy="1243445"/>
          </a:xfrm>
          <a:prstGeom prst="rect">
            <a:avLst/>
          </a:prstGeom>
          <a:solidFill>
            <a:srgbClr val="F6C0CE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1236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6404688" cy="16663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瀏覽器物件模型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(BOM)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是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JavaScript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用來與瀏覽器互動的一組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API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提供對瀏覽器環境的控制和操作能力。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BOM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不依賴於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HTML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結構，而是專注於瀏覽器的功能層面，例如瀏覽器窗口、導航歷史、螢幕資訊等。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2268200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瀏覽器物件模型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(BOM)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9B82ED9-4011-42B0-BD0E-2DBD1823CC7E}"/>
              </a:ext>
            </a:extLst>
          </p:cNvPr>
          <p:cNvSpPr txBox="1"/>
          <p:nvPr/>
        </p:nvSpPr>
        <p:spPr>
          <a:xfrm>
            <a:off x="16708957" y="9685054"/>
            <a:ext cx="12778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Currying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8076FCFC-DDD1-4859-AEDC-27BBAAF90238}"/>
              </a:ext>
            </a:extLst>
          </p:cNvPr>
          <p:cNvSpPr txBox="1"/>
          <p:nvPr/>
        </p:nvSpPr>
        <p:spPr>
          <a:xfrm>
            <a:off x="206912" y="3545689"/>
            <a:ext cx="17779918" cy="39746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核心特點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以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window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作為全域物件：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window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是全域的環境，包含瀏覽器相關的功能與屬性。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例如，警示對話框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(alert)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或定時器功能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setTimeout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)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都是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BOM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提供的，並由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window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物件管理。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BOM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的功能專注於瀏覽器層級，無需直接依賴於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HTML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或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結構。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操作瀏覽器環境：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BOM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可以用來控制瀏覽器的視窗行為，例如導航到其他頁面、控制瀏覽記錄、檢測螢幕尺寸等。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跨瀏覽器的支援：雖然不同瀏覽器對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BOM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的部分功能支持可能會有差異，但核心功能（如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alert, location, navigator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）在大多數瀏覽器中是通用的。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</p:spTree>
    <p:extLst>
      <p:ext uri="{BB962C8B-B14F-4D97-AF65-F5344CB8AC3E}">
        <p14:creationId xmlns:p14="http://schemas.microsoft.com/office/powerpoint/2010/main" val="3647433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8141284" cy="5121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代表瀏覽器視窗或標籤頁。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window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物件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FFBD41F5-CC64-4EF3-96CE-FEDCF5EAE05A}"/>
              </a:ext>
            </a:extLst>
          </p:cNvPr>
          <p:cNvSpPr txBox="1"/>
          <p:nvPr/>
        </p:nvSpPr>
        <p:spPr>
          <a:xfrm>
            <a:off x="206912" y="2323063"/>
            <a:ext cx="8141284" cy="39746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常用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window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屬性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document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：指向網頁的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Document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物件。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location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：提供目前頁面的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URL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資訊。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navigator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：獲取瀏覽器相關資訊，例如用戶代理字串。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history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：訪問瀏覽器的歷史記錄。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innerWidth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和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innerHeight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：獲取瀏覽器視窗的寬度與高度。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ABED2D5-14D3-4668-9E93-6B4733796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098" y="1785472"/>
            <a:ext cx="9736831" cy="541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797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window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物件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FFBD41F5-CC64-4EF3-96CE-FEDCF5EAE05A}"/>
              </a:ext>
            </a:extLst>
          </p:cNvPr>
          <p:cNvSpPr txBox="1"/>
          <p:nvPr/>
        </p:nvSpPr>
        <p:spPr>
          <a:xfrm>
            <a:off x="152400" y="1691609"/>
            <a:ext cx="8305800" cy="45505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常用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window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方法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alert()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：顯示一個警告框。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prompt()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：顯示一個輸入框，允許用戶輸入文字。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confirm()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：顯示確認對話框。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setTimeout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()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和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clearTimeout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：延遲執行某個函數。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setInterval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()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和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clearInterval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：重複執行某個函數。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open()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：打開一個新的瀏覽器窗口。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scrollTo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：滾動到特定位置。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61C71F1-47CC-433C-8D37-E88A6D759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5812" y="1782222"/>
            <a:ext cx="9969788" cy="745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126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8141284" cy="5121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包含目前開啟網頁的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URL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相關資訊。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Location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物件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437B6C03-25D8-4236-9BFC-361F8443D764}"/>
              </a:ext>
            </a:extLst>
          </p:cNvPr>
          <p:cNvSpPr txBox="1"/>
          <p:nvPr/>
        </p:nvSpPr>
        <p:spPr>
          <a:xfrm>
            <a:off x="206912" y="2284963"/>
            <a:ext cx="8305800" cy="45505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常用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Location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屬性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href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：完整的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URL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，可以獲取或設定當前頁面的網址。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search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URL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中的查詢字串部分（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`?`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後面的內容）。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hash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URL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中的片段識別符（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`#`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後面的部分）。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host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：主機名稱和端口號。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pathname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：網址的路徑部分（不含主機和查詢字串）。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protocol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URL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的協議部分（如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http: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或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https: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）。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064891D-A0FD-4281-8AFB-014321DF3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2712" y="2400300"/>
            <a:ext cx="9739188" cy="703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127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Location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物件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437B6C03-25D8-4236-9BFC-361F8443D764}"/>
              </a:ext>
            </a:extLst>
          </p:cNvPr>
          <p:cNvSpPr txBox="1"/>
          <p:nvPr/>
        </p:nvSpPr>
        <p:spPr>
          <a:xfrm>
            <a:off x="206912" y="1714500"/>
            <a:ext cx="11985088" cy="2820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常用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Location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方法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reload()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：重新載入當前開啟的網頁，相當於點選瀏覽器的重新整理按鈕。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replace(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url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：導航到指定的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url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，並取代當前網頁在瀏覽器歷史記錄中的位置。 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assign(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url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：導導航到指定的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url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，會將新頁面添加到瀏覽器歷史記錄中。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toString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：將當前的網址（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location.href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）轉換成字串格式。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8A27CF5-21EE-4108-A953-8EF357D4C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12" y="4681472"/>
            <a:ext cx="17096211" cy="198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182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8141284" cy="5121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包含瀏覽器相關描述與系統資訊。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Navigator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物件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437B6C03-25D8-4236-9BFC-361F8443D764}"/>
              </a:ext>
            </a:extLst>
          </p:cNvPr>
          <p:cNvSpPr txBox="1"/>
          <p:nvPr/>
        </p:nvSpPr>
        <p:spPr>
          <a:xfrm>
            <a:off x="206912" y="2284963"/>
            <a:ext cx="8305800" cy="2820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常用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Navigator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屬性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cookieEnabled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：檢查瀏覽器是否啟用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Cookie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功能。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geolocation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：訪問地理位置，常用於基於位置的應用。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language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：返回使用者的瀏覽器語言。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userAgent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：返回瀏覽器的詳細資訊。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9BE25AA-D767-4A39-B326-B2E048082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5181522"/>
            <a:ext cx="11530471" cy="49944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8EC047-A743-400F-83B6-EF2203761726}"/>
              </a:ext>
            </a:extLst>
          </p:cNvPr>
          <p:cNvSpPr txBox="1"/>
          <p:nvPr/>
        </p:nvSpPr>
        <p:spPr>
          <a:xfrm>
            <a:off x="9143998" y="2355830"/>
            <a:ext cx="8305800" cy="16663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常用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Navigator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方法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getCurrentPosition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（來自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`geolocation`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屬性）：獲取當前的地理位置。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BB7EB55-5413-4195-BFDC-E869D8BD7DB9}"/>
              </a:ext>
            </a:extLst>
          </p:cNvPr>
          <p:cNvCxnSpPr>
            <a:cxnSpLocks/>
          </p:cNvCxnSpPr>
          <p:nvPr/>
        </p:nvCxnSpPr>
        <p:spPr>
          <a:xfrm flipV="1">
            <a:off x="7848600" y="3238500"/>
            <a:ext cx="1295398" cy="30480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707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History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物件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A577B66-C3DD-4135-98D6-9C2592E54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852412"/>
            <a:ext cx="13771483" cy="641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23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l">
          <a:defRPr sz="2400" dirty="0">
            <a:latin typeface="Times New Roman" panose="02020603050405020304" pitchFamily="18" charset="0"/>
            <a:ea typeface="標楷體" panose="03000509000000000000" pitchFamily="65" charset="-12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15050</TotalTime>
  <Words>1350</Words>
  <Application>Microsoft Office PowerPoint</Application>
  <PresentationFormat>自訂</PresentationFormat>
  <Paragraphs>134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9" baseType="lpstr">
      <vt:lpstr>Arial</vt:lpstr>
      <vt:lpstr>Calibri</vt:lpstr>
      <vt:lpstr>Times New Roman</vt:lpstr>
      <vt:lpstr>標楷體</vt:lpstr>
      <vt:lpstr>Wingdings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氣體demo</dc:title>
  <dc:creator>陳維誠</dc:creator>
  <cp:lastModifiedBy>維誠 陳</cp:lastModifiedBy>
  <cp:revision>383</cp:revision>
  <dcterms:created xsi:type="dcterms:W3CDTF">2006-08-16T00:00:00Z</dcterms:created>
  <dcterms:modified xsi:type="dcterms:W3CDTF">2024-12-08T05:30:55Z</dcterms:modified>
  <dc:identifier>DAGRTmEneC4</dc:identifier>
</cp:coreProperties>
</file>