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320" r:id="rId3"/>
    <p:sldId id="321" r:id="rId4"/>
    <p:sldId id="322" r:id="rId5"/>
    <p:sldId id="323" r:id="rId6"/>
    <p:sldId id="325" r:id="rId7"/>
    <p:sldId id="324" r:id="rId8"/>
    <p:sldId id="280" r:id="rId9"/>
    <p:sldId id="319" r:id="rId10"/>
  </p:sldIdLst>
  <p:sldSz cx="18288000" cy="10287000"/>
  <p:notesSz cx="6858000" cy="9144000"/>
  <p:embeddedFontLst>
    <p:embeddedFont>
      <p:font typeface="標楷體" panose="03000509000000000000" pitchFamily="65" charset="-12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Times New Roman" panose="02020603050405020304" pitchFamily="18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D2D4A"/>
    <a:srgbClr val="A4161A"/>
    <a:srgbClr val="FF4D6D"/>
    <a:srgbClr val="C0C0C0"/>
    <a:srgbClr val="B1D5F7"/>
    <a:srgbClr val="E2F0D7"/>
    <a:srgbClr val="FBECA2"/>
    <a:srgbClr val="FCDFC0"/>
    <a:srgbClr val="E9B3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22" autoAdjust="0"/>
  </p:normalViewPr>
  <p:slideViewPr>
    <p:cSldViewPr>
      <p:cViewPr varScale="1">
        <p:scale>
          <a:sx n="70" d="100"/>
          <a:sy n="70" d="100"/>
        </p:scale>
        <p:origin x="258" y="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05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www.youtube.com/watch?v=aqZuCthC5BY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">
            <a:extLst>
              <a:ext uri="{FF2B5EF4-FFF2-40B4-BE49-F238E27FC236}">
                <a16:creationId xmlns:a16="http://schemas.microsoft.com/office/drawing/2014/main" id="{FB823A53-BCA7-4538-B441-C0AA97B91D89}"/>
              </a:ext>
            </a:extLst>
          </p:cNvPr>
          <p:cNvGrpSpPr/>
          <p:nvPr/>
        </p:nvGrpSpPr>
        <p:grpSpPr>
          <a:xfrm>
            <a:off x="0" y="9742713"/>
            <a:ext cx="18364200" cy="228600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A000B4FF-BA99-4963-8323-4934494CED6C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C00000"/>
                </a:gs>
              </a:gsLst>
              <a:lin ang="0"/>
            </a:gra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0966AA5-3FC0-46AD-8B65-CC32B88A3563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6" name="Group 2">
            <a:extLst>
              <a:ext uri="{FF2B5EF4-FFF2-40B4-BE49-F238E27FC236}">
                <a16:creationId xmlns:a16="http://schemas.microsoft.com/office/drawing/2014/main" id="{9979C5BC-C342-426D-B2AD-7EDB803CE202}"/>
              </a:ext>
            </a:extLst>
          </p:cNvPr>
          <p:cNvGrpSpPr/>
          <p:nvPr/>
        </p:nvGrpSpPr>
        <p:grpSpPr>
          <a:xfrm>
            <a:off x="-76200" y="190501"/>
            <a:ext cx="18364200" cy="228600"/>
            <a:chOff x="0" y="0"/>
            <a:chExt cx="4816593" cy="543967"/>
          </a:xfrm>
        </p:grpSpPr>
        <p:sp>
          <p:nvSpPr>
            <p:cNvPr id="17" name="Freeform 3">
              <a:extLst>
                <a:ext uri="{FF2B5EF4-FFF2-40B4-BE49-F238E27FC236}">
                  <a16:creationId xmlns:a16="http://schemas.microsoft.com/office/drawing/2014/main" id="{11E95A77-01DF-4801-B0D1-BF4D073321AA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C00000"/>
                </a:gs>
              </a:gsLst>
              <a:lin ang="0"/>
            </a:gra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18" name="TextBox 4">
              <a:extLst>
                <a:ext uri="{FF2B5EF4-FFF2-40B4-BE49-F238E27FC236}">
                  <a16:creationId xmlns:a16="http://schemas.microsoft.com/office/drawing/2014/main" id="{3905798F-03CE-4E8D-BBE4-26518B8BEB0A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8005334" y="5747852"/>
            <a:ext cx="2386491" cy="5890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altLang="zh-TW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Javascript01</a:t>
            </a:r>
            <a:endParaRPr lang="en-US"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100183" y="7114577"/>
            <a:ext cx="2076748" cy="6739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739"/>
              </a:lnSpc>
              <a:spcBef>
                <a:spcPct val="0"/>
              </a:spcBef>
            </a:pPr>
            <a:r>
              <a:rPr lang="zh-TW" altLang="en-US" sz="4099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陳世曄</a:t>
            </a:r>
            <a:endParaRPr lang="en-US" sz="4099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14714" y="2390526"/>
            <a:ext cx="7727639" cy="33871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zh-TW" altLang="en-US" sz="8000" b="1" dirty="0"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互動式網頁</a:t>
            </a:r>
            <a:endParaRPr lang="en-US" altLang="zh-TW" sz="8000" b="1" dirty="0"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ctr">
              <a:lnSpc>
                <a:spcPts val="14000"/>
              </a:lnSpc>
              <a:spcBef>
                <a:spcPct val="0"/>
              </a:spcBef>
            </a:pPr>
            <a:r>
              <a:rPr lang="zh-TW" altLang="en-US" sz="8000" b="1" dirty="0"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程式設計與應用</a:t>
            </a:r>
            <a:endParaRPr lang="en-US" sz="8000" b="1" dirty="0"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id="{02803009-007C-4C4D-AE71-5A73DD21BDD5}"/>
              </a:ext>
            </a:extLst>
          </p:cNvPr>
          <p:cNvSpPr/>
          <p:nvPr/>
        </p:nvSpPr>
        <p:spPr>
          <a:xfrm flipV="1">
            <a:off x="-76200" y="-80579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0" y="7052879"/>
                </a:moveTo>
                <a:lnTo>
                  <a:pt x="5374881" y="7052879"/>
                </a:lnTo>
                <a:lnTo>
                  <a:pt x="5374881" y="0"/>
                </a:lnTo>
                <a:lnTo>
                  <a:pt x="0" y="0"/>
                </a:lnTo>
                <a:lnTo>
                  <a:pt x="0" y="70528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7" name="Freeform 2">
            <a:extLst>
              <a:ext uri="{FF2B5EF4-FFF2-40B4-BE49-F238E27FC236}">
                <a16:creationId xmlns:a16="http://schemas.microsoft.com/office/drawing/2014/main" id="{F226E2F4-27E4-4AF2-9835-250433DAB8FE}"/>
              </a:ext>
            </a:extLst>
          </p:cNvPr>
          <p:cNvSpPr/>
          <p:nvPr/>
        </p:nvSpPr>
        <p:spPr>
          <a:xfrm flipH="1">
            <a:off x="12978433" y="3234121"/>
            <a:ext cx="5374881" cy="7052879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5374881" y="0"/>
                </a:moveTo>
                <a:lnTo>
                  <a:pt x="0" y="0"/>
                </a:lnTo>
                <a:lnTo>
                  <a:pt x="0" y="7052879"/>
                </a:lnTo>
                <a:lnTo>
                  <a:pt x="5374881" y="7052879"/>
                </a:lnTo>
                <a:lnTo>
                  <a:pt x="537488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zh-TW" altLang="en-US" dirty="0"/>
          </a:p>
        </p:txBody>
      </p:sp>
      <p:pic>
        <p:nvPicPr>
          <p:cNvPr id="22530" name="Picture 2" descr="其中包含以下圖片：">
            <a:extLst>
              <a:ext uri="{FF2B5EF4-FFF2-40B4-BE49-F238E27FC236}">
                <a16:creationId xmlns:a16="http://schemas.microsoft.com/office/drawing/2014/main" id="{964588E4-8283-4F9B-A33E-682A8E8D47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0" t="4259" r="5083" b="7605"/>
          <a:stretch/>
        </p:blipFill>
        <p:spPr bwMode="auto">
          <a:xfrm>
            <a:off x="2895426" y="8974191"/>
            <a:ext cx="678815" cy="678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>
            <a:extLst>
              <a:ext uri="{FF2B5EF4-FFF2-40B4-BE49-F238E27FC236}">
                <a16:creationId xmlns:a16="http://schemas.microsoft.com/office/drawing/2014/main" id="{18D2AFF1-EB0C-43BF-A4DF-1D40C6D9B4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" t="11957" r="6029" b="6029"/>
          <a:stretch/>
        </p:blipFill>
        <p:spPr bwMode="auto">
          <a:xfrm>
            <a:off x="231411" y="7675074"/>
            <a:ext cx="2232181" cy="205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>
            <a:extLst>
              <a:ext uri="{FF2B5EF4-FFF2-40B4-BE49-F238E27FC236}">
                <a16:creationId xmlns:a16="http://schemas.microsoft.com/office/drawing/2014/main" id="{E4BB8C29-7CAB-446E-B24B-D3E9C66D10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0" t="39146" r="12391" b="28732"/>
          <a:stretch/>
        </p:blipFill>
        <p:spPr bwMode="auto">
          <a:xfrm>
            <a:off x="14709091" y="462701"/>
            <a:ext cx="3578905" cy="15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4AAF9B4B-B48D-43FC-82F3-F116A90DF00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8" t="16278" r="22492" b="22926"/>
          <a:stretch/>
        </p:blipFill>
        <p:spPr>
          <a:xfrm>
            <a:off x="9078534" y="7922050"/>
            <a:ext cx="3951666" cy="19458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5718888" cy="16663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是一種應用廣泛的瀏覽器端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Script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，瀏覽器大多內建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直譯器。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CSS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都是網頁設計的核心技術，其中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用來定義網頁的行為，例如即時更新地圖、輪播圖片等。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152400" y="7985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JavaScript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是甚麼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97492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B516BD0-8DFD-4EC3-8B67-F180CF4DB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051" y="1668293"/>
            <a:ext cx="9202945" cy="6400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1" y="1785472"/>
            <a:ext cx="8878136" cy="68600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瀏覽器透過作業系統，將網址發送給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DNS Server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DNS Server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解析網址，將處理的結果組成完整的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IP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位址並回傳。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瀏覽器知道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IP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位址後發出網路請求，透過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TCP/IP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的通訊協定對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Target Server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，也就是網頁所在的伺服器來建立連線。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Target Server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收到請求後，把所需的資源以封包的形式回應。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解析完封包後，瀏覽器會收到相關的檔案和狀態資訊。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CSS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會分別透過各自的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Parser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建立樹狀結構的資料模型：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DOM Tree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和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CSSOM Tree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瀏覽器透過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Render Tree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計算出每個節點對應到頁面上的實際位置、形狀與大小等資訊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,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，輸出一個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Layout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的資料模型。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瀏覽器透過這個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Layout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渲染在頁面上。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152400" y="7985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瀏覽器基本運作流程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2039986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22434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寫在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&lt;script&gt;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裡面。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一般會建議寫在最後面，尤其是當有大的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程式時，先讓渲染引擎將網頁顯示出來再載入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程式，比較不會有畫面延遲的情況。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152400" y="7985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在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HTML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中寫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JS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4FF73BA-4878-4B2E-A063-131D92D98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9" y="4122770"/>
            <a:ext cx="10893433" cy="5897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017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5414088" cy="33963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的型別分為基本型別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(primitive type)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與物件型別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(object type)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兩種類型。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基本型別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(primitive type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number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string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boolen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undefined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null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物件型別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(object type)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Funtion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Array</a:t>
            </a: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Object(JS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Object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比較像是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python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的</a:t>
            </a:r>
            <a:r>
              <a:rPr lang="en-US" altLang="zh-TW" sz="26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dictionery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，屬於一種關聯陣列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(associative array))</a:t>
            </a: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152400" y="7985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Data Type</a:t>
            </a:r>
          </a:p>
        </p:txBody>
      </p:sp>
    </p:spTree>
    <p:extLst>
      <p:ext uri="{BB962C8B-B14F-4D97-AF65-F5344CB8AC3E}">
        <p14:creationId xmlns:p14="http://schemas.microsoft.com/office/powerpoint/2010/main" val="354824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15414088" cy="16651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全域作用域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(Global Scope)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：程式碼的任何地方都可以存取跟操作該變數。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函式作用域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(Function Scope)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區塊作用域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(Block Scope)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：像是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for/while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迴圈範圍、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if...else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條件句範圍。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152400" y="7985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作用域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(Scope)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497AA70-E603-4DB0-8438-055240E0B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576" y="3471165"/>
            <a:ext cx="8686800" cy="5083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29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7794088" cy="80142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Var</a:t>
            </a: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可重新賦值（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Mutable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可能導致變數提升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(Hoisting)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問題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Let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：避免使用全域變數污染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可重新賦值（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Mutable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適合用於需要變動的變數。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Const</a:t>
            </a: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不可重新賦值（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Immutable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必須在宣告時初始化。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適合用於 常數 或不會變動的資料。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914400" lvl="1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可以命名函數名稱與物件名稱。</a:t>
            </a:r>
            <a:endParaRPr lang="en-US" altLang="zh-TW" sz="26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1371600" lvl="2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對於物件來說，我們是</a:t>
            </a:r>
            <a:r>
              <a:rPr lang="en-US" altLang="zh-TW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值內部的屬性</a:t>
            </a:r>
            <a:r>
              <a:rPr lang="en-US" altLang="zh-TW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  <a:r>
              <a:rPr lang="zh-TW" altLang="en-US" sz="2600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。</a:t>
            </a:r>
            <a:endParaRPr lang="en-US" altLang="zh-TW" sz="2600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  <a:hlinkClick r:id="rId2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  <a:hlinkClick r:id="rId2"/>
              </a:rPr>
              <a:t>補充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  <a:hlinkClick r:id="rId2"/>
              </a:rPr>
              <a:t>】JavaScript var let const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  <a:hlinkClick r:id="rId2"/>
              </a:rPr>
              <a:t>的區別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  <a:hlinkClick r:id="rId2"/>
              </a:rPr>
              <a:t>- Web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  <a:hlinkClick r:id="rId2"/>
              </a:rPr>
              <a:t>前端工程師面試題講解</a:t>
            </a:r>
            <a:endParaRPr lang="zh-TW" altLang="en-US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152400" y="7985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var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、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let</a:t>
            </a: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、</a:t>
            </a:r>
            <a:r>
              <a:rPr lang="en-US" altLang="zh-TW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const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F1F67C17-7BC9-482F-85CD-6C83E1B3330B}"/>
              </a:ext>
            </a:extLst>
          </p:cNvPr>
          <p:cNvSpPr txBox="1"/>
          <p:nvPr/>
        </p:nvSpPr>
        <p:spPr>
          <a:xfrm>
            <a:off x="8348196" y="1785472"/>
            <a:ext cx="9732892" cy="2820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480"/>
              </a:lnSpc>
              <a:spcBef>
                <a:spcPct val="0"/>
              </a:spcBef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【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變數提升（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Hoisting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）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】</a:t>
            </a: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Hoisting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是 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JavaScript 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中的一個特性，在程式碼執行之前，變數和函數的宣告會被提升到其作用域的最上方。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意味著即使變數是在程式碼後面宣告的，你仍然可以在宣告之前使用它們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0EA6063-3F6C-4256-A05B-060CB4C10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1155" y="4699852"/>
            <a:ext cx="4765245" cy="190609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8FFE684-FEA2-4473-BC21-22962A3F7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6393" y="6699813"/>
            <a:ext cx="9619791" cy="2329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6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818DBE9-3CA4-407E-B18E-64FDCEC9B808}"/>
              </a:ext>
            </a:extLst>
          </p:cNvPr>
          <p:cNvSpPr/>
          <p:nvPr/>
        </p:nvSpPr>
        <p:spPr>
          <a:xfrm>
            <a:off x="7599218" y="3509147"/>
            <a:ext cx="2667000" cy="1676400"/>
          </a:xfrm>
          <a:prstGeom prst="rect">
            <a:avLst/>
          </a:prstGeom>
          <a:solidFill>
            <a:srgbClr val="FFD580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AB98B34-1350-418B-9B81-1C3BCE4C98B6}"/>
              </a:ext>
            </a:extLst>
          </p:cNvPr>
          <p:cNvSpPr/>
          <p:nvPr/>
        </p:nvSpPr>
        <p:spPr>
          <a:xfrm>
            <a:off x="4512541" y="7821854"/>
            <a:ext cx="2667000" cy="1676400"/>
          </a:xfrm>
          <a:prstGeom prst="rect">
            <a:avLst/>
          </a:prstGeom>
          <a:solidFill>
            <a:srgbClr val="ADD9ED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E4EC8DA-6915-47C9-9CD7-D6227B152F93}"/>
              </a:ext>
            </a:extLst>
          </p:cNvPr>
          <p:cNvSpPr/>
          <p:nvPr/>
        </p:nvSpPr>
        <p:spPr>
          <a:xfrm>
            <a:off x="4216071" y="3301271"/>
            <a:ext cx="2667000" cy="1676400"/>
          </a:xfrm>
          <a:prstGeom prst="rect">
            <a:avLst/>
          </a:prstGeom>
          <a:solidFill>
            <a:srgbClr val="FCDFC0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6A12E68-9C04-4804-A084-424F1EE11E2F}"/>
              </a:ext>
            </a:extLst>
          </p:cNvPr>
          <p:cNvSpPr/>
          <p:nvPr/>
        </p:nvSpPr>
        <p:spPr>
          <a:xfrm>
            <a:off x="706582" y="7920866"/>
            <a:ext cx="2667000" cy="1676400"/>
          </a:xfrm>
          <a:prstGeom prst="rect">
            <a:avLst/>
          </a:prstGeom>
          <a:solidFill>
            <a:srgbClr val="B1D5F7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6F9EB6E-A5A8-4337-9A5C-09D0F9EC2384}"/>
              </a:ext>
            </a:extLst>
          </p:cNvPr>
          <p:cNvSpPr/>
          <p:nvPr/>
        </p:nvSpPr>
        <p:spPr>
          <a:xfrm>
            <a:off x="8121403" y="7926309"/>
            <a:ext cx="2667000" cy="1676400"/>
          </a:xfrm>
          <a:prstGeom prst="rect">
            <a:avLst/>
          </a:prstGeom>
          <a:solidFill>
            <a:srgbClr val="64A9F6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9FBE8C0-3488-4E4F-9AB7-65B893F73CBC}"/>
              </a:ext>
            </a:extLst>
          </p:cNvPr>
          <p:cNvSpPr/>
          <p:nvPr/>
        </p:nvSpPr>
        <p:spPr>
          <a:xfrm>
            <a:off x="990600" y="1156855"/>
            <a:ext cx="2667000" cy="1676400"/>
          </a:xfrm>
          <a:prstGeom prst="rect">
            <a:avLst/>
          </a:prstGeom>
          <a:solidFill>
            <a:srgbClr val="FCEADB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A4232FF-73F3-419C-8ED7-1163946A25FC}"/>
              </a:ext>
            </a:extLst>
          </p:cNvPr>
          <p:cNvSpPr/>
          <p:nvPr/>
        </p:nvSpPr>
        <p:spPr>
          <a:xfrm>
            <a:off x="952500" y="5589895"/>
            <a:ext cx="2667000" cy="1676400"/>
          </a:xfrm>
          <a:prstGeom prst="rect">
            <a:avLst/>
          </a:prstGeom>
          <a:solidFill>
            <a:srgbClr val="E2F0D7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F0FD4A3-EE77-4400-B47B-61FC17C23F29}"/>
              </a:ext>
            </a:extLst>
          </p:cNvPr>
          <p:cNvSpPr/>
          <p:nvPr/>
        </p:nvSpPr>
        <p:spPr>
          <a:xfrm>
            <a:off x="7810500" y="5687506"/>
            <a:ext cx="2667000" cy="1676400"/>
          </a:xfrm>
          <a:prstGeom prst="rect">
            <a:avLst/>
          </a:prstGeom>
          <a:solidFill>
            <a:srgbClr val="93D35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062E184-85A9-4F43-A62A-3E48399FA697}"/>
              </a:ext>
            </a:extLst>
          </p:cNvPr>
          <p:cNvSpPr/>
          <p:nvPr/>
        </p:nvSpPr>
        <p:spPr>
          <a:xfrm>
            <a:off x="4512541" y="5469273"/>
            <a:ext cx="2667000" cy="1676400"/>
          </a:xfrm>
          <a:prstGeom prst="rect">
            <a:avLst/>
          </a:prstGeom>
          <a:solidFill>
            <a:srgbClr val="A2D3B0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98A6F6B-562A-46E2-BAD2-7A93FC7CE003}"/>
              </a:ext>
            </a:extLst>
          </p:cNvPr>
          <p:cNvSpPr/>
          <p:nvPr/>
        </p:nvSpPr>
        <p:spPr>
          <a:xfrm>
            <a:off x="10788403" y="1624871"/>
            <a:ext cx="2667000" cy="1676400"/>
          </a:xfrm>
          <a:prstGeom prst="rect">
            <a:avLst/>
          </a:prstGeom>
          <a:solidFill>
            <a:srgbClr val="FCC4FB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B04DC9C8-4764-4C6A-8509-8DCA8A589974}"/>
              </a:ext>
            </a:extLst>
          </p:cNvPr>
          <p:cNvSpPr/>
          <p:nvPr/>
        </p:nvSpPr>
        <p:spPr>
          <a:xfrm>
            <a:off x="12725400" y="6145454"/>
            <a:ext cx="2667000" cy="1676400"/>
          </a:xfrm>
          <a:prstGeom prst="rect">
            <a:avLst/>
          </a:prstGeom>
          <a:solidFill>
            <a:srgbClr val="9F9DC8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CC37DEC-517C-4E18-921A-4C020608766E}"/>
              </a:ext>
            </a:extLst>
          </p:cNvPr>
          <p:cNvSpPr/>
          <p:nvPr/>
        </p:nvSpPr>
        <p:spPr>
          <a:xfrm>
            <a:off x="11569699" y="3914029"/>
            <a:ext cx="2667000" cy="1676400"/>
          </a:xfrm>
          <a:prstGeom prst="rect">
            <a:avLst/>
          </a:prstGeom>
          <a:solidFill>
            <a:srgbClr val="C9C1E1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A28C102-7FEE-447E-B917-22197E84BD09}"/>
              </a:ext>
            </a:extLst>
          </p:cNvPr>
          <p:cNvSpPr/>
          <p:nvPr/>
        </p:nvSpPr>
        <p:spPr>
          <a:xfrm>
            <a:off x="4087091" y="1156855"/>
            <a:ext cx="2667000" cy="1676400"/>
          </a:xfrm>
          <a:prstGeom prst="rect">
            <a:avLst/>
          </a:prstGeom>
          <a:solidFill>
            <a:srgbClr val="FFD5C4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1E0A5FC-F163-494D-B03D-8012D80455DC}"/>
              </a:ext>
            </a:extLst>
          </p:cNvPr>
          <p:cNvSpPr/>
          <p:nvPr/>
        </p:nvSpPr>
        <p:spPr>
          <a:xfrm>
            <a:off x="997857" y="3301271"/>
            <a:ext cx="2667000" cy="1676400"/>
          </a:xfrm>
          <a:prstGeom prst="rect">
            <a:avLst/>
          </a:prstGeom>
          <a:solidFill>
            <a:srgbClr val="FBECA2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6B1692D-680F-493F-BB94-7AF01FA3F879}"/>
              </a:ext>
            </a:extLst>
          </p:cNvPr>
          <p:cNvSpPr/>
          <p:nvPr/>
        </p:nvSpPr>
        <p:spPr>
          <a:xfrm>
            <a:off x="7585363" y="1086517"/>
            <a:ext cx="2667000" cy="1676400"/>
          </a:xfrm>
          <a:prstGeom prst="rect">
            <a:avLst/>
          </a:prstGeom>
          <a:solidFill>
            <a:srgbClr val="F6C0CE"/>
          </a:solidFill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994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10">
            <a:extLst>
              <a:ext uri="{FF2B5EF4-FFF2-40B4-BE49-F238E27FC236}">
                <a16:creationId xmlns:a16="http://schemas.microsoft.com/office/drawing/2014/main" id="{2A659F81-1ED8-4106-8C45-6A01D7DBC583}"/>
              </a:ext>
            </a:extLst>
          </p:cNvPr>
          <p:cNvSpPr txBox="1"/>
          <p:nvPr/>
        </p:nvSpPr>
        <p:spPr>
          <a:xfrm>
            <a:off x="206912" y="1785472"/>
            <a:ext cx="8141284" cy="10880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設定超連結顏色：</a:t>
            </a:r>
            <a:r>
              <a:rPr lang="en-US" altLang="zh-TW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link-underline-</a:t>
            </a: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顏色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marL="457200" indent="-457200" algn="l">
              <a:lnSpc>
                <a:spcPts val="448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zh-TW" altLang="en-US" sz="26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設定超連結透明度</a:t>
            </a:r>
            <a:endParaRPr lang="en-US" altLang="zh-TW" sz="26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grpSp>
        <p:nvGrpSpPr>
          <p:cNvPr id="28" name="Group 2">
            <a:extLst>
              <a:ext uri="{FF2B5EF4-FFF2-40B4-BE49-F238E27FC236}">
                <a16:creationId xmlns:a16="http://schemas.microsoft.com/office/drawing/2014/main" id="{C571510F-4237-4159-A25E-D023AAABD06D}"/>
              </a:ext>
            </a:extLst>
          </p:cNvPr>
          <p:cNvGrpSpPr/>
          <p:nvPr/>
        </p:nvGrpSpPr>
        <p:grpSpPr>
          <a:xfrm>
            <a:off x="0" y="0"/>
            <a:ext cx="18288000" cy="1691609"/>
            <a:chOff x="0" y="0"/>
            <a:chExt cx="4816593" cy="543967"/>
          </a:xfrm>
        </p:grpSpPr>
        <p:sp>
          <p:nvSpPr>
            <p:cNvPr id="29" name="Freeform 3">
              <a:extLst>
                <a:ext uri="{FF2B5EF4-FFF2-40B4-BE49-F238E27FC236}">
                  <a16:creationId xmlns:a16="http://schemas.microsoft.com/office/drawing/2014/main" id="{8558C2F7-92C9-4ED9-A7F6-36896AE39BAD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30" name="TextBox 4">
              <a:extLst>
                <a:ext uri="{FF2B5EF4-FFF2-40B4-BE49-F238E27FC236}">
                  <a16:creationId xmlns:a16="http://schemas.microsoft.com/office/drawing/2014/main" id="{CC107A00-22F6-47C1-AAF1-49AC9E4F1FE8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34" name="TextBox 8">
            <a:extLst>
              <a:ext uri="{FF2B5EF4-FFF2-40B4-BE49-F238E27FC236}">
                <a16:creationId xmlns:a16="http://schemas.microsoft.com/office/drawing/2014/main" id="{6A6E9B8B-C857-4E5F-B514-20784942772F}"/>
              </a:ext>
            </a:extLst>
          </p:cNvPr>
          <p:cNvSpPr txBox="1"/>
          <p:nvPr/>
        </p:nvSpPr>
        <p:spPr>
          <a:xfrm>
            <a:off x="152400" y="79855"/>
            <a:ext cx="9571413" cy="13215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zh-TW" altLang="en-US" sz="8000" dirty="0">
                <a:solidFill>
                  <a:srgbClr val="FFFF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  <a:sym typeface="王漢宗顏楷體"/>
              </a:rPr>
              <a:t>超連結</a:t>
            </a:r>
            <a:endParaRPr lang="en-US" altLang="zh-TW" sz="8000" dirty="0">
              <a:solidFill>
                <a:srgbClr val="FFFFFF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  <a:sym typeface="王漢宗顏楷體"/>
            </a:endParaRPr>
          </a:p>
        </p:txBody>
      </p:sp>
    </p:spTree>
    <p:extLst>
      <p:ext uri="{BB962C8B-B14F-4D97-AF65-F5344CB8AC3E}">
        <p14:creationId xmlns:p14="http://schemas.microsoft.com/office/powerpoint/2010/main" val="1819327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2400" dirty="0">
            <a:latin typeface="Times New Roman" panose="02020603050405020304" pitchFamily="18" charset="0"/>
            <a:ea typeface="標楷體" panose="03000509000000000000" pitchFamily="65" charset="-12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8048</TotalTime>
  <Words>567</Words>
  <Application>Microsoft Office PowerPoint</Application>
  <PresentationFormat>自訂</PresentationFormat>
  <Paragraphs>50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Calibri</vt:lpstr>
      <vt:lpstr>標楷體</vt:lpstr>
      <vt:lpstr>Wingdings</vt:lpstr>
      <vt:lpstr>Arial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氣體demo</dc:title>
  <dc:creator>陳維誠</dc:creator>
  <cp:lastModifiedBy>維誠 陳</cp:lastModifiedBy>
  <cp:revision>236</cp:revision>
  <dcterms:created xsi:type="dcterms:W3CDTF">2006-08-16T00:00:00Z</dcterms:created>
  <dcterms:modified xsi:type="dcterms:W3CDTF">2024-11-13T09:09:56Z</dcterms:modified>
  <dc:identifier>DAGRTmEneC4</dc:identifier>
</cp:coreProperties>
</file>