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61" r:id="rId4"/>
    <p:sldId id="278" r:id="rId5"/>
    <p:sldId id="264" r:id="rId6"/>
    <p:sldId id="265" r:id="rId7"/>
    <p:sldId id="280" r:id="rId8"/>
    <p:sldId id="266" r:id="rId9"/>
    <p:sldId id="26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3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2F8"/>
    <a:srgbClr val="FDCBAA"/>
    <a:srgbClr val="E2F0D7"/>
    <a:srgbClr val="6280A6"/>
    <a:srgbClr val="BED7F3"/>
    <a:srgbClr val="FFF2CC"/>
    <a:srgbClr val="F8CBAD"/>
    <a:srgbClr val="FCC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3641E-BC6F-4167-89AB-50CF8F2BE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C59AFB-C3CE-4F2F-A8BC-B16B6C327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542C8F-9C47-4846-9ED0-3192E2AD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B08-C897-49F9-AF45-AD80781456AD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4D5575-292E-4A20-AC72-16849987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7DAB3D-4318-4CEA-8A2C-1FAD1D96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D3DB-EAD4-45AA-A0B6-86DFD2DE20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43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E92F5-BE07-4ABC-82D5-0A13D807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6F9CD2-2D22-485E-9A4D-5D71F081B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4652F5-DD0B-4DCB-B9F4-29DA3D93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B08-C897-49F9-AF45-AD80781456AD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57EADC-03CC-4F0B-8946-00B931D0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65B796-58FC-4AF1-87F6-AF5465B8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D3DB-EAD4-45AA-A0B6-86DFD2DE20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78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B89B2C-AA70-492C-B3FF-EE4DF6995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3BFDED-F1F2-4761-BDBD-560D9685E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FD8D4A-8014-4600-96F4-A5D14A98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B08-C897-49F9-AF45-AD80781456AD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6DC994-5519-4F7A-8265-3D7A3B1E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9674AE-5B4E-4D52-922F-79B29148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D3DB-EAD4-45AA-A0B6-86DFD2DE20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9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9A7DB3-42AA-459E-953B-B4D14853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95F9CF-057B-4E5F-9D85-89DEC1C10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64EE0C-8119-43DC-B32D-3AB2CA79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B08-C897-49F9-AF45-AD80781456AD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E36AE8-2FAC-4313-BF42-1221C467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36EB65-2B1B-40B9-B879-61CD6F51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D3DB-EAD4-45AA-A0B6-86DFD2DE20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19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45CD2-3A9F-4F5D-8E6D-1B2D9ABA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31C54-4FDC-4E4C-AE13-36FE479B7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68B7C8-2467-4879-8192-9A8710B2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B08-C897-49F9-AF45-AD80781456AD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F52403-E60F-4609-BD69-43401C30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DF4BBB-FB15-4362-AE59-A7707D1A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D3DB-EAD4-45AA-A0B6-86DFD2DE20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62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91CA4-91C9-4FA5-80BA-5082FEA2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BDF800-ECBE-46AE-BB23-5E1130992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FE74AF-D77C-4504-AF52-6A22B0886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CADEC6-CC0F-4033-B47D-BA2030FF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B08-C897-49F9-AF45-AD80781456AD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4EE4D9-FED5-4BCA-87F5-2646E8C2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6EE67F-120A-479E-BBD1-F35E4A9E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D3DB-EAD4-45AA-A0B6-86DFD2DE20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24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7C0BA-ED99-40C0-AB32-8FB09552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2DBD81-DAFA-4AD5-BF7D-0201D1C34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8B115C-155C-421B-B545-7B11A3C23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C78CAE-6F99-4F50-A99F-7846F4EC9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0F7154B-4C76-451F-B46B-328153AAD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6208966-E4BD-477A-A3EE-FAB17CF1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B08-C897-49F9-AF45-AD80781456AD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3C78BD-0439-4171-94ED-3A09BE7E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1FE837-7D1B-4A04-8EAA-C4D6ADE6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D3DB-EAD4-45AA-A0B6-86DFD2DE20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95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2DCBF-371C-4A86-AF48-04610A9F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3FC239-0AB8-440A-A481-FAE7566A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B08-C897-49F9-AF45-AD80781456AD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50070A-B35E-402B-AD46-88888278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B9CD2D-E13B-4C29-B821-9331BC6E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D3DB-EAD4-45AA-A0B6-86DFD2DE20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07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377E54C-84AB-4DA4-80D8-E9C5BC1E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B08-C897-49F9-AF45-AD80781456AD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6FC4C2-4CF8-47CC-95CB-719EA361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08C1AE-38FA-4C38-B7D9-1C2CD7CE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D3DB-EAD4-45AA-A0B6-86DFD2DE20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7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0A26EC-EC5B-4491-A40C-2F147DF5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062177-7DF0-4ADD-8EE4-10B8CC169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AE8503-A11C-4D3B-AE43-371D4DAC3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0D1657-343E-40DA-B314-EE2C1608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B08-C897-49F9-AF45-AD80781456AD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F0C166-C779-4DAB-ABCC-29C6A79D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88C17A-1A78-4574-BB3F-3A0F4809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D3DB-EAD4-45AA-A0B6-86DFD2DE20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5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CA8B0-5675-420D-8054-7E5A2006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40B4D7-0F76-40E1-BFF3-9F6D0926B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C7354B-C101-4419-A544-89F66E8BE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36CAD7-D33F-4FCE-BC67-FC00260D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9B08-C897-49F9-AF45-AD80781456AD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C6989D-7E83-4221-88B2-28454996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71E853-6702-4271-88BA-00194C58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D3DB-EAD4-45AA-A0B6-86DFD2DE20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6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5A13198-7286-4163-A314-A3194527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E09AE-5266-42AD-BFF2-CBB34A1E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5924B7-544D-4212-B0FD-271CD80F5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F9B08-C897-49F9-AF45-AD80781456AD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2C4DEC-EADB-4479-B419-25401FEF6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77AD28-6351-47B3-A095-B04019DC3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1D3DB-EAD4-45AA-A0B6-86DFD2DE20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07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30BF5F-A0F0-497C-A99B-C5AC0E0FB3B0}"/>
              </a:ext>
            </a:extLst>
          </p:cNvPr>
          <p:cNvSpPr/>
          <p:nvPr/>
        </p:nvSpPr>
        <p:spPr>
          <a:xfrm>
            <a:off x="3496234" y="2524686"/>
            <a:ext cx="2214283" cy="344022"/>
          </a:xfrm>
          <a:prstGeom prst="rect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Sumpy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(Python Kit)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E61E90-643F-4F58-AAA4-9766ED98AF06}"/>
              </a:ext>
            </a:extLst>
          </p:cNvPr>
          <p:cNvSpPr/>
          <p:nvPr/>
        </p:nvSpPr>
        <p:spPr>
          <a:xfrm>
            <a:off x="3496234" y="4034119"/>
            <a:ext cx="2214283" cy="344023"/>
          </a:xfrm>
          <a:prstGeom prst="rect">
            <a:avLst/>
          </a:prstGeom>
          <a:solidFill>
            <a:srgbClr val="FCC3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FIFS File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8ADBC1F-1E75-4CEF-8375-A19C44FFD86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603376" y="2868708"/>
            <a:ext cx="0" cy="1165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0748E4E-A86E-4C5C-A529-51EE34C2414D}"/>
              </a:ext>
            </a:extLst>
          </p:cNvPr>
          <p:cNvSpPr/>
          <p:nvPr/>
        </p:nvSpPr>
        <p:spPr>
          <a:xfrm>
            <a:off x="959223" y="4034118"/>
            <a:ext cx="2214283" cy="344023"/>
          </a:xfrm>
          <a:prstGeom prst="rect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Astropy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(python Kit)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AF10706-0AE0-4C8D-8C82-9314813654D8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3173506" y="4206130"/>
            <a:ext cx="3227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E0A33E1-83AD-407A-8646-9397AECB8B31}"/>
              </a:ext>
            </a:extLst>
          </p:cNvPr>
          <p:cNvSpPr/>
          <p:nvPr/>
        </p:nvSpPr>
        <p:spPr>
          <a:xfrm>
            <a:off x="1304402" y="3082728"/>
            <a:ext cx="3065930" cy="676461"/>
          </a:xfrm>
          <a:prstGeom prst="rect">
            <a:avLst/>
          </a:prstGeom>
          <a:solidFill>
            <a:srgbClr val="BAF2F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Fido.Fetch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ctr"/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516E098-BEA2-4B5A-9783-CE95F950D905}"/>
              </a:ext>
            </a:extLst>
          </p:cNvPr>
          <p:cNvSpPr/>
          <p:nvPr/>
        </p:nvSpPr>
        <p:spPr>
          <a:xfrm>
            <a:off x="1420944" y="3406577"/>
            <a:ext cx="1308847" cy="254000"/>
          </a:xfrm>
          <a:prstGeom prst="rect">
            <a:avLst/>
          </a:prstGeom>
          <a:solidFill>
            <a:srgbClr val="BED7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7648AF-84BA-47B2-8125-C8406BB931FD}"/>
              </a:ext>
            </a:extLst>
          </p:cNvPr>
          <p:cNvSpPr/>
          <p:nvPr/>
        </p:nvSpPr>
        <p:spPr>
          <a:xfrm>
            <a:off x="2935978" y="3406577"/>
            <a:ext cx="1308847" cy="254000"/>
          </a:xfrm>
          <a:prstGeom prst="rect">
            <a:avLst/>
          </a:prstGeom>
          <a:solidFill>
            <a:srgbClr val="BED7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167D808-2387-4EB4-B945-A21B749F8F48}"/>
              </a:ext>
            </a:extLst>
          </p:cNvPr>
          <p:cNvSpPr/>
          <p:nvPr/>
        </p:nvSpPr>
        <p:spPr>
          <a:xfrm>
            <a:off x="7804151" y="3359885"/>
            <a:ext cx="2214283" cy="347383"/>
          </a:xfrm>
          <a:prstGeom prst="rect">
            <a:avLst/>
          </a:prstGeom>
          <a:solidFill>
            <a:srgbClr val="BED7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Sumpy.Map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37A0429-06E0-4CAA-A567-9221B99E1892}"/>
              </a:ext>
            </a:extLst>
          </p:cNvPr>
          <p:cNvSpPr/>
          <p:nvPr/>
        </p:nvSpPr>
        <p:spPr>
          <a:xfrm>
            <a:off x="7804151" y="3999029"/>
            <a:ext cx="2214283" cy="347383"/>
          </a:xfrm>
          <a:prstGeom prst="rect">
            <a:avLst/>
          </a:prstGeom>
          <a:solidFill>
            <a:srgbClr val="BED7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Sumpy.Timeseries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4376825-B50F-4F99-A517-2E460DCEDD49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5710517" y="4172721"/>
            <a:ext cx="2093634" cy="33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5EC7B066-E079-474A-A1AC-6B410977B2DD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5710517" y="3533577"/>
            <a:ext cx="2093634" cy="672554"/>
          </a:xfrm>
          <a:prstGeom prst="bentConnector3">
            <a:avLst>
              <a:gd name="adj1" fmla="val 1269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03225C7-F837-4D29-895B-36E1F4569606}"/>
              </a:ext>
            </a:extLst>
          </p:cNvPr>
          <p:cNvSpPr txBox="1"/>
          <p:nvPr/>
        </p:nvSpPr>
        <p:spPr>
          <a:xfrm>
            <a:off x="6136888" y="3252688"/>
            <a:ext cx="1513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593A9AA-837B-4732-982E-FC34B63586AC}"/>
              </a:ext>
            </a:extLst>
          </p:cNvPr>
          <p:cNvSpPr txBox="1"/>
          <p:nvPr/>
        </p:nvSpPr>
        <p:spPr>
          <a:xfrm>
            <a:off x="6181100" y="3881649"/>
            <a:ext cx="1425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Data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988E376B-2A90-4B9D-9719-21958EE624A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370332" y="3420959"/>
            <a:ext cx="233042" cy="6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DB20587-48D5-4107-BE88-A5C6D151029A}"/>
              </a:ext>
            </a:extLst>
          </p:cNvPr>
          <p:cNvSpPr/>
          <p:nvPr/>
        </p:nvSpPr>
        <p:spPr>
          <a:xfrm>
            <a:off x="815788" y="2160494"/>
            <a:ext cx="9386047" cy="241150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56CDB35-4EEE-4F4A-A07D-E96BA1BEF19C}"/>
              </a:ext>
            </a:extLst>
          </p:cNvPr>
          <p:cNvSpPr/>
          <p:nvPr/>
        </p:nvSpPr>
        <p:spPr>
          <a:xfrm>
            <a:off x="2246071" y="2048803"/>
            <a:ext cx="6665221" cy="347383"/>
          </a:xfrm>
          <a:prstGeom prst="rect">
            <a:avLst/>
          </a:prstGeom>
          <a:solidFill>
            <a:srgbClr val="BAF2F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Design 1: Exploring the Orbital Trajectories of Planets in the Solar System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1078BC1-C6EF-40CF-8822-488C2D25A410}"/>
              </a:ext>
            </a:extLst>
          </p:cNvPr>
          <p:cNvSpPr/>
          <p:nvPr/>
        </p:nvSpPr>
        <p:spPr>
          <a:xfrm>
            <a:off x="2066364" y="534528"/>
            <a:ext cx="6665221" cy="347383"/>
          </a:xfrm>
          <a:prstGeom prst="rect">
            <a:avLst/>
          </a:prstGeom>
          <a:solidFill>
            <a:srgbClr val="BAF2F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Design 2: Understanding the Phenomenon of Mercury's Retrograde Motion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1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79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76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95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01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00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84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530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595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64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5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9DC22C7B-3E95-4852-AB93-0EE298BA8D23}"/>
              </a:ext>
            </a:extLst>
          </p:cNvPr>
          <p:cNvSpPr/>
          <p:nvPr/>
        </p:nvSpPr>
        <p:spPr>
          <a:xfrm>
            <a:off x="2285970" y="4861463"/>
            <a:ext cx="4076729" cy="486476"/>
          </a:xfrm>
          <a:prstGeom prst="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Fetches orbital data for planets, asteroids, and comets.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B32FDA0-7D78-4314-B9FB-982CF8089244}"/>
              </a:ext>
            </a:extLst>
          </p:cNvPr>
          <p:cNvSpPr/>
          <p:nvPr/>
        </p:nvSpPr>
        <p:spPr>
          <a:xfrm>
            <a:off x="2285971" y="3856506"/>
            <a:ext cx="4076728" cy="486476"/>
          </a:xfrm>
          <a:prstGeom prst="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Retrieves asteroid and comet info from MPC.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417189D-0FC2-48DB-A0CF-A75CBAAE6E60}"/>
              </a:ext>
            </a:extLst>
          </p:cNvPr>
          <p:cNvSpPr/>
          <p:nvPr/>
        </p:nvSpPr>
        <p:spPr>
          <a:xfrm>
            <a:off x="322728" y="4215089"/>
            <a:ext cx="1166541" cy="634817"/>
          </a:xfrm>
          <a:prstGeom prst="rect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Astroquery</a:t>
            </a:r>
            <a:endParaRPr lang="en-US" altLang="zh-TW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(python Kit)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394BAAB-3079-4A39-AF71-679A6DE72390}"/>
              </a:ext>
            </a:extLst>
          </p:cNvPr>
          <p:cNvSpPr/>
          <p:nvPr/>
        </p:nvSpPr>
        <p:spPr>
          <a:xfrm>
            <a:off x="2427790" y="4677894"/>
            <a:ext cx="2214283" cy="344023"/>
          </a:xfrm>
          <a:prstGeom prst="rect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Astroquery.jplhorizons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C1668F1-536B-4A7C-919E-3C57A342C2A1}"/>
              </a:ext>
            </a:extLst>
          </p:cNvPr>
          <p:cNvSpPr/>
          <p:nvPr/>
        </p:nvSpPr>
        <p:spPr>
          <a:xfrm>
            <a:off x="2427791" y="3684494"/>
            <a:ext cx="2214283" cy="344023"/>
          </a:xfrm>
          <a:prstGeom prst="rect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Astroquery.mpc</a:t>
            </a:r>
            <a:endParaRPr lang="en-US" altLang="zh-TW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E6665463-78B3-487F-B672-6315EEDC27ED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 flipV="1">
            <a:off x="1489269" y="4099744"/>
            <a:ext cx="796702" cy="4327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258DA347-F037-430E-BB66-23A24EDE285B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1489269" y="4532498"/>
            <a:ext cx="796701" cy="572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FCFF502D-E184-4C09-A147-75017A8EB9DA}"/>
              </a:ext>
            </a:extLst>
          </p:cNvPr>
          <p:cNvSpPr/>
          <p:nvPr/>
        </p:nvSpPr>
        <p:spPr>
          <a:xfrm>
            <a:off x="7087965" y="4447987"/>
            <a:ext cx="923927" cy="350013"/>
          </a:xfrm>
          <a:prstGeom prst="rect">
            <a:avLst/>
          </a:prstGeom>
          <a:solidFill>
            <a:srgbClr val="FCC3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Ploty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0F7133E-AA38-4793-903F-F4F92A6B504F}"/>
              </a:ext>
            </a:extLst>
          </p:cNvPr>
          <p:cNvSpPr/>
          <p:nvPr/>
        </p:nvSpPr>
        <p:spPr>
          <a:xfrm>
            <a:off x="6657114" y="3562419"/>
            <a:ext cx="1785628" cy="344023"/>
          </a:xfrm>
          <a:prstGeom prst="rect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46233325-3BD3-4CB9-9E91-33E8D0A21CC1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6362699" y="4099744"/>
            <a:ext cx="725266" cy="523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B62DB420-6147-4074-8779-2087D351235B}"/>
              </a:ext>
            </a:extLst>
          </p:cNvPr>
          <p:cNvCxnSpPr>
            <a:cxnSpLocks/>
            <a:stCxn id="53" idx="3"/>
            <a:endCxn id="67" idx="1"/>
          </p:cNvCxnSpPr>
          <p:nvPr/>
        </p:nvCxnSpPr>
        <p:spPr>
          <a:xfrm flipV="1">
            <a:off x="6362699" y="4622994"/>
            <a:ext cx="725266" cy="4817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922F2D45-E7F0-4875-9085-439DF5CD628A}"/>
              </a:ext>
            </a:extLst>
          </p:cNvPr>
          <p:cNvCxnSpPr>
            <a:cxnSpLocks/>
            <a:stCxn id="68" idx="2"/>
            <a:endCxn id="67" idx="0"/>
          </p:cNvCxnSpPr>
          <p:nvPr/>
        </p:nvCxnSpPr>
        <p:spPr>
          <a:xfrm>
            <a:off x="7549928" y="3906442"/>
            <a:ext cx="1" cy="541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接點: 肘形 81">
            <a:extLst>
              <a:ext uri="{FF2B5EF4-FFF2-40B4-BE49-F238E27FC236}">
                <a16:creationId xmlns:a16="http://schemas.microsoft.com/office/drawing/2014/main" id="{DD6E6193-E8E4-4603-9A17-117CC1C3D48B}"/>
              </a:ext>
            </a:extLst>
          </p:cNvPr>
          <p:cNvCxnSpPr>
            <a:cxnSpLocks/>
            <a:stCxn id="67" idx="3"/>
            <a:endCxn id="92" idx="1"/>
          </p:cNvCxnSpPr>
          <p:nvPr/>
        </p:nvCxnSpPr>
        <p:spPr>
          <a:xfrm flipV="1">
            <a:off x="8011892" y="4253461"/>
            <a:ext cx="430850" cy="369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接點: 肘形 82">
            <a:extLst>
              <a:ext uri="{FF2B5EF4-FFF2-40B4-BE49-F238E27FC236}">
                <a16:creationId xmlns:a16="http://schemas.microsoft.com/office/drawing/2014/main" id="{D3E4D313-862B-4F72-88A2-452DED57D600}"/>
              </a:ext>
            </a:extLst>
          </p:cNvPr>
          <p:cNvCxnSpPr>
            <a:cxnSpLocks/>
            <a:stCxn id="67" idx="3"/>
            <a:endCxn id="86" idx="1"/>
          </p:cNvCxnSpPr>
          <p:nvPr/>
        </p:nvCxnSpPr>
        <p:spPr>
          <a:xfrm>
            <a:off x="8011892" y="4622994"/>
            <a:ext cx="430850" cy="4548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42F5C118-91C4-405D-A14D-AA3D00DFEC3C}"/>
              </a:ext>
            </a:extLst>
          </p:cNvPr>
          <p:cNvSpPr/>
          <p:nvPr/>
        </p:nvSpPr>
        <p:spPr>
          <a:xfrm>
            <a:off x="8442742" y="4905870"/>
            <a:ext cx="1785628" cy="344023"/>
          </a:xfrm>
          <a:prstGeom prst="rect">
            <a:avLst/>
          </a:prstGeom>
          <a:solidFill>
            <a:srgbClr val="BED7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Mercury Retrograde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4216CB7-3258-43D3-80F9-22004DDAE160}"/>
              </a:ext>
            </a:extLst>
          </p:cNvPr>
          <p:cNvSpPr/>
          <p:nvPr/>
        </p:nvSpPr>
        <p:spPr>
          <a:xfrm>
            <a:off x="8442742" y="4081449"/>
            <a:ext cx="1785628" cy="344023"/>
          </a:xfrm>
          <a:prstGeom prst="rect">
            <a:avLst/>
          </a:prstGeom>
          <a:solidFill>
            <a:srgbClr val="E2F0D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Planetary Orbits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" name="圖片 94">
            <a:extLst>
              <a:ext uri="{FF2B5EF4-FFF2-40B4-BE49-F238E27FC236}">
                <a16:creationId xmlns:a16="http://schemas.microsoft.com/office/drawing/2014/main" id="{5E9B21D4-575D-436B-95EC-BBCC6689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484" y="168263"/>
            <a:ext cx="2972215" cy="1171739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228A7E3E-9162-4977-A933-F4D018253A6F}"/>
              </a:ext>
            </a:extLst>
          </p:cNvPr>
          <p:cNvSpPr/>
          <p:nvPr/>
        </p:nvSpPr>
        <p:spPr>
          <a:xfrm>
            <a:off x="188259" y="3173506"/>
            <a:ext cx="10183905" cy="229496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74375DC-3178-48DB-B31F-15F201AC06B8}"/>
              </a:ext>
            </a:extLst>
          </p:cNvPr>
          <p:cNvSpPr/>
          <p:nvPr/>
        </p:nvSpPr>
        <p:spPr>
          <a:xfrm>
            <a:off x="1947600" y="2953411"/>
            <a:ext cx="6665221" cy="347383"/>
          </a:xfrm>
          <a:prstGeom prst="rect">
            <a:avLst/>
          </a:prstGeom>
          <a:solidFill>
            <a:srgbClr val="BAF2F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Design 2: Understanding the Phenomenon of Mercury's Retrograde Motion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5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135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0AD3BCA-E427-4880-BDAC-8B45307E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92" y="3994895"/>
            <a:ext cx="2972215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3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76A9855-F261-45AA-9B27-09ED9D6DBBEC}"/>
              </a:ext>
            </a:extLst>
          </p:cNvPr>
          <p:cNvSpPr/>
          <p:nvPr/>
        </p:nvSpPr>
        <p:spPr>
          <a:xfrm>
            <a:off x="2698375" y="1009650"/>
            <a:ext cx="4589116" cy="344022"/>
          </a:xfrm>
          <a:prstGeom prst="rect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Participants(n=96)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75403F-2831-40F5-8685-EA4584E7F48D}"/>
              </a:ext>
            </a:extLst>
          </p:cNvPr>
          <p:cNvSpPr/>
          <p:nvPr/>
        </p:nvSpPr>
        <p:spPr>
          <a:xfrm>
            <a:off x="2698375" y="2189626"/>
            <a:ext cx="1311780" cy="470989"/>
          </a:xfrm>
          <a:prstGeom prst="rect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A</a:t>
            </a:r>
          </a:p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Python+AI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86BCEE-BD04-4469-BEE8-F6EEECA85E75}"/>
              </a:ext>
            </a:extLst>
          </p:cNvPr>
          <p:cNvSpPr/>
          <p:nvPr/>
        </p:nvSpPr>
        <p:spPr>
          <a:xfrm>
            <a:off x="4291251" y="2189626"/>
            <a:ext cx="1311780" cy="470989"/>
          </a:xfrm>
          <a:prstGeom prst="rect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</a:t>
            </a:r>
          </a:p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(Python)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45A500-956C-46A2-9927-064F6B6FE27A}"/>
              </a:ext>
            </a:extLst>
          </p:cNvPr>
          <p:cNvSpPr/>
          <p:nvPr/>
        </p:nvSpPr>
        <p:spPr>
          <a:xfrm>
            <a:off x="5951293" y="2191935"/>
            <a:ext cx="1311780" cy="470989"/>
          </a:xfrm>
          <a:prstGeom prst="rect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</a:t>
            </a:r>
          </a:p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(Tradition)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691471-3E89-45EE-9924-E3D97FF2A1B2}"/>
              </a:ext>
            </a:extLst>
          </p:cNvPr>
          <p:cNvSpPr/>
          <p:nvPr/>
        </p:nvSpPr>
        <p:spPr>
          <a:xfrm>
            <a:off x="2698376" y="1577850"/>
            <a:ext cx="4589115" cy="344022"/>
          </a:xfrm>
          <a:prstGeom prst="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Announcement &amp; Grouping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E7D35A-33B9-4E2E-A75C-A9EA6D41908D}"/>
              </a:ext>
            </a:extLst>
          </p:cNvPr>
          <p:cNvSpPr/>
          <p:nvPr/>
        </p:nvSpPr>
        <p:spPr>
          <a:xfrm>
            <a:off x="2698375" y="4185935"/>
            <a:ext cx="4564698" cy="1596656"/>
          </a:xfrm>
          <a:prstGeom prst="rect">
            <a:avLst/>
          </a:prstGeom>
          <a:solidFill>
            <a:srgbClr val="FCC3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Questionnaire Completion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0AAA87C-53B5-4E4B-A09A-AA3F69C79DDE}"/>
              </a:ext>
            </a:extLst>
          </p:cNvPr>
          <p:cNvSpPr txBox="1"/>
          <p:nvPr/>
        </p:nvSpPr>
        <p:spPr>
          <a:xfrm rot="5400000">
            <a:off x="7112794" y="1593271"/>
            <a:ext cx="78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6C776F38-E8AB-4A4E-8976-E5B24A071ADA}"/>
              </a:ext>
            </a:extLst>
          </p:cNvPr>
          <p:cNvSpPr/>
          <p:nvPr/>
        </p:nvSpPr>
        <p:spPr>
          <a:xfrm>
            <a:off x="4787540" y="1353672"/>
            <a:ext cx="251185" cy="283508"/>
          </a:xfrm>
          <a:prstGeom prst="down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rgbClr val="BAF2F8"/>
              </a:gs>
            </a:gsLst>
            <a:lin ang="9000000" scaled="0"/>
          </a:gra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6A1749B2-6457-4E1E-81E6-8231449A3747}"/>
              </a:ext>
            </a:extLst>
          </p:cNvPr>
          <p:cNvSpPr/>
          <p:nvPr/>
        </p:nvSpPr>
        <p:spPr>
          <a:xfrm>
            <a:off x="3268302" y="1921872"/>
            <a:ext cx="251185" cy="283508"/>
          </a:xfrm>
          <a:prstGeom prst="down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rgbClr val="BAF2F8"/>
              </a:gs>
            </a:gsLst>
            <a:lin ang="9000000" scaled="0"/>
          </a:gra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320FCC9B-2D0D-4D2E-A0B1-82CD07350B9B}"/>
              </a:ext>
            </a:extLst>
          </p:cNvPr>
          <p:cNvSpPr/>
          <p:nvPr/>
        </p:nvSpPr>
        <p:spPr>
          <a:xfrm>
            <a:off x="4787540" y="1934589"/>
            <a:ext cx="251185" cy="283508"/>
          </a:xfrm>
          <a:prstGeom prst="down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rgbClr val="BAF2F8"/>
              </a:gs>
            </a:gsLst>
            <a:lin ang="9000000" scaled="0"/>
          </a:gra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B962B04E-C0CD-4B48-821B-BCDFB96A0D5A}"/>
              </a:ext>
            </a:extLst>
          </p:cNvPr>
          <p:cNvSpPr/>
          <p:nvPr/>
        </p:nvSpPr>
        <p:spPr>
          <a:xfrm>
            <a:off x="6506008" y="1921872"/>
            <a:ext cx="251185" cy="283508"/>
          </a:xfrm>
          <a:prstGeom prst="down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rgbClr val="BAF2F8"/>
              </a:gs>
            </a:gsLst>
            <a:lin ang="9000000" scaled="0"/>
          </a:gra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BA0A6A7-3E8B-429F-87FE-7DC805EFCF10}"/>
              </a:ext>
            </a:extLst>
          </p:cNvPr>
          <p:cNvSpPr/>
          <p:nvPr/>
        </p:nvSpPr>
        <p:spPr>
          <a:xfrm>
            <a:off x="3268302" y="2654674"/>
            <a:ext cx="251185" cy="3115200"/>
          </a:xfrm>
          <a:prstGeom prst="down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rgbClr val="BAF2F8"/>
              </a:gs>
            </a:gsLst>
            <a:lin ang="9000000" scaled="0"/>
          </a:gra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B4524CA3-76BF-44AB-AFFD-3A3D858482C3}"/>
              </a:ext>
            </a:extLst>
          </p:cNvPr>
          <p:cNvSpPr/>
          <p:nvPr/>
        </p:nvSpPr>
        <p:spPr>
          <a:xfrm>
            <a:off x="4787540" y="2667391"/>
            <a:ext cx="251185" cy="3115200"/>
          </a:xfrm>
          <a:prstGeom prst="down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rgbClr val="BAF2F8"/>
              </a:gs>
            </a:gsLst>
            <a:lin ang="9000000" scaled="0"/>
          </a:gra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5FED9764-A690-4AED-B551-A5A31F9309C9}"/>
              </a:ext>
            </a:extLst>
          </p:cNvPr>
          <p:cNvSpPr/>
          <p:nvPr/>
        </p:nvSpPr>
        <p:spPr>
          <a:xfrm>
            <a:off x="6506008" y="2654674"/>
            <a:ext cx="251185" cy="3115200"/>
          </a:xfrm>
          <a:prstGeom prst="down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rgbClr val="BAF2F8"/>
              </a:gs>
            </a:gsLst>
            <a:lin ang="9000000" scaled="0"/>
          </a:gra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3AC772-C300-4FEB-988C-213FFFF05D8E}"/>
              </a:ext>
            </a:extLst>
          </p:cNvPr>
          <p:cNvSpPr/>
          <p:nvPr/>
        </p:nvSpPr>
        <p:spPr>
          <a:xfrm>
            <a:off x="2652583" y="2938182"/>
            <a:ext cx="4589115" cy="1014485"/>
          </a:xfrm>
          <a:prstGeom prst="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Astronomy Education Curriculum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6E7BA5-F39E-448C-A9DA-DDAF44159256}"/>
              </a:ext>
            </a:extLst>
          </p:cNvPr>
          <p:cNvSpPr/>
          <p:nvPr/>
        </p:nvSpPr>
        <p:spPr>
          <a:xfrm>
            <a:off x="2790001" y="4485809"/>
            <a:ext cx="4363276" cy="244942"/>
          </a:xfrm>
          <a:prstGeom prst="rect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 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2E3D01F-ED8F-46C7-B15F-6908E533260C}"/>
              </a:ext>
            </a:extLst>
          </p:cNvPr>
          <p:cNvSpPr/>
          <p:nvPr/>
        </p:nvSpPr>
        <p:spPr>
          <a:xfrm>
            <a:off x="4527549" y="4841548"/>
            <a:ext cx="2625727" cy="244942"/>
          </a:xfrm>
          <a:prstGeom prst="rect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 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FCC2A3-77AC-40B7-B574-E5BB5CDCE732}"/>
              </a:ext>
            </a:extLst>
          </p:cNvPr>
          <p:cNvSpPr/>
          <p:nvPr/>
        </p:nvSpPr>
        <p:spPr>
          <a:xfrm>
            <a:off x="2790001" y="5157679"/>
            <a:ext cx="2625727" cy="244942"/>
          </a:xfrm>
          <a:prstGeom prst="rect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 3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547CD46-EAF7-475D-9477-420FB3D5202B}"/>
              </a:ext>
            </a:extLst>
          </p:cNvPr>
          <p:cNvSpPr txBox="1"/>
          <p:nvPr/>
        </p:nvSpPr>
        <p:spPr>
          <a:xfrm rot="5400000">
            <a:off x="7044464" y="3275111"/>
            <a:ext cx="78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Weeks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14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>
            <a:extLst>
              <a:ext uri="{FF2B5EF4-FFF2-40B4-BE49-F238E27FC236}">
                <a16:creationId xmlns:a16="http://schemas.microsoft.com/office/drawing/2014/main" id="{D28E5BBF-B79D-424B-A91E-A99DE5E068FF}"/>
              </a:ext>
            </a:extLst>
          </p:cNvPr>
          <p:cNvSpPr/>
          <p:nvPr/>
        </p:nvSpPr>
        <p:spPr>
          <a:xfrm>
            <a:off x="5213985" y="3546346"/>
            <a:ext cx="2158065" cy="357722"/>
          </a:xfrm>
          <a:prstGeom prst="rect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AI Chatbot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04060FB-8335-4004-A3EE-AD8C431ED554}"/>
              </a:ext>
            </a:extLst>
          </p:cNvPr>
          <p:cNvSpPr/>
          <p:nvPr/>
        </p:nvSpPr>
        <p:spPr>
          <a:xfrm>
            <a:off x="5277607" y="545543"/>
            <a:ext cx="3791597" cy="1723918"/>
          </a:xfrm>
          <a:prstGeom prst="rect">
            <a:avLst/>
          </a:prstGeom>
          <a:solidFill>
            <a:srgbClr val="BAF2F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Astronomy Education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691471-3E89-45EE-9924-E3D97FF2A1B2}"/>
              </a:ext>
            </a:extLst>
          </p:cNvPr>
          <p:cNvSpPr/>
          <p:nvPr/>
        </p:nvSpPr>
        <p:spPr>
          <a:xfrm>
            <a:off x="910702" y="1878195"/>
            <a:ext cx="3791597" cy="382373"/>
          </a:xfrm>
          <a:prstGeom prst="rect">
            <a:avLst/>
          </a:prstGeom>
          <a:solidFill>
            <a:srgbClr val="BAF2F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6A9855-F261-45AA-9B27-09ED9D6DBBEC}"/>
              </a:ext>
            </a:extLst>
          </p:cNvPr>
          <p:cNvSpPr/>
          <p:nvPr/>
        </p:nvSpPr>
        <p:spPr>
          <a:xfrm>
            <a:off x="2875823" y="1084949"/>
            <a:ext cx="1853354" cy="470989"/>
          </a:xfrm>
          <a:prstGeom prst="rect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Group</a:t>
            </a:r>
          </a:p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(N=48)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75403F-2831-40F5-8685-EA4584E7F48D}"/>
              </a:ext>
            </a:extLst>
          </p:cNvPr>
          <p:cNvSpPr/>
          <p:nvPr/>
        </p:nvSpPr>
        <p:spPr>
          <a:xfrm>
            <a:off x="5407638" y="895972"/>
            <a:ext cx="3531534" cy="347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 Planetary Orbits In The Solar System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86BCEE-BD04-4469-BEE8-F6EEECA85E75}"/>
              </a:ext>
            </a:extLst>
          </p:cNvPr>
          <p:cNvSpPr/>
          <p:nvPr/>
        </p:nvSpPr>
        <p:spPr>
          <a:xfrm>
            <a:off x="941184" y="3349762"/>
            <a:ext cx="1679022" cy="686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Self-directed research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45A500-956C-46A2-9927-064F6B6FE27A}"/>
              </a:ext>
            </a:extLst>
          </p:cNvPr>
          <p:cNvSpPr/>
          <p:nvPr/>
        </p:nvSpPr>
        <p:spPr>
          <a:xfrm>
            <a:off x="2921837" y="3349762"/>
            <a:ext cx="1805968" cy="68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Self-directed research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GPT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6C776F38-E8AB-4A4E-8976-E5B24A071ADA}"/>
              </a:ext>
            </a:extLst>
          </p:cNvPr>
          <p:cNvSpPr/>
          <p:nvPr/>
        </p:nvSpPr>
        <p:spPr>
          <a:xfrm>
            <a:off x="9201732" y="4642134"/>
            <a:ext cx="251185" cy="283508"/>
          </a:xfrm>
          <a:prstGeom prst="down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rgbClr val="BAF2F8"/>
              </a:gs>
            </a:gsLst>
            <a:lin ang="9000000" scaled="0"/>
          </a:gra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320FCC9B-2D0D-4D2E-A0B1-82CD07350B9B}"/>
              </a:ext>
            </a:extLst>
          </p:cNvPr>
          <p:cNvSpPr/>
          <p:nvPr/>
        </p:nvSpPr>
        <p:spPr>
          <a:xfrm>
            <a:off x="9201732" y="5223051"/>
            <a:ext cx="251185" cy="283508"/>
          </a:xfrm>
          <a:prstGeom prst="down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rgbClr val="BAF2F8"/>
              </a:gs>
            </a:gsLst>
            <a:lin ang="9000000" scaled="0"/>
          </a:gra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B962B04E-C0CD-4B48-821B-BCDFB96A0D5A}"/>
              </a:ext>
            </a:extLst>
          </p:cNvPr>
          <p:cNvSpPr/>
          <p:nvPr/>
        </p:nvSpPr>
        <p:spPr>
          <a:xfrm>
            <a:off x="10920200" y="5210334"/>
            <a:ext cx="251185" cy="283508"/>
          </a:xfrm>
          <a:prstGeom prst="down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rgbClr val="BAF2F8"/>
              </a:gs>
            </a:gsLst>
            <a:lin ang="9000000" scaled="0"/>
          </a:gra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5FED9764-A690-4AED-B551-A5A31F9309C9}"/>
              </a:ext>
            </a:extLst>
          </p:cNvPr>
          <p:cNvSpPr/>
          <p:nvPr/>
        </p:nvSpPr>
        <p:spPr>
          <a:xfrm>
            <a:off x="11131796" y="1353672"/>
            <a:ext cx="251185" cy="3115200"/>
          </a:xfrm>
          <a:prstGeom prst="down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rgbClr val="BAF2F8"/>
              </a:gs>
            </a:gsLst>
            <a:lin ang="9000000" scaled="0"/>
          </a:gra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41DD7C6-2888-4A35-81A4-7B7D6E07EA69}"/>
              </a:ext>
            </a:extLst>
          </p:cNvPr>
          <p:cNvSpPr/>
          <p:nvPr/>
        </p:nvSpPr>
        <p:spPr>
          <a:xfrm>
            <a:off x="941184" y="1084949"/>
            <a:ext cx="1853354" cy="470989"/>
          </a:xfrm>
          <a:prstGeom prst="rect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Group</a:t>
            </a:r>
          </a:p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(N=48)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E0E58DD-EACB-42E1-BC6D-906E12227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136" y="318079"/>
            <a:ext cx="2105319" cy="1533739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E2AF85F6-06F4-48E9-BB31-34F623A26890}"/>
              </a:ext>
            </a:extLst>
          </p:cNvPr>
          <p:cNvSpPr/>
          <p:nvPr/>
        </p:nvSpPr>
        <p:spPr>
          <a:xfrm>
            <a:off x="5407638" y="1356656"/>
            <a:ext cx="3531534" cy="347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Mercury's Retrograde Motion Data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F4EC101-4BE5-4696-A8CE-A418AC3D6849}"/>
              </a:ext>
            </a:extLst>
          </p:cNvPr>
          <p:cNvSpPr/>
          <p:nvPr/>
        </p:nvSpPr>
        <p:spPr>
          <a:xfrm>
            <a:off x="5422687" y="1817340"/>
            <a:ext cx="3531534" cy="347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 Transiting Exoplanet Light Curves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A6BC1D7D-033C-4E52-9887-54C54EA59911}"/>
              </a:ext>
            </a:extLst>
          </p:cNvPr>
          <p:cNvSpPr/>
          <p:nvPr/>
        </p:nvSpPr>
        <p:spPr>
          <a:xfrm>
            <a:off x="3662989" y="1562272"/>
            <a:ext cx="323664" cy="382373"/>
          </a:xfrm>
          <a:prstGeom prst="down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rgbClr val="BAF2F8"/>
              </a:gs>
            </a:gsLst>
            <a:lin ang="9000000" scaled="0"/>
          </a:gra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6A1749B2-6457-4E1E-81E6-8231449A3747}"/>
              </a:ext>
            </a:extLst>
          </p:cNvPr>
          <p:cNvSpPr/>
          <p:nvPr/>
        </p:nvSpPr>
        <p:spPr>
          <a:xfrm>
            <a:off x="1758647" y="1564201"/>
            <a:ext cx="323664" cy="380445"/>
          </a:xfrm>
          <a:prstGeom prst="down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rgbClr val="BAF2F8"/>
              </a:gs>
            </a:gsLst>
            <a:lin ang="9000000" scaled="0"/>
          </a:gra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C10056A-B1DC-4794-865B-98F9CDBCD444}"/>
              </a:ext>
            </a:extLst>
          </p:cNvPr>
          <p:cNvSpPr/>
          <p:nvPr/>
        </p:nvSpPr>
        <p:spPr>
          <a:xfrm>
            <a:off x="5277607" y="2629248"/>
            <a:ext cx="3539058" cy="347855"/>
          </a:xfrm>
          <a:prstGeom prst="rect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Kit(</a:t>
            </a:r>
            <a:r>
              <a:rPr lang="en-US" altLang="zh-TW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astropy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Sumpy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1BB3845-8B85-4D8B-ADBD-3FADCA729978}"/>
              </a:ext>
            </a:extLst>
          </p:cNvPr>
          <p:cNvCxnSpPr>
            <a:cxnSpLocks/>
          </p:cNvCxnSpPr>
          <p:nvPr/>
        </p:nvCxnSpPr>
        <p:spPr>
          <a:xfrm flipV="1">
            <a:off x="6474368" y="5671447"/>
            <a:ext cx="1145535" cy="641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C2FA9A0F-052A-47F3-95EF-8A7DF52294CD}"/>
              </a:ext>
            </a:extLst>
          </p:cNvPr>
          <p:cNvSpPr/>
          <p:nvPr/>
        </p:nvSpPr>
        <p:spPr>
          <a:xfrm>
            <a:off x="910702" y="2611990"/>
            <a:ext cx="3791597" cy="382373"/>
          </a:xfrm>
          <a:prstGeom prst="rect">
            <a:avLst/>
          </a:prstGeom>
          <a:solidFill>
            <a:srgbClr val="BAF2F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Method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箭號: 向下 40">
            <a:extLst>
              <a:ext uri="{FF2B5EF4-FFF2-40B4-BE49-F238E27FC236}">
                <a16:creationId xmlns:a16="http://schemas.microsoft.com/office/drawing/2014/main" id="{098364D7-B027-4568-8F7C-8D52965E7472}"/>
              </a:ext>
            </a:extLst>
          </p:cNvPr>
          <p:cNvSpPr/>
          <p:nvPr/>
        </p:nvSpPr>
        <p:spPr>
          <a:xfrm>
            <a:off x="2644669" y="2245487"/>
            <a:ext cx="323664" cy="437788"/>
          </a:xfrm>
          <a:prstGeom prst="down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rgbClr val="BAF2F8"/>
              </a:gs>
            </a:gsLst>
            <a:lin ang="9000000" scaled="0"/>
          </a:gra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5984F806-BBE2-4DBD-BD1B-CB2953BF1C22}"/>
              </a:ext>
            </a:extLst>
          </p:cNvPr>
          <p:cNvCxnSpPr>
            <a:cxnSpLocks/>
            <a:stCxn id="37" idx="3"/>
            <a:endCxn id="29" idx="1"/>
          </p:cNvCxnSpPr>
          <p:nvPr/>
        </p:nvCxnSpPr>
        <p:spPr>
          <a:xfrm flipV="1">
            <a:off x="4702299" y="2803176"/>
            <a:ext cx="5753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17A3AA00-2F19-474E-9355-FBE4F1EDE1E4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16200000" flipH="1">
            <a:off x="2802758" y="3014289"/>
            <a:ext cx="1" cy="2044126"/>
          </a:xfrm>
          <a:prstGeom prst="bentConnector3">
            <a:avLst>
              <a:gd name="adj1" fmla="val 2286010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4318005A-8ADD-48B1-9AE9-5A5B653E59E6}"/>
              </a:ext>
            </a:extLst>
          </p:cNvPr>
          <p:cNvGrpSpPr/>
          <p:nvPr/>
        </p:nvGrpSpPr>
        <p:grpSpPr>
          <a:xfrm>
            <a:off x="1915958" y="4339166"/>
            <a:ext cx="1760732" cy="327434"/>
            <a:chOff x="1215390" y="4053840"/>
            <a:chExt cx="6515100" cy="1211580"/>
          </a:xfrm>
        </p:grpSpPr>
        <p:pic>
          <p:nvPicPr>
            <p:cNvPr id="66" name="圖片 65">
              <a:extLst>
                <a:ext uri="{FF2B5EF4-FFF2-40B4-BE49-F238E27FC236}">
                  <a16:creationId xmlns:a16="http://schemas.microsoft.com/office/drawing/2014/main" id="{A5928790-99D5-48DC-8370-224770231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1280" y="4122420"/>
              <a:ext cx="1143000" cy="1143000"/>
            </a:xfrm>
            <a:prstGeom prst="rect">
              <a:avLst/>
            </a:prstGeom>
          </p:spPr>
        </p:pic>
        <p:pic>
          <p:nvPicPr>
            <p:cNvPr id="67" name="圖片 66">
              <a:extLst>
                <a:ext uri="{FF2B5EF4-FFF2-40B4-BE49-F238E27FC236}">
                  <a16:creationId xmlns:a16="http://schemas.microsoft.com/office/drawing/2014/main" id="{171D95B9-F905-408C-BB43-3EBEE141A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2870" y="4122420"/>
              <a:ext cx="1143000" cy="1143000"/>
            </a:xfrm>
            <a:prstGeom prst="rect">
              <a:avLst/>
            </a:prstGeom>
          </p:spPr>
        </p:pic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6AF4E560-0360-4347-9F5B-5EA7EDC67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5890" y="4122420"/>
              <a:ext cx="1143000" cy="1143000"/>
            </a:xfrm>
            <a:prstGeom prst="rect">
              <a:avLst/>
            </a:prstGeom>
          </p:spPr>
        </p:pic>
        <p:pic>
          <p:nvPicPr>
            <p:cNvPr id="69" name="圖片 68">
              <a:extLst>
                <a:ext uri="{FF2B5EF4-FFF2-40B4-BE49-F238E27FC236}">
                  <a16:creationId xmlns:a16="http://schemas.microsoft.com/office/drawing/2014/main" id="{DF869BAD-527E-4175-A5DC-38E993E24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8910" y="4053840"/>
              <a:ext cx="1211580" cy="1211580"/>
            </a:xfrm>
            <a:prstGeom prst="rect">
              <a:avLst/>
            </a:prstGeom>
          </p:spPr>
        </p:pic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4A09465B-0665-4741-89AA-2649D4EC8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5390" y="4122420"/>
              <a:ext cx="1143000" cy="1143000"/>
            </a:xfrm>
            <a:prstGeom prst="rect">
              <a:avLst/>
            </a:prstGeom>
          </p:spPr>
        </p:pic>
      </p:grpSp>
      <p:sp>
        <p:nvSpPr>
          <p:cNvPr id="75" name="箭號: 向下 74">
            <a:extLst>
              <a:ext uri="{FF2B5EF4-FFF2-40B4-BE49-F238E27FC236}">
                <a16:creationId xmlns:a16="http://schemas.microsoft.com/office/drawing/2014/main" id="{4CB32962-E1C7-4739-BA7E-FB5775EB2834}"/>
              </a:ext>
            </a:extLst>
          </p:cNvPr>
          <p:cNvSpPr/>
          <p:nvPr/>
        </p:nvSpPr>
        <p:spPr>
          <a:xfrm>
            <a:off x="3669339" y="3016422"/>
            <a:ext cx="323664" cy="382373"/>
          </a:xfrm>
          <a:prstGeom prst="down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rgbClr val="BAF2F8"/>
              </a:gs>
            </a:gsLst>
            <a:lin ang="9000000" scaled="0"/>
          </a:gra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箭號: 向下 75">
            <a:extLst>
              <a:ext uri="{FF2B5EF4-FFF2-40B4-BE49-F238E27FC236}">
                <a16:creationId xmlns:a16="http://schemas.microsoft.com/office/drawing/2014/main" id="{8C81B420-1419-425E-966A-9942BCA4D361}"/>
              </a:ext>
            </a:extLst>
          </p:cNvPr>
          <p:cNvSpPr/>
          <p:nvPr/>
        </p:nvSpPr>
        <p:spPr>
          <a:xfrm>
            <a:off x="1764997" y="3018351"/>
            <a:ext cx="323664" cy="380445"/>
          </a:xfrm>
          <a:prstGeom prst="down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rgbClr val="BAF2F8"/>
              </a:gs>
            </a:gsLst>
            <a:lin ang="9000000" scaled="0"/>
          </a:gra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991D747D-B427-4B56-AAD0-8C33E5818E3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702299" y="2069382"/>
            <a:ext cx="5753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箭號: 向下 80">
            <a:extLst>
              <a:ext uri="{FF2B5EF4-FFF2-40B4-BE49-F238E27FC236}">
                <a16:creationId xmlns:a16="http://schemas.microsoft.com/office/drawing/2014/main" id="{520D8AA0-694C-4881-8BB1-97D31EEF9BCA}"/>
              </a:ext>
            </a:extLst>
          </p:cNvPr>
          <p:cNvSpPr/>
          <p:nvPr/>
        </p:nvSpPr>
        <p:spPr>
          <a:xfrm rot="16200000">
            <a:off x="4764498" y="3454581"/>
            <a:ext cx="323664" cy="575309"/>
          </a:xfrm>
          <a:prstGeom prst="down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rgbClr val="BAF2F8"/>
              </a:gs>
            </a:gsLst>
            <a:lin ang="9000000" scaled="0"/>
          </a:gra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0" name="圖片 89">
            <a:extLst>
              <a:ext uri="{FF2B5EF4-FFF2-40B4-BE49-F238E27FC236}">
                <a16:creationId xmlns:a16="http://schemas.microsoft.com/office/drawing/2014/main" id="{407712D2-EE5B-4B57-BB6B-13FA023DDE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8947" y="3131576"/>
            <a:ext cx="357721" cy="357721"/>
          </a:xfrm>
          <a:prstGeom prst="rect">
            <a:avLst/>
          </a:prstGeom>
        </p:spPr>
      </p:pic>
      <p:pic>
        <p:nvPicPr>
          <p:cNvPr id="1026" name="Picture 2" descr="gradio 的圖片結果">
            <a:extLst>
              <a:ext uri="{FF2B5EF4-FFF2-40B4-BE49-F238E27FC236}">
                <a16:creationId xmlns:a16="http://schemas.microsoft.com/office/drawing/2014/main" id="{5C3A9271-5B8E-4D57-A9EA-A855F1F36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3" t="16051" r="12276" b="18980"/>
          <a:stretch/>
        </p:blipFill>
        <p:spPr bwMode="auto">
          <a:xfrm>
            <a:off x="6356559" y="3108508"/>
            <a:ext cx="391316" cy="40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矩形 91">
            <a:extLst>
              <a:ext uri="{FF2B5EF4-FFF2-40B4-BE49-F238E27FC236}">
                <a16:creationId xmlns:a16="http://schemas.microsoft.com/office/drawing/2014/main" id="{D14999E3-AFCE-4F05-A6BB-ACBDE46624F9}"/>
              </a:ext>
            </a:extLst>
          </p:cNvPr>
          <p:cNvSpPr/>
          <p:nvPr/>
        </p:nvSpPr>
        <p:spPr>
          <a:xfrm>
            <a:off x="941184" y="428961"/>
            <a:ext cx="3791597" cy="371392"/>
          </a:xfrm>
          <a:prstGeom prst="rect">
            <a:avLst/>
          </a:prstGeom>
          <a:solidFill>
            <a:srgbClr val="FDCBA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Description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箭號: 向下 92">
            <a:extLst>
              <a:ext uri="{FF2B5EF4-FFF2-40B4-BE49-F238E27FC236}">
                <a16:creationId xmlns:a16="http://schemas.microsoft.com/office/drawing/2014/main" id="{56C8F876-99E7-4A2F-8635-5E5FF3C3E3E9}"/>
              </a:ext>
            </a:extLst>
          </p:cNvPr>
          <p:cNvSpPr/>
          <p:nvPr/>
        </p:nvSpPr>
        <p:spPr>
          <a:xfrm>
            <a:off x="3662989" y="723774"/>
            <a:ext cx="323664" cy="382373"/>
          </a:xfrm>
          <a:prstGeom prst="down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rgbClr val="BAF2F8"/>
              </a:gs>
            </a:gsLst>
            <a:lin ang="9000000" scaled="0"/>
          </a:gra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箭號: 向下 93">
            <a:extLst>
              <a:ext uri="{FF2B5EF4-FFF2-40B4-BE49-F238E27FC236}">
                <a16:creationId xmlns:a16="http://schemas.microsoft.com/office/drawing/2014/main" id="{39EBCD51-1C14-4865-8B05-9079068551CE}"/>
              </a:ext>
            </a:extLst>
          </p:cNvPr>
          <p:cNvSpPr/>
          <p:nvPr/>
        </p:nvSpPr>
        <p:spPr>
          <a:xfrm>
            <a:off x="1758647" y="725703"/>
            <a:ext cx="323664" cy="380445"/>
          </a:xfrm>
          <a:prstGeom prst="down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rgbClr val="BAF2F8"/>
              </a:gs>
            </a:gsLst>
            <a:lin ang="9000000" scaled="0"/>
          </a:gra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0AAA87C-53B5-4E4B-A09A-AA3F69C79DDE}"/>
              </a:ext>
            </a:extLst>
          </p:cNvPr>
          <p:cNvSpPr txBox="1"/>
          <p:nvPr/>
        </p:nvSpPr>
        <p:spPr>
          <a:xfrm>
            <a:off x="3752421" y="190567"/>
            <a:ext cx="786975" cy="30777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025276CB-3703-4E22-975E-F42401D024D0}"/>
              </a:ext>
            </a:extLst>
          </p:cNvPr>
          <p:cNvSpPr txBox="1"/>
          <p:nvPr/>
        </p:nvSpPr>
        <p:spPr>
          <a:xfrm>
            <a:off x="4032129" y="1628714"/>
            <a:ext cx="786975" cy="30777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Weeks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69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A22E9CD-CDA0-4FFE-861A-BE8153D5CA52}"/>
              </a:ext>
            </a:extLst>
          </p:cNvPr>
          <p:cNvSpPr/>
          <p:nvPr/>
        </p:nvSpPr>
        <p:spPr>
          <a:xfrm>
            <a:off x="281940" y="259080"/>
            <a:ext cx="6339840" cy="1584960"/>
          </a:xfrm>
          <a:prstGeom prst="rect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803C304-1EB7-4A07-B485-65CBD1042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484" y="168263"/>
            <a:ext cx="2972215" cy="1171739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8F65587A-2CBA-45A3-9109-B420227F0464}"/>
              </a:ext>
            </a:extLst>
          </p:cNvPr>
          <p:cNvSpPr/>
          <p:nvPr/>
        </p:nvSpPr>
        <p:spPr>
          <a:xfrm>
            <a:off x="369570" y="705884"/>
            <a:ext cx="933450" cy="933450"/>
          </a:xfrm>
          <a:prstGeom prst="ellipse">
            <a:avLst/>
          </a:prstGeom>
          <a:solidFill>
            <a:srgbClr val="BED7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Astronomy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9BAF45-D07B-4922-99A2-A673E2B7E229}"/>
              </a:ext>
            </a:extLst>
          </p:cNvPr>
          <p:cNvSpPr/>
          <p:nvPr/>
        </p:nvSpPr>
        <p:spPr>
          <a:xfrm>
            <a:off x="3179446" y="586740"/>
            <a:ext cx="3352800" cy="1171739"/>
          </a:xfrm>
          <a:prstGeom prst="rect">
            <a:avLst/>
          </a:prstGeom>
          <a:solidFill>
            <a:srgbClr val="BAF2F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Interdisciplinary Learning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483EA5-1F41-4190-8298-D4B644734F99}"/>
              </a:ext>
            </a:extLst>
          </p:cNvPr>
          <p:cNvSpPr/>
          <p:nvPr/>
        </p:nvSpPr>
        <p:spPr>
          <a:xfrm>
            <a:off x="3269689" y="1356826"/>
            <a:ext cx="1548056" cy="326727"/>
          </a:xfrm>
          <a:prstGeom prst="rect">
            <a:avLst/>
          </a:prstGeom>
          <a:solidFill>
            <a:srgbClr val="BED7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Mathematics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08CDCB-BEA7-4C82-BC45-BD461BCDBF3E}"/>
              </a:ext>
            </a:extLst>
          </p:cNvPr>
          <p:cNvSpPr/>
          <p:nvPr/>
        </p:nvSpPr>
        <p:spPr>
          <a:xfrm>
            <a:off x="3269689" y="926763"/>
            <a:ext cx="1548056" cy="326727"/>
          </a:xfrm>
          <a:prstGeom prst="rect">
            <a:avLst/>
          </a:prstGeom>
          <a:solidFill>
            <a:srgbClr val="BED7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595A04-A218-417A-9462-A61C37F9D6A2}"/>
              </a:ext>
            </a:extLst>
          </p:cNvPr>
          <p:cNvSpPr/>
          <p:nvPr/>
        </p:nvSpPr>
        <p:spPr>
          <a:xfrm>
            <a:off x="4898464" y="1356826"/>
            <a:ext cx="1548056" cy="326727"/>
          </a:xfrm>
          <a:prstGeom prst="rect">
            <a:avLst/>
          </a:prstGeom>
          <a:solidFill>
            <a:srgbClr val="BED7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Chemistry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6A7EE3-00D7-4AFF-83C4-322135822A2D}"/>
              </a:ext>
            </a:extLst>
          </p:cNvPr>
          <p:cNvSpPr/>
          <p:nvPr/>
        </p:nvSpPr>
        <p:spPr>
          <a:xfrm>
            <a:off x="4898464" y="926763"/>
            <a:ext cx="1548056" cy="326727"/>
          </a:xfrm>
          <a:prstGeom prst="rect">
            <a:avLst/>
          </a:prstGeom>
          <a:solidFill>
            <a:srgbClr val="BED7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Physics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D8636EA-EA57-49A8-944F-BFB58A2EA7CD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1303020" y="1172609"/>
            <a:ext cx="18764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C4388F4-A755-4E64-A0C9-50547D83292A}"/>
              </a:ext>
            </a:extLst>
          </p:cNvPr>
          <p:cNvSpPr txBox="1"/>
          <p:nvPr/>
        </p:nvSpPr>
        <p:spPr>
          <a:xfrm>
            <a:off x="1706194" y="820581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Catalyze 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9778464-D580-4CD2-AD3E-06C32F818BB1}"/>
              </a:ext>
            </a:extLst>
          </p:cNvPr>
          <p:cNvSpPr txBox="1"/>
          <p:nvPr/>
        </p:nvSpPr>
        <p:spPr>
          <a:xfrm>
            <a:off x="1383739" y="1157767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Motivation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B4B079D4-2B2B-4569-8F94-BAE963D93675}"/>
              </a:ext>
            </a:extLst>
          </p:cNvPr>
          <p:cNvCxnSpPr>
            <a:cxnSpLocks/>
            <a:stCxn id="3" idx="4"/>
          </p:cNvCxnSpPr>
          <p:nvPr/>
        </p:nvCxnSpPr>
        <p:spPr>
          <a:xfrm rot="16200000" flipH="1">
            <a:off x="1686762" y="788867"/>
            <a:ext cx="561501" cy="2262434"/>
          </a:xfrm>
          <a:prstGeom prst="bentConnector2">
            <a:avLst/>
          </a:prstGeom>
          <a:ln>
            <a:tailEnd type="diamond" w="sm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73BAB5DD-3D95-40DC-90FE-4B268298E209}"/>
              </a:ext>
            </a:extLst>
          </p:cNvPr>
          <p:cNvCxnSpPr>
            <a:cxnSpLocks/>
            <a:stCxn id="3" idx="4"/>
          </p:cNvCxnSpPr>
          <p:nvPr/>
        </p:nvCxnSpPr>
        <p:spPr>
          <a:xfrm rot="16200000" flipH="1">
            <a:off x="1658617" y="817012"/>
            <a:ext cx="822335" cy="2466978"/>
          </a:xfrm>
          <a:prstGeom prst="bentConnector2">
            <a:avLst/>
          </a:prstGeom>
          <a:ln>
            <a:tailEnd type="diamond" w="sm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318B907E-50EE-4CA0-9C68-A6CDFB353ECB}"/>
              </a:ext>
            </a:extLst>
          </p:cNvPr>
          <p:cNvCxnSpPr>
            <a:cxnSpLocks/>
          </p:cNvCxnSpPr>
          <p:nvPr/>
        </p:nvCxnSpPr>
        <p:spPr>
          <a:xfrm>
            <a:off x="831657" y="1629427"/>
            <a:ext cx="2747841" cy="1128144"/>
          </a:xfrm>
          <a:prstGeom prst="bentConnector3">
            <a:avLst>
              <a:gd name="adj1" fmla="val -89"/>
            </a:avLst>
          </a:prstGeom>
          <a:ln>
            <a:tailEnd type="diamond" w="sm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EF90028-3C59-4DB2-B612-51D300F35611}"/>
              </a:ext>
            </a:extLst>
          </p:cNvPr>
          <p:cNvSpPr txBox="1"/>
          <p:nvPr/>
        </p:nvSpPr>
        <p:spPr>
          <a:xfrm rot="16200000">
            <a:off x="407703" y="220420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8BC5E48-C3DB-43A0-B407-016CF90CFDFC}"/>
              </a:ext>
            </a:extLst>
          </p:cNvPr>
          <p:cNvSpPr txBox="1"/>
          <p:nvPr/>
        </p:nvSpPr>
        <p:spPr>
          <a:xfrm>
            <a:off x="957862" y="1907427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Equipment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1D91178-A261-4D83-BE78-5C64FDE8815C}"/>
              </a:ext>
            </a:extLst>
          </p:cNvPr>
          <p:cNvSpPr txBox="1"/>
          <p:nvPr/>
        </p:nvSpPr>
        <p:spPr>
          <a:xfrm>
            <a:off x="948581" y="2182678"/>
            <a:ext cx="208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Observation Time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3E8E516-1C79-48AF-A2AC-2F32EAA4A1A8}"/>
              </a:ext>
            </a:extLst>
          </p:cNvPr>
          <p:cNvSpPr txBox="1"/>
          <p:nvPr/>
        </p:nvSpPr>
        <p:spPr>
          <a:xfrm>
            <a:off x="957862" y="2479875"/>
            <a:ext cx="2488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Teacher Proficiency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箭號: 向下 47">
            <a:extLst>
              <a:ext uri="{FF2B5EF4-FFF2-40B4-BE49-F238E27FC236}">
                <a16:creationId xmlns:a16="http://schemas.microsoft.com/office/drawing/2014/main" id="{385C4F17-1443-4B40-8B6A-D007A126C9F1}"/>
              </a:ext>
            </a:extLst>
          </p:cNvPr>
          <p:cNvSpPr/>
          <p:nvPr/>
        </p:nvSpPr>
        <p:spPr>
          <a:xfrm rot="16200000">
            <a:off x="4455794" y="795252"/>
            <a:ext cx="723901" cy="6550191"/>
          </a:xfrm>
          <a:prstGeom prst="downArrow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rgbClr val="BAF2F8"/>
              </a:gs>
            </a:gsLst>
            <a:lin ang="9000000" scaled="0"/>
          </a:gra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58821036-7AFB-4DD0-B39A-728816B8B9CC}"/>
              </a:ext>
            </a:extLst>
          </p:cNvPr>
          <p:cNvSpPr/>
          <p:nvPr/>
        </p:nvSpPr>
        <p:spPr>
          <a:xfrm>
            <a:off x="1141837" y="3505992"/>
            <a:ext cx="1128713" cy="1128713"/>
          </a:xfrm>
          <a:prstGeom prst="ellipse">
            <a:avLst/>
          </a:prstGeom>
          <a:solidFill>
            <a:srgbClr val="BED7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</a:p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AE94F48-F04B-43A4-AC03-2CEE242B9701}"/>
              </a:ext>
            </a:extLst>
          </p:cNvPr>
          <p:cNvSpPr/>
          <p:nvPr/>
        </p:nvSpPr>
        <p:spPr>
          <a:xfrm>
            <a:off x="3037678" y="3539791"/>
            <a:ext cx="1898205" cy="443580"/>
          </a:xfrm>
          <a:prstGeom prst="rect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Extensive </a:t>
            </a:r>
          </a:p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Knowledge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179136B-44E2-4D9A-8235-BF5106E3FFDF}"/>
              </a:ext>
            </a:extLst>
          </p:cNvPr>
          <p:cNvSpPr/>
          <p:nvPr/>
        </p:nvSpPr>
        <p:spPr>
          <a:xfrm>
            <a:off x="3037678" y="4070349"/>
            <a:ext cx="1898205" cy="409111"/>
          </a:xfrm>
          <a:prstGeom prst="rect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Abstract </a:t>
            </a:r>
          </a:p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6E829DA-5478-41E4-BF4F-FCDD21B23298}"/>
              </a:ext>
            </a:extLst>
          </p:cNvPr>
          <p:cNvSpPr/>
          <p:nvPr/>
        </p:nvSpPr>
        <p:spPr>
          <a:xfrm>
            <a:off x="5703014" y="3920900"/>
            <a:ext cx="1898205" cy="240437"/>
          </a:xfrm>
          <a:prstGeom prst="rect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Flipped Classroom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1FD47EF-AD76-471B-9B98-5B8570D498A3}"/>
              </a:ext>
            </a:extLst>
          </p:cNvPr>
          <p:cNvSpPr/>
          <p:nvPr/>
        </p:nvSpPr>
        <p:spPr>
          <a:xfrm>
            <a:off x="5703013" y="4221885"/>
            <a:ext cx="1898205" cy="240437"/>
          </a:xfrm>
          <a:prstGeom prst="rect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Game-Based Learning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9E84330-D92D-44F2-B0D5-2B3D50C172AD}"/>
              </a:ext>
            </a:extLst>
          </p:cNvPr>
          <p:cNvSpPr/>
          <p:nvPr/>
        </p:nvSpPr>
        <p:spPr>
          <a:xfrm>
            <a:off x="5703012" y="3600747"/>
            <a:ext cx="1898205" cy="240437"/>
          </a:xfrm>
          <a:prstGeom prst="rect">
            <a:avLst/>
          </a:prstGeom>
          <a:solidFill>
            <a:srgbClr val="FFF2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Project-Based Practice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48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F76C789-889C-4AFC-B5B8-C24067FE6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5" y="393937"/>
            <a:ext cx="5251978" cy="60701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4FD447E-646E-45D2-9C6D-2D865BA5EE53}"/>
              </a:ext>
            </a:extLst>
          </p:cNvPr>
          <p:cNvSpPr/>
          <p:nvPr/>
        </p:nvSpPr>
        <p:spPr>
          <a:xfrm>
            <a:off x="1074407" y="5547886"/>
            <a:ext cx="2359075" cy="26124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in question to Chatbots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B44D15-0D1A-4793-A76F-DB514B5C1028}"/>
              </a:ext>
            </a:extLst>
          </p:cNvPr>
          <p:cNvSpPr/>
          <p:nvPr/>
        </p:nvSpPr>
        <p:spPr>
          <a:xfrm>
            <a:off x="1199912" y="2373111"/>
            <a:ext cx="2359075" cy="26124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feedback from Chatbot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A9214-D471-4816-9E9D-04567E8850D4}"/>
              </a:ext>
            </a:extLst>
          </p:cNvPr>
          <p:cNvSpPr/>
          <p:nvPr/>
        </p:nvSpPr>
        <p:spPr>
          <a:xfrm>
            <a:off x="5646405" y="1932573"/>
            <a:ext cx="3927900" cy="44053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</a:t>
            </a:r>
            <a:r>
              <a:rPr lang="en-US" altLang="zh-TW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Astropy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altLang="zh-TW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sumpy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to download solar wave data as FITS files?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9761F7-151A-4AC7-992B-0D9B5839B630}"/>
              </a:ext>
            </a:extLst>
          </p:cNvPr>
          <p:cNvSpPr/>
          <p:nvPr/>
        </p:nvSpPr>
        <p:spPr>
          <a:xfrm>
            <a:off x="5753982" y="2634356"/>
            <a:ext cx="4949877" cy="223347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Astropy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sumpy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libraries designed for astronomy and data manipulation, but </a:t>
            </a:r>
            <a:r>
              <a:rPr lang="en-US" altLang="zh-TW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Astropy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itself does not directly support saving data as FITS files. If you want to download solar wave data and store it as a FITS file, you can use </a:t>
            </a:r>
            <a:r>
              <a:rPr lang="en-US" altLang="zh-TW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Astropy's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fits module to create FITS </a:t>
            </a:r>
            <a:r>
              <a:rPr lang="en-US" altLang="zh-TW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files.First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you can use </a:t>
            </a:r>
            <a:r>
              <a:rPr lang="en-US" altLang="zh-TW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Astropy's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retrieval functionality to download the data, then use the </a:t>
            </a:r>
            <a:r>
              <a:rPr lang="en-US" altLang="zh-TW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astropy.io.fits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to save the data as a FITS file. It is recommended to read </a:t>
            </a:r>
            <a:r>
              <a:rPr lang="en-US" altLang="zh-TW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Astropy's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official documentation to learn more about the fits </a:t>
            </a:r>
            <a:r>
              <a:rPr lang="en-US" altLang="zh-TW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module:Astropy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FITS Module Documentation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A9FCB2F-747F-4E0D-8A4A-752CFC7BE3F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011271" y="2152842"/>
            <a:ext cx="6351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16FF55-1D77-483E-B15C-019CBB8140C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15435" y="3630706"/>
            <a:ext cx="1038547" cy="1203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F76C789-889C-4AFC-B5B8-C24067FE6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5" y="393937"/>
            <a:ext cx="5251978" cy="60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5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A120622A-2AF3-44C7-951F-8AD08F6C541C}"/>
              </a:ext>
            </a:extLst>
          </p:cNvPr>
          <p:cNvGrpSpPr/>
          <p:nvPr/>
        </p:nvGrpSpPr>
        <p:grpSpPr>
          <a:xfrm>
            <a:off x="1215390" y="4053840"/>
            <a:ext cx="6515100" cy="1211580"/>
            <a:chOff x="1215390" y="4053840"/>
            <a:chExt cx="6515100" cy="121158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2F3FF54-6E0C-4870-9578-12D632130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1280" y="4122420"/>
              <a:ext cx="1143000" cy="114300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C642813-455A-4DE5-BEA9-53BB20064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2870" y="4122420"/>
              <a:ext cx="1143000" cy="114300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FF1AD6CE-8EEC-45BD-82DB-07C7F64FB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5890" y="4122420"/>
              <a:ext cx="1143000" cy="114300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F3B4A0DA-6FC6-45E9-A419-630FD5EB1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8910" y="4053840"/>
              <a:ext cx="1211580" cy="1211580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4A385686-EFDD-4D4C-B594-941466BB3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390" y="4122420"/>
              <a:ext cx="1143000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96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F7EB155-3966-4B82-BB34-AD5455A2C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94" r="39889" b="61389"/>
          <a:stretch/>
        </p:blipFill>
        <p:spPr>
          <a:xfrm>
            <a:off x="126311" y="0"/>
            <a:ext cx="4643230" cy="225742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6A0F35A-F4BA-4DC8-BF9A-45F3889B8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11"/>
          <a:stretch/>
        </p:blipFill>
        <p:spPr>
          <a:xfrm>
            <a:off x="126311" y="2328023"/>
            <a:ext cx="8189014" cy="446330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357B892-AF1A-4F9C-BCE0-900A07D7E79B}"/>
              </a:ext>
            </a:extLst>
          </p:cNvPr>
          <p:cNvSpPr/>
          <p:nvPr/>
        </p:nvSpPr>
        <p:spPr>
          <a:xfrm>
            <a:off x="937637" y="815002"/>
            <a:ext cx="3195092" cy="28765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6DC2A4-F639-4071-A315-DC0379757976}"/>
              </a:ext>
            </a:extLst>
          </p:cNvPr>
          <p:cNvSpPr/>
          <p:nvPr/>
        </p:nvSpPr>
        <p:spPr>
          <a:xfrm>
            <a:off x="1025725" y="5510266"/>
            <a:ext cx="6863215" cy="47815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B6DF42-00DB-4C55-8AAB-EC05E9FA36EA}"/>
              </a:ext>
            </a:extLst>
          </p:cNvPr>
          <p:cNvSpPr/>
          <p:nvPr/>
        </p:nvSpPr>
        <p:spPr>
          <a:xfrm>
            <a:off x="1025725" y="4559674"/>
            <a:ext cx="7087334" cy="4781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19CFCD-DADB-42BF-BAA9-39CA43EE9576}"/>
              </a:ext>
            </a:extLst>
          </p:cNvPr>
          <p:cNvSpPr/>
          <p:nvPr/>
        </p:nvSpPr>
        <p:spPr>
          <a:xfrm>
            <a:off x="1025725" y="492046"/>
            <a:ext cx="3666925" cy="2876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4045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11688</TotalTime>
  <Words>375</Words>
  <Application>Microsoft Office PowerPoint</Application>
  <PresentationFormat>寬螢幕</PresentationFormat>
  <Paragraphs>83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維誠 陳</dc:creator>
  <cp:lastModifiedBy>維誠 陳</cp:lastModifiedBy>
  <cp:revision>28</cp:revision>
  <dcterms:created xsi:type="dcterms:W3CDTF">2024-11-09T04:17:12Z</dcterms:created>
  <dcterms:modified xsi:type="dcterms:W3CDTF">2025-02-23T12:10:48Z</dcterms:modified>
</cp:coreProperties>
</file>