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5" r:id="rId3"/>
    <p:sldId id="268" r:id="rId4"/>
    <p:sldId id="270" r:id="rId5"/>
  </p:sldIdLst>
  <p:sldSz cx="133207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FBB"/>
    <a:srgbClr val="B3D2E7"/>
    <a:srgbClr val="FBE8AB"/>
    <a:srgbClr val="FCCCCA"/>
    <a:srgbClr val="FCF0F0"/>
    <a:srgbClr val="FCF1F0"/>
    <a:srgbClr val="ECA680"/>
    <a:srgbClr val="F7D66D"/>
    <a:srgbClr val="F2BE15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1122363"/>
            <a:ext cx="9990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3602038"/>
            <a:ext cx="999053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4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6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365125"/>
            <a:ext cx="287227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365125"/>
            <a:ext cx="8450327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1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9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1709739"/>
            <a:ext cx="1148911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4589464"/>
            <a:ext cx="1148911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8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825625"/>
            <a:ext cx="5661303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825625"/>
            <a:ext cx="5661303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7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365126"/>
            <a:ext cx="1148911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1681163"/>
            <a:ext cx="56352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2505075"/>
            <a:ext cx="563528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1681163"/>
            <a:ext cx="56630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2505075"/>
            <a:ext cx="566303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55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59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03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7200"/>
            <a:ext cx="42962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987426"/>
            <a:ext cx="674361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7400"/>
            <a:ext cx="42962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1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457200"/>
            <a:ext cx="42962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987426"/>
            <a:ext cx="674361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2057400"/>
            <a:ext cx="42962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42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365126"/>
            <a:ext cx="11489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825625"/>
            <a:ext cx="114891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6356351"/>
            <a:ext cx="2997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E902-8E91-48B0-8392-DF9D6D38A487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6356351"/>
            <a:ext cx="4495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6356351"/>
            <a:ext cx="2997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9254-93A6-4DC9-9D2C-0C4F1540AC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94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2021296" y="2033032"/>
            <a:ext cx="8174183" cy="3577316"/>
            <a:chOff x="1456939" y="2033032"/>
            <a:chExt cx="8174183" cy="3577316"/>
          </a:xfrm>
        </p:grpSpPr>
        <p:grpSp>
          <p:nvGrpSpPr>
            <p:cNvPr id="22" name="群組 21"/>
            <p:cNvGrpSpPr/>
            <p:nvPr/>
          </p:nvGrpSpPr>
          <p:grpSpPr>
            <a:xfrm>
              <a:off x="1456939" y="3861977"/>
              <a:ext cx="8174182" cy="1748371"/>
              <a:chOff x="1413163" y="3861977"/>
              <a:chExt cx="8174182" cy="1748371"/>
            </a:xfrm>
          </p:grpSpPr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FD94ECF-3B90-4DCC-B74B-DF7FD6AEB2AD}"/>
                  </a:ext>
                </a:extLst>
              </p:cNvPr>
              <p:cNvSpPr txBox="1"/>
              <p:nvPr/>
            </p:nvSpPr>
            <p:spPr>
              <a:xfrm>
                <a:off x="1413163" y="3861977"/>
                <a:ext cx="8174182" cy="369332"/>
              </a:xfrm>
              <a:prstGeom prst="rect">
                <a:avLst/>
              </a:prstGeom>
              <a:solidFill>
                <a:srgbClr val="E79D9D"/>
              </a:solidFill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endParaRPr lang="zh-TW" altLang="en-US" dirty="0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2D08437-2F25-4A22-8056-402034E08D74}"/>
                  </a:ext>
                </a:extLst>
              </p:cNvPr>
              <p:cNvSpPr/>
              <p:nvPr/>
            </p:nvSpPr>
            <p:spPr>
              <a:xfrm>
                <a:off x="1699491" y="4070891"/>
                <a:ext cx="2631596" cy="1467613"/>
              </a:xfrm>
              <a:prstGeom prst="roundRect">
                <a:avLst>
                  <a:gd name="adj" fmla="val 911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TW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</a:rPr>
                  <a:t>Educational Game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B5983FBB-7A70-4C0E-B539-0272EDB13B96}"/>
                  </a:ext>
                </a:extLst>
              </p:cNvPr>
              <p:cNvSpPr/>
              <p:nvPr/>
            </p:nvSpPr>
            <p:spPr>
              <a:xfrm>
                <a:off x="7055458" y="4865304"/>
                <a:ext cx="2239200" cy="673200"/>
              </a:xfrm>
              <a:prstGeom prst="roundRect">
                <a:avLst/>
              </a:prstGeom>
              <a:solidFill>
                <a:srgbClr val="F3DEB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b="1" dirty="0">
                    <a:solidFill>
                      <a:schemeClr val="tx1"/>
                    </a:solidFill>
                  </a:rPr>
                  <a:t>Engage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B766A21B-4B14-429E-B22E-70A835BED458}"/>
                  </a:ext>
                </a:extLst>
              </p:cNvPr>
              <p:cNvSpPr/>
              <p:nvPr/>
            </p:nvSpPr>
            <p:spPr>
              <a:xfrm>
                <a:off x="7055458" y="4070891"/>
                <a:ext cx="2237977" cy="673200"/>
              </a:xfrm>
              <a:prstGeom prst="roundRect">
                <a:avLst/>
              </a:prstGeom>
              <a:solidFill>
                <a:srgbClr val="FCCCC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b="1" dirty="0">
                    <a:solidFill>
                      <a:schemeClr val="tx1"/>
                    </a:solidFill>
                  </a:rPr>
                  <a:t>Entertain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20D338D4-ABDC-4CF5-B73A-3FFF70FB2E85}"/>
                  </a:ext>
                </a:extLst>
              </p:cNvPr>
              <p:cNvSpPr/>
              <p:nvPr/>
            </p:nvSpPr>
            <p:spPr>
              <a:xfrm>
                <a:off x="4574624" y="4865304"/>
                <a:ext cx="2237977" cy="673200"/>
              </a:xfrm>
              <a:prstGeom prst="roundRect">
                <a:avLst/>
              </a:prstGeom>
              <a:solidFill>
                <a:srgbClr val="FCF1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                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Skills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5355E84A-09BF-4FC3-BA6A-11B9C9A6BE2D}"/>
                  </a:ext>
                </a:extLst>
              </p:cNvPr>
              <p:cNvSpPr/>
              <p:nvPr/>
            </p:nvSpPr>
            <p:spPr>
              <a:xfrm>
                <a:off x="4574624" y="4070890"/>
                <a:ext cx="2237977" cy="671540"/>
              </a:xfrm>
              <a:prstGeom prst="roundRect">
                <a:avLst/>
              </a:prstGeom>
              <a:solidFill>
                <a:srgbClr val="ECA68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b="1" dirty="0">
                    <a:solidFill>
                      <a:schemeClr val="tx1"/>
                    </a:solidFill>
                  </a:rPr>
                  <a:t>Knowledge</a:t>
                </a:r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4">
                <a:extLst>
                  <a:ext uri="{FF2B5EF4-FFF2-40B4-BE49-F238E27FC236}">
                    <a16:creationId xmlns:a16="http://schemas.microsoft.com/office/drawing/2014/main" id="{9811B82C-015A-478E-A09E-B2BD677709FA}"/>
                  </a:ext>
                </a:extLst>
              </p:cNvPr>
              <p:cNvSpPr/>
              <p:nvPr/>
            </p:nvSpPr>
            <p:spPr>
              <a:xfrm>
                <a:off x="2535648" y="4206236"/>
                <a:ext cx="959281" cy="824835"/>
              </a:xfrm>
              <a:custGeom>
                <a:avLst/>
                <a:gdLst/>
                <a:ahLst/>
                <a:cxnLst/>
                <a:rect l="l" t="t" r="r" b="b"/>
                <a:pathLst>
                  <a:path w="2906747" h="2906747">
                    <a:moveTo>
                      <a:pt x="0" y="0"/>
                    </a:moveTo>
                    <a:lnTo>
                      <a:pt x="2906746" y="0"/>
                    </a:lnTo>
                    <a:lnTo>
                      <a:pt x="2906746" y="2906747"/>
                    </a:lnTo>
                    <a:lnTo>
                      <a:pt x="0" y="290674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zh-TW" altLang="en-US"/>
              </a:p>
            </p:txBody>
          </p:sp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0304" y="3983364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0042" y="3861977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8790" y="4763131"/>
                <a:ext cx="792000" cy="792000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0304" y="4818348"/>
                <a:ext cx="792000" cy="792000"/>
              </a:xfrm>
              <a:prstGeom prst="rect">
                <a:avLst/>
              </a:prstGeom>
            </p:spPr>
          </p:pic>
        </p:grpSp>
        <p:grpSp>
          <p:nvGrpSpPr>
            <p:cNvPr id="21" name="群組 20"/>
            <p:cNvGrpSpPr/>
            <p:nvPr/>
          </p:nvGrpSpPr>
          <p:grpSpPr>
            <a:xfrm>
              <a:off x="1456939" y="2033032"/>
              <a:ext cx="8174183" cy="938966"/>
              <a:chOff x="1500715" y="2033032"/>
              <a:chExt cx="8174183" cy="938966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5740207" y="2118247"/>
                <a:ext cx="3934691" cy="853751"/>
                <a:chOff x="5740207" y="2118247"/>
                <a:chExt cx="3934691" cy="853751"/>
              </a:xfrm>
            </p:grpSpPr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7AABB1A5-4E1A-4430-9338-F44C6FB167A7}"/>
                    </a:ext>
                  </a:extLst>
                </p:cNvPr>
                <p:cNvSpPr/>
                <p:nvPr/>
              </p:nvSpPr>
              <p:spPr>
                <a:xfrm>
                  <a:off x="5740207" y="2510180"/>
                  <a:ext cx="3934691" cy="46181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b="1" dirty="0">
                      <a:solidFill>
                        <a:schemeClr val="tx1"/>
                      </a:solidFill>
                    </a:rPr>
                    <a:t>                       Information Security</a:t>
                  </a:r>
                  <a:endParaRPr lang="zh-TW" altLang="en-US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1" name="圖片 10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22689" y="2118247"/>
                  <a:ext cx="848200" cy="848200"/>
                </a:xfrm>
                <a:prstGeom prst="rect">
                  <a:avLst/>
                </a:prstGeom>
              </p:spPr>
            </p:pic>
          </p:grpSp>
          <p:grpSp>
            <p:nvGrpSpPr>
              <p:cNvPr id="14" name="群組 13"/>
              <p:cNvGrpSpPr/>
              <p:nvPr/>
            </p:nvGrpSpPr>
            <p:grpSpPr>
              <a:xfrm>
                <a:off x="1500715" y="2033032"/>
                <a:ext cx="3934692" cy="938966"/>
                <a:chOff x="1500715" y="2033032"/>
                <a:chExt cx="3934692" cy="938966"/>
              </a:xfrm>
            </p:grpSpPr>
            <p:sp>
              <p:nvSpPr>
                <p:cNvPr id="7" name="矩形: 圓角 6">
                  <a:extLst>
                    <a:ext uri="{FF2B5EF4-FFF2-40B4-BE49-F238E27FC236}">
                      <a16:creationId xmlns:a16="http://schemas.microsoft.com/office/drawing/2014/main" id="{87F6CE9D-840E-41B7-A749-330C8ED6850E}"/>
                    </a:ext>
                  </a:extLst>
                </p:cNvPr>
                <p:cNvSpPr/>
                <p:nvPr/>
              </p:nvSpPr>
              <p:spPr>
                <a:xfrm>
                  <a:off x="1500715" y="2510180"/>
                  <a:ext cx="3934692" cy="46181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b="1" dirty="0">
                      <a:solidFill>
                        <a:schemeClr val="tx1"/>
                      </a:solidFill>
                    </a:rPr>
                    <a:t>                         L</a:t>
                  </a:r>
                  <a:r>
                    <a:rPr lang="zh-TW" altLang="en-US" b="1" dirty="0">
                      <a:solidFill>
                        <a:schemeClr val="tx1"/>
                      </a:solidFill>
                    </a:rPr>
                    <a:t>earning </a:t>
                  </a:r>
                  <a:r>
                    <a:rPr lang="en-US" altLang="zh-TW" b="1" dirty="0">
                      <a:solidFill>
                        <a:schemeClr val="tx1"/>
                      </a:solidFill>
                    </a:rPr>
                    <a:t>T</a:t>
                  </a:r>
                  <a:r>
                    <a:rPr lang="zh-TW" altLang="en-US" b="1" dirty="0">
                      <a:solidFill>
                        <a:schemeClr val="tx1"/>
                      </a:solidFill>
                    </a:rPr>
                    <a:t>argets</a:t>
                  </a:r>
                </a:p>
              </p:txBody>
            </p:sp>
            <p:pic>
              <p:nvPicPr>
                <p:cNvPr id="16" name="圖片 15"/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5316" y="2033032"/>
                  <a:ext cx="914671" cy="914671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箭號: 向下 26">
              <a:extLst>
                <a:ext uri="{FF2B5EF4-FFF2-40B4-BE49-F238E27FC236}">
                  <a16:creationId xmlns:a16="http://schemas.microsoft.com/office/drawing/2014/main" id="{66B32CBB-034A-4F15-88FE-5CCF3FE33423}"/>
                </a:ext>
              </a:extLst>
            </p:cNvPr>
            <p:cNvSpPr/>
            <p:nvPr/>
          </p:nvSpPr>
          <p:spPr>
            <a:xfrm>
              <a:off x="3218679" y="2933326"/>
              <a:ext cx="498764" cy="1035258"/>
            </a:xfrm>
            <a:prstGeom prst="downArrow">
              <a:avLst>
                <a:gd name="adj1" fmla="val 46296"/>
                <a:gd name="adj2" fmla="val 48149"/>
              </a:avLst>
            </a:prstGeom>
            <a:gradFill>
              <a:gsLst>
                <a:gs pos="0">
                  <a:srgbClr val="F9D580"/>
                </a:gs>
                <a:gs pos="35000">
                  <a:srgbClr val="F9D580"/>
                </a:gs>
                <a:gs pos="100000">
                  <a:schemeClr val="bg1"/>
                </a:gs>
              </a:gsLst>
              <a:lin ang="1800000" scaled="0"/>
            </a:gra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1B575671-188D-45C9-89D8-6A66D5C38FA4}"/>
                </a:ext>
              </a:extLst>
            </p:cNvPr>
            <p:cNvSpPr/>
            <p:nvPr/>
          </p:nvSpPr>
          <p:spPr>
            <a:xfrm>
              <a:off x="7577618" y="2933326"/>
              <a:ext cx="498764" cy="1035258"/>
            </a:xfrm>
            <a:prstGeom prst="downArrow">
              <a:avLst>
                <a:gd name="adj1" fmla="val 46296"/>
                <a:gd name="adj2" fmla="val 48149"/>
              </a:avLst>
            </a:prstGeom>
            <a:gradFill>
              <a:gsLst>
                <a:gs pos="0">
                  <a:srgbClr val="F9D580"/>
                </a:gs>
                <a:gs pos="35000">
                  <a:srgbClr val="F9D580"/>
                </a:gs>
                <a:gs pos="100000">
                  <a:schemeClr val="bg1"/>
                </a:gs>
              </a:gsLst>
              <a:lin ang="1800000" scaled="0"/>
            </a:gra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9BF89A2-BC63-4244-B487-A4847290A59E}"/>
                </a:ext>
              </a:extLst>
            </p:cNvPr>
            <p:cNvSpPr txBox="1"/>
            <p:nvPr/>
          </p:nvSpPr>
          <p:spPr>
            <a:xfrm>
              <a:off x="1500715" y="3235216"/>
              <a:ext cx="3934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Sustainable Digital Literacy Skills</a:t>
              </a:r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F5B827E4-06AE-477A-A5F0-D37CAAF3966B}"/>
                </a:ext>
              </a:extLst>
            </p:cNvPr>
            <p:cNvSpPr txBox="1"/>
            <p:nvPr/>
          </p:nvSpPr>
          <p:spPr>
            <a:xfrm>
              <a:off x="7283737" y="3205132"/>
              <a:ext cx="1086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/>
                <a:t>Features</a:t>
              </a:r>
              <a:endParaRPr lang="zh-TW" altLang="en-US" dirty="0"/>
            </a:p>
          </p:txBody>
        </p: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BAC549E-EAAD-4C38-AB80-AA883D33F863}"/>
              </a:ext>
            </a:extLst>
          </p:cNvPr>
          <p:cNvSpPr txBox="1"/>
          <p:nvPr/>
        </p:nvSpPr>
        <p:spPr>
          <a:xfrm>
            <a:off x="10288216" y="418909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←加入生成式</a:t>
            </a:r>
            <a:r>
              <a:rPr lang="en-US" altLang="zh-TW" dirty="0">
                <a:solidFill>
                  <a:srgbClr val="FF0000"/>
                </a:solidFill>
              </a:rPr>
              <a:t>AI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3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4C54494D-224A-4C03-9953-35A5EAC8DE54}"/>
              </a:ext>
            </a:extLst>
          </p:cNvPr>
          <p:cNvSpPr/>
          <p:nvPr/>
        </p:nvSpPr>
        <p:spPr>
          <a:xfrm>
            <a:off x="800241" y="1659807"/>
            <a:ext cx="3394007" cy="3688708"/>
          </a:xfrm>
          <a:prstGeom prst="roundRect">
            <a:avLst>
              <a:gd name="adj" fmla="val 0"/>
            </a:avLst>
          </a:prstGeom>
          <a:solidFill>
            <a:srgbClr val="E1CEE4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CAD1DC64-6393-46A9-839E-BB2C0BD28A02}"/>
              </a:ext>
            </a:extLst>
          </p:cNvPr>
          <p:cNvSpPr/>
          <p:nvPr/>
        </p:nvSpPr>
        <p:spPr>
          <a:xfrm>
            <a:off x="4302776" y="2538523"/>
            <a:ext cx="8055817" cy="630515"/>
          </a:xfrm>
          <a:prstGeom prst="roundRect">
            <a:avLst>
              <a:gd name="adj" fmla="val 0"/>
            </a:avLst>
          </a:prstGeom>
          <a:solidFill>
            <a:srgbClr val="FAEAEA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F2F27BD-5C0C-4655-B516-7C17F67D9AD9}"/>
              </a:ext>
            </a:extLst>
          </p:cNvPr>
          <p:cNvSpPr/>
          <p:nvPr/>
        </p:nvSpPr>
        <p:spPr>
          <a:xfrm>
            <a:off x="6120938" y="3871371"/>
            <a:ext cx="6266329" cy="2022021"/>
          </a:xfrm>
          <a:prstGeom prst="roundRect">
            <a:avLst>
              <a:gd name="adj" fmla="val 0"/>
            </a:avLst>
          </a:prstGeom>
          <a:solidFill>
            <a:srgbClr val="B3D2E7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40C1C2B-36CE-489E-BA2D-537E79027221}"/>
              </a:ext>
            </a:extLst>
          </p:cNvPr>
          <p:cNvSpPr/>
          <p:nvPr/>
        </p:nvSpPr>
        <p:spPr>
          <a:xfrm>
            <a:off x="6120938" y="908858"/>
            <a:ext cx="6266329" cy="1479176"/>
          </a:xfrm>
          <a:prstGeom prst="roundRect">
            <a:avLst>
              <a:gd name="adj" fmla="val 0"/>
            </a:avLst>
          </a:prstGeom>
          <a:solidFill>
            <a:srgbClr val="E6EFBB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F4E4AB1-C421-4A2A-8332-3AB4CAAB68DF}"/>
              </a:ext>
            </a:extLst>
          </p:cNvPr>
          <p:cNvSpPr/>
          <p:nvPr/>
        </p:nvSpPr>
        <p:spPr>
          <a:xfrm>
            <a:off x="962120" y="2757058"/>
            <a:ext cx="1495973" cy="2457569"/>
          </a:xfrm>
          <a:prstGeom prst="roundRect">
            <a:avLst>
              <a:gd name="adj" fmla="val 10674"/>
            </a:avLst>
          </a:prstGeom>
          <a:solidFill>
            <a:srgbClr val="CFAFD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Game-based Defense Against "Zombie </a:t>
            </a:r>
            <a:r>
              <a:rPr lang="en-US" altLang="zh-TW" sz="1400" dirty="0" err="1">
                <a:solidFill>
                  <a:schemeClr val="tx1"/>
                </a:solidFill>
              </a:rPr>
              <a:t>Horde"Avoid</a:t>
            </a:r>
            <a:r>
              <a:rPr lang="en-US" altLang="zh-TW" sz="1400" dirty="0">
                <a:solidFill>
                  <a:schemeClr val="tx1"/>
                </a:solidFill>
              </a:rPr>
              <a:t> becoming one of them.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0C66CD-9189-49CC-B56E-9CDAE24C8C02}"/>
              </a:ext>
            </a:extLst>
          </p:cNvPr>
          <p:cNvSpPr txBox="1"/>
          <p:nvPr/>
        </p:nvSpPr>
        <p:spPr>
          <a:xfrm>
            <a:off x="800240" y="1767539"/>
            <a:ext cx="31659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DDoS Attack Principles Module</a:t>
            </a:r>
            <a:endParaRPr lang="zh-TW" altLang="en-US" sz="1600" b="1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D76FEF5-E7DF-4E36-8921-4B977A613876}"/>
              </a:ext>
            </a:extLst>
          </p:cNvPr>
          <p:cNvGrpSpPr/>
          <p:nvPr/>
        </p:nvGrpSpPr>
        <p:grpSpPr>
          <a:xfrm>
            <a:off x="6250926" y="3927344"/>
            <a:ext cx="6006352" cy="1840884"/>
            <a:chOff x="4231338" y="4163427"/>
            <a:chExt cx="6006352" cy="184088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E21AA0-F728-4619-B83B-4EDDDDC61747}"/>
                </a:ext>
              </a:extLst>
            </p:cNvPr>
            <p:cNvSpPr txBox="1"/>
            <p:nvPr/>
          </p:nvSpPr>
          <p:spPr>
            <a:xfrm>
              <a:off x="5348677" y="4163427"/>
              <a:ext cx="40824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/>
                <a:t>DDoS Attack Techniques Module</a:t>
              </a:r>
              <a:endParaRPr lang="zh-TW" altLang="en-US" sz="1600" b="1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647875-3D9E-4EF8-9510-1245E040C915}"/>
                </a:ext>
              </a:extLst>
            </p:cNvPr>
            <p:cNvSpPr/>
            <p:nvPr/>
          </p:nvSpPr>
          <p:spPr>
            <a:xfrm>
              <a:off x="4231338" y="4522675"/>
              <a:ext cx="6006352" cy="406524"/>
            </a:xfrm>
            <a:prstGeom prst="roundRect">
              <a:avLst/>
            </a:prstGeom>
            <a:solidFill>
              <a:srgbClr val="74AED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Introduction to Common DDoS Attack Techniques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0699E894-A193-4F8F-A795-B79EB255A0BB}"/>
                </a:ext>
              </a:extLst>
            </p:cNvPr>
            <p:cNvSpPr/>
            <p:nvPr/>
          </p:nvSpPr>
          <p:spPr>
            <a:xfrm>
              <a:off x="6302183" y="5609124"/>
              <a:ext cx="1864662" cy="395187"/>
            </a:xfrm>
            <a:prstGeom prst="roundRect">
              <a:avLst/>
            </a:prstGeom>
            <a:solidFill>
              <a:srgbClr val="74AED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SYN Flood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1AEF6F6-433E-4552-AA13-5C497BA962E2}"/>
                </a:ext>
              </a:extLst>
            </p:cNvPr>
            <p:cNvSpPr/>
            <p:nvPr/>
          </p:nvSpPr>
          <p:spPr>
            <a:xfrm>
              <a:off x="4231338" y="5593875"/>
              <a:ext cx="1864662" cy="406524"/>
            </a:xfrm>
            <a:prstGeom prst="roundRect">
              <a:avLst/>
            </a:prstGeom>
            <a:solidFill>
              <a:srgbClr val="74AED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UDP Flood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33E66DF-AD52-4DDE-915A-08F5230F2A5D}"/>
                </a:ext>
              </a:extLst>
            </p:cNvPr>
            <p:cNvSpPr/>
            <p:nvPr/>
          </p:nvSpPr>
          <p:spPr>
            <a:xfrm>
              <a:off x="8373028" y="5586630"/>
              <a:ext cx="1864662" cy="402841"/>
            </a:xfrm>
            <a:prstGeom prst="roundRect">
              <a:avLst/>
            </a:prstGeom>
            <a:solidFill>
              <a:srgbClr val="74AED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HTTP Flood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AE4993E8-C048-4B7F-8213-06D6E6B944F8}"/>
                </a:ext>
              </a:extLst>
            </p:cNvPr>
            <p:cNvSpPr/>
            <p:nvPr/>
          </p:nvSpPr>
          <p:spPr>
            <a:xfrm>
              <a:off x="4231338" y="5058275"/>
              <a:ext cx="6006352" cy="406524"/>
            </a:xfrm>
            <a:prstGeom prst="roundRect">
              <a:avLst/>
            </a:prstGeom>
            <a:solidFill>
              <a:srgbClr val="74AED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Each Attack Ammunition Represents a Type of DDoS Attack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C0B2A6E-9073-4157-8D11-905B15077371}"/>
              </a:ext>
            </a:extLst>
          </p:cNvPr>
          <p:cNvGrpSpPr/>
          <p:nvPr/>
        </p:nvGrpSpPr>
        <p:grpSpPr>
          <a:xfrm>
            <a:off x="6237474" y="983811"/>
            <a:ext cx="6006354" cy="1287182"/>
            <a:chOff x="4679573" y="463237"/>
            <a:chExt cx="6006354" cy="1287182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D53F756-AEB6-419F-848D-E39CAF71A24C}"/>
                </a:ext>
              </a:extLst>
            </p:cNvPr>
            <p:cNvSpPr txBox="1"/>
            <p:nvPr/>
          </p:nvSpPr>
          <p:spPr>
            <a:xfrm>
              <a:off x="6645427" y="463237"/>
              <a:ext cx="24123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/>
                <a:t>DDoS Defense Module</a:t>
              </a:r>
              <a:endParaRPr lang="zh-TW" altLang="en-US" sz="1600" b="1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2783993-1AEB-44AF-A507-9283653D0D36}"/>
                </a:ext>
              </a:extLst>
            </p:cNvPr>
            <p:cNvSpPr/>
            <p:nvPr/>
          </p:nvSpPr>
          <p:spPr>
            <a:xfrm>
              <a:off x="4679573" y="867694"/>
              <a:ext cx="6006354" cy="406523"/>
            </a:xfrm>
            <a:prstGeom prst="roundRect">
              <a:avLst/>
            </a:prstGeom>
            <a:solidFill>
              <a:srgbClr val="D3E28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Detection and Defense Against DDoS Attacks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8A58BE0-142D-453E-8B07-EBE2577D8EA4}"/>
                </a:ext>
              </a:extLst>
            </p:cNvPr>
            <p:cNvSpPr/>
            <p:nvPr/>
          </p:nvSpPr>
          <p:spPr>
            <a:xfrm>
              <a:off x="6947645" y="1403689"/>
              <a:ext cx="2257975" cy="338555"/>
            </a:xfrm>
            <a:prstGeom prst="roundRect">
              <a:avLst/>
            </a:prstGeom>
            <a:solidFill>
              <a:srgbClr val="D3E28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Configure Load Balancing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FC868A4A-B233-41B6-B1AD-8A2E634F1DB4}"/>
                </a:ext>
              </a:extLst>
            </p:cNvPr>
            <p:cNvSpPr/>
            <p:nvPr/>
          </p:nvSpPr>
          <p:spPr>
            <a:xfrm>
              <a:off x="9312354" y="1411865"/>
              <a:ext cx="1373573" cy="338554"/>
            </a:xfrm>
            <a:prstGeom prst="roundRect">
              <a:avLst/>
            </a:prstGeom>
            <a:solidFill>
              <a:srgbClr val="D3E28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Set Up Firewalls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E98C989-C496-4F3C-8ABC-F23EA07D92D1}"/>
                </a:ext>
              </a:extLst>
            </p:cNvPr>
            <p:cNvSpPr/>
            <p:nvPr/>
          </p:nvSpPr>
          <p:spPr>
            <a:xfrm>
              <a:off x="4679573" y="1391343"/>
              <a:ext cx="2187099" cy="338554"/>
            </a:xfrm>
            <a:prstGeom prst="roundRect">
              <a:avLst/>
            </a:prstGeom>
            <a:solidFill>
              <a:srgbClr val="D3E28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DDoS Mitigation Services</a:t>
              </a:r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212E0F5-DE84-45C0-BA4E-075A44B8614B}"/>
              </a:ext>
            </a:extLst>
          </p:cNvPr>
          <p:cNvSpPr/>
          <p:nvPr/>
        </p:nvSpPr>
        <p:spPr>
          <a:xfrm>
            <a:off x="2564827" y="2200216"/>
            <a:ext cx="1495973" cy="2457569"/>
          </a:xfrm>
          <a:prstGeom prst="roundRect">
            <a:avLst>
              <a:gd name="adj" fmla="val 10674"/>
            </a:avLst>
          </a:prstGeom>
          <a:solidFill>
            <a:srgbClr val="CFAFD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Demonstrate the Basic Principles of DDoS Attacks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1804451-7E28-4798-80FD-DE617D9349D7}"/>
              </a:ext>
            </a:extLst>
          </p:cNvPr>
          <p:cNvSpPr/>
          <p:nvPr/>
        </p:nvSpPr>
        <p:spPr>
          <a:xfrm>
            <a:off x="4421853" y="2663610"/>
            <a:ext cx="1727392" cy="406523"/>
          </a:xfrm>
          <a:prstGeom prst="roundRect">
            <a:avLst>
              <a:gd name="adj" fmla="val 0"/>
            </a:avLst>
          </a:prstGeom>
          <a:solidFill>
            <a:srgbClr val="F2CA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CTITICAL THINGING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6E07784-9F5B-44B2-8B04-15EC7BA4C826}"/>
              </a:ext>
            </a:extLst>
          </p:cNvPr>
          <p:cNvSpPr/>
          <p:nvPr/>
        </p:nvSpPr>
        <p:spPr>
          <a:xfrm>
            <a:off x="6149245" y="2663610"/>
            <a:ext cx="1727392" cy="406523"/>
          </a:xfrm>
          <a:prstGeom prst="roundRect">
            <a:avLst>
              <a:gd name="adj" fmla="val 0"/>
            </a:avLst>
          </a:prstGeom>
          <a:solidFill>
            <a:srgbClr val="F2CA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SOLVE PROBLEM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093EBF4-216F-4E97-8182-56C6F6E5B2F5}"/>
              </a:ext>
            </a:extLst>
          </p:cNvPr>
          <p:cNvSpPr/>
          <p:nvPr/>
        </p:nvSpPr>
        <p:spPr>
          <a:xfrm>
            <a:off x="7876637" y="2663610"/>
            <a:ext cx="1727392" cy="406523"/>
          </a:xfrm>
          <a:prstGeom prst="roundRect">
            <a:avLst>
              <a:gd name="adj" fmla="val 0"/>
            </a:avLst>
          </a:prstGeom>
          <a:solidFill>
            <a:srgbClr val="F2CAC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CREATION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F2D0AD3-05E4-4342-AA1B-176B1E110F5D}"/>
              </a:ext>
            </a:extLst>
          </p:cNvPr>
          <p:cNvSpPr txBox="1"/>
          <p:nvPr/>
        </p:nvSpPr>
        <p:spPr>
          <a:xfrm>
            <a:off x="10205781" y="2697593"/>
            <a:ext cx="2076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Higher-Order Thinking</a:t>
            </a:r>
            <a:endParaRPr lang="zh-TW" altLang="en-US" sz="1600" b="1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5047DAF-73AE-491B-A2D1-CE180AC45982}"/>
              </a:ext>
            </a:extLst>
          </p:cNvPr>
          <p:cNvSpPr/>
          <p:nvPr/>
        </p:nvSpPr>
        <p:spPr>
          <a:xfrm>
            <a:off x="4421853" y="3253980"/>
            <a:ext cx="1727392" cy="485058"/>
          </a:xfrm>
          <a:prstGeom prst="roundRect">
            <a:avLst>
              <a:gd name="adj" fmla="val 0"/>
            </a:avLst>
          </a:prstGeom>
          <a:solidFill>
            <a:srgbClr val="EFA58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FUNDAMENTAL INFORMATION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FA8AFDFD-6579-431E-9171-728A1806209E}"/>
              </a:ext>
            </a:extLst>
          </p:cNvPr>
          <p:cNvSpPr/>
          <p:nvPr/>
        </p:nvSpPr>
        <p:spPr>
          <a:xfrm>
            <a:off x="6149245" y="3253980"/>
            <a:ext cx="1727392" cy="485058"/>
          </a:xfrm>
          <a:prstGeom prst="roundRect">
            <a:avLst>
              <a:gd name="adj" fmla="val 0"/>
            </a:avLst>
          </a:prstGeom>
          <a:solidFill>
            <a:srgbClr val="EFA58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STORYLINE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D0865A2B-04A2-4E48-B25C-A24157CE746A}"/>
              </a:ext>
            </a:extLst>
          </p:cNvPr>
          <p:cNvSpPr/>
          <p:nvPr/>
        </p:nvSpPr>
        <p:spPr>
          <a:xfrm>
            <a:off x="7876637" y="3253980"/>
            <a:ext cx="1727392" cy="485058"/>
          </a:xfrm>
          <a:prstGeom prst="roundRect">
            <a:avLst>
              <a:gd name="adj" fmla="val 0"/>
            </a:avLst>
          </a:prstGeom>
          <a:solidFill>
            <a:srgbClr val="EFA58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DESIGN OPTIONS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FF30EF4-1C5B-47E3-8A9E-F11F880CC8E6}"/>
              </a:ext>
            </a:extLst>
          </p:cNvPr>
          <p:cNvSpPr/>
          <p:nvPr/>
        </p:nvSpPr>
        <p:spPr>
          <a:xfrm>
            <a:off x="665957" y="1533074"/>
            <a:ext cx="5316132" cy="3987026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箭號: 左-右-上三向 2">
            <a:extLst>
              <a:ext uri="{FF2B5EF4-FFF2-40B4-BE49-F238E27FC236}">
                <a16:creationId xmlns:a16="http://schemas.microsoft.com/office/drawing/2014/main" id="{CEF8A3AE-0D98-4B79-993C-7A91C7871B8E}"/>
              </a:ext>
            </a:extLst>
          </p:cNvPr>
          <p:cNvSpPr/>
          <p:nvPr/>
        </p:nvSpPr>
        <p:spPr>
          <a:xfrm rot="16200000">
            <a:off x="9018956" y="2680358"/>
            <a:ext cx="1583189" cy="869399"/>
          </a:xfrm>
          <a:prstGeom prst="leftRightUpArrow">
            <a:avLst>
              <a:gd name="adj1" fmla="val 29250"/>
              <a:gd name="adj2" fmla="val 21813"/>
              <a:gd name="adj3" fmla="val 25000"/>
            </a:avLst>
          </a:prstGeom>
          <a:ln w="254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5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9314AE2-8EDF-4558-8A1A-710DA8FE8A54}"/>
              </a:ext>
            </a:extLst>
          </p:cNvPr>
          <p:cNvGrpSpPr/>
          <p:nvPr/>
        </p:nvGrpSpPr>
        <p:grpSpPr>
          <a:xfrm>
            <a:off x="3269278" y="601601"/>
            <a:ext cx="6140920" cy="4706064"/>
            <a:chOff x="2704922" y="601601"/>
            <a:chExt cx="6140920" cy="4706064"/>
          </a:xfrm>
        </p:grpSpPr>
        <p:sp>
          <p:nvSpPr>
            <p:cNvPr id="44" name="矩形: 圓角 1">
              <a:extLst>
                <a:ext uri="{FF2B5EF4-FFF2-40B4-BE49-F238E27FC236}">
                  <a16:creationId xmlns:a16="http://schemas.microsoft.com/office/drawing/2014/main" id="{1B92A855-EA35-6815-105A-B24BF3B2A2DA}"/>
                </a:ext>
              </a:extLst>
            </p:cNvPr>
            <p:cNvSpPr/>
            <p:nvPr/>
          </p:nvSpPr>
          <p:spPr>
            <a:xfrm>
              <a:off x="2837344" y="3321927"/>
              <a:ext cx="2272551" cy="410400"/>
            </a:xfrm>
            <a:prstGeom prst="roundRect">
              <a:avLst/>
            </a:prstGeom>
            <a:solidFill>
              <a:srgbClr val="E6EFB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Maintain Traditional Teaching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: 圓角 2">
              <a:extLst>
                <a:ext uri="{FF2B5EF4-FFF2-40B4-BE49-F238E27FC236}">
                  <a16:creationId xmlns:a16="http://schemas.microsoft.com/office/drawing/2014/main" id="{FD467EDC-07CF-5A46-AEE0-6CDA11EF3B1E}"/>
                </a:ext>
              </a:extLst>
            </p:cNvPr>
            <p:cNvSpPr/>
            <p:nvPr/>
          </p:nvSpPr>
          <p:spPr>
            <a:xfrm>
              <a:off x="5356056" y="3321624"/>
              <a:ext cx="2251324" cy="411006"/>
            </a:xfrm>
            <a:prstGeom prst="roundRect">
              <a:avLst/>
            </a:prstGeom>
            <a:solidFill>
              <a:srgbClr val="E6EFB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Use Games for Learning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EF523A35-7677-F873-BD7A-DDA5F8684736}"/>
                </a:ext>
              </a:extLst>
            </p:cNvPr>
            <p:cNvSpPr/>
            <p:nvPr/>
          </p:nvSpPr>
          <p:spPr>
            <a:xfrm>
              <a:off x="2704922" y="3946865"/>
              <a:ext cx="5031327" cy="1360800"/>
            </a:xfrm>
            <a:prstGeom prst="roundRect">
              <a:avLst>
                <a:gd name="adj" fmla="val 0"/>
              </a:avLst>
            </a:prstGeom>
            <a:solidFill>
              <a:srgbClr val="FBE8AB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064D301-2DB9-CD9F-367D-5304C0A6D067}"/>
                </a:ext>
              </a:extLst>
            </p:cNvPr>
            <p:cNvSpPr txBox="1"/>
            <p:nvPr/>
          </p:nvSpPr>
          <p:spPr>
            <a:xfrm>
              <a:off x="4568332" y="3976679"/>
              <a:ext cx="11990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Post-test</a:t>
              </a:r>
              <a:endParaRPr lang="zh-TW" altLang="en-US" sz="1200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896F5E9A-E463-0874-016C-16003C7A2ABA}"/>
                </a:ext>
              </a:extLst>
            </p:cNvPr>
            <p:cNvSpPr/>
            <p:nvPr/>
          </p:nvSpPr>
          <p:spPr>
            <a:xfrm>
              <a:off x="2704923" y="1172500"/>
              <a:ext cx="5031326" cy="1360368"/>
            </a:xfrm>
            <a:prstGeom prst="roundRect">
              <a:avLst>
                <a:gd name="adj" fmla="val 0"/>
              </a:avLst>
            </a:prstGeom>
            <a:solidFill>
              <a:srgbClr val="FBE8AB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1B92A855-EA35-6815-105A-B24BF3B2A2DA}"/>
                </a:ext>
              </a:extLst>
            </p:cNvPr>
            <p:cNvSpPr/>
            <p:nvPr/>
          </p:nvSpPr>
          <p:spPr>
            <a:xfrm>
              <a:off x="2839206" y="601904"/>
              <a:ext cx="2272551" cy="410400"/>
            </a:xfrm>
            <a:prstGeom prst="roundRect">
              <a:avLst/>
            </a:prstGeom>
            <a:solidFill>
              <a:srgbClr val="B3D2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Control Group(N=36)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FD467EDC-07CF-5A46-AEE0-6CDA11EF3B1E}"/>
                </a:ext>
              </a:extLst>
            </p:cNvPr>
            <p:cNvSpPr/>
            <p:nvPr/>
          </p:nvSpPr>
          <p:spPr>
            <a:xfrm>
              <a:off x="5357918" y="601601"/>
              <a:ext cx="2251324" cy="411006"/>
            </a:xfrm>
            <a:prstGeom prst="roundRect">
              <a:avLst/>
            </a:prstGeom>
            <a:solidFill>
              <a:srgbClr val="B3D2E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Experimental Group(N=36)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7D02B15-A51F-95E4-188F-978A71771283}"/>
                </a:ext>
              </a:extLst>
            </p:cNvPr>
            <p:cNvSpPr txBox="1"/>
            <p:nvPr/>
          </p:nvSpPr>
          <p:spPr>
            <a:xfrm>
              <a:off x="4787666" y="1252207"/>
              <a:ext cx="76039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/>
                <a:t>Pre-test</a:t>
              </a:r>
              <a:endParaRPr lang="zh-TW" altLang="en-US" sz="1200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8821F48-0F2B-5E93-2374-7BB13AC8D8EB}"/>
                </a:ext>
              </a:extLst>
            </p:cNvPr>
            <p:cNvSpPr/>
            <p:nvPr/>
          </p:nvSpPr>
          <p:spPr>
            <a:xfrm>
              <a:off x="2837343" y="2730442"/>
              <a:ext cx="4770037" cy="410400"/>
            </a:xfrm>
            <a:prstGeom prst="roundRect">
              <a:avLst/>
            </a:prstGeom>
            <a:solidFill>
              <a:srgbClr val="E6EFB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Basic Knowledge Instruction</a:t>
              </a:r>
            </a:p>
          </p:txBody>
        </p:sp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id="{6FA15DB4-1FBA-164F-95E9-135299C790A3}"/>
                </a:ext>
              </a:extLst>
            </p:cNvPr>
            <p:cNvSpPr/>
            <p:nvPr/>
          </p:nvSpPr>
          <p:spPr>
            <a:xfrm>
              <a:off x="6350191" y="1005966"/>
              <a:ext cx="266777" cy="567966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100000">
                  <a:srgbClr val="00B0F0"/>
                </a:gs>
              </a:gsLst>
              <a:lin ang="9600000" scaled="0"/>
            </a:gradFill>
            <a:ln>
              <a:solidFill>
                <a:schemeClr val="accent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D43F164F-58BB-E1CE-4BA5-F57363EC8EB5}"/>
                </a:ext>
              </a:extLst>
            </p:cNvPr>
            <p:cNvSpPr/>
            <p:nvPr/>
          </p:nvSpPr>
          <p:spPr>
            <a:xfrm>
              <a:off x="3888723" y="1005966"/>
              <a:ext cx="266777" cy="567966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100000">
                  <a:srgbClr val="00B0F0"/>
                </a:gs>
              </a:gsLst>
              <a:lin ang="9600000" scaled="0"/>
            </a:gradFill>
            <a:ln>
              <a:solidFill>
                <a:schemeClr val="accent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17493C65-B206-EC2B-36C3-2EE46CC4F948}"/>
                </a:ext>
              </a:extLst>
            </p:cNvPr>
            <p:cNvSpPr/>
            <p:nvPr/>
          </p:nvSpPr>
          <p:spPr>
            <a:xfrm>
              <a:off x="5090836" y="2459339"/>
              <a:ext cx="266777" cy="381317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100000">
                  <a:srgbClr val="00B0F0"/>
                </a:gs>
              </a:gsLst>
              <a:lin ang="9600000" scaled="0"/>
            </a:gradFill>
            <a:ln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箭號: 向下 26">
              <a:extLst>
                <a:ext uri="{FF2B5EF4-FFF2-40B4-BE49-F238E27FC236}">
                  <a16:creationId xmlns:a16="http://schemas.microsoft.com/office/drawing/2014/main" id="{CC39325B-AE55-EB54-1DF8-9FE0CFB05800}"/>
                </a:ext>
              </a:extLst>
            </p:cNvPr>
            <p:cNvSpPr/>
            <p:nvPr/>
          </p:nvSpPr>
          <p:spPr>
            <a:xfrm>
              <a:off x="3879256" y="3088416"/>
              <a:ext cx="266777" cy="304087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100000">
                  <a:srgbClr val="00B0F0"/>
                </a:gs>
              </a:gsLst>
              <a:lin ang="9600000" scaled="0"/>
            </a:gradFill>
            <a:ln>
              <a:solidFill>
                <a:schemeClr val="accent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箭號: 向下 29">
              <a:extLst>
                <a:ext uri="{FF2B5EF4-FFF2-40B4-BE49-F238E27FC236}">
                  <a16:creationId xmlns:a16="http://schemas.microsoft.com/office/drawing/2014/main" id="{950DE5ED-2745-8F61-E0E5-DDC72D836DB1}"/>
                </a:ext>
              </a:extLst>
            </p:cNvPr>
            <p:cNvSpPr/>
            <p:nvPr/>
          </p:nvSpPr>
          <p:spPr>
            <a:xfrm>
              <a:off x="3879256" y="3688744"/>
              <a:ext cx="266777" cy="304087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100000">
                  <a:srgbClr val="00B0F0"/>
                </a:gs>
              </a:gsLst>
              <a:lin ang="9600000" scaled="0"/>
            </a:gradFill>
            <a:ln>
              <a:solidFill>
                <a:schemeClr val="accent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箭號: 向下 26">
              <a:extLst>
                <a:ext uri="{FF2B5EF4-FFF2-40B4-BE49-F238E27FC236}">
                  <a16:creationId xmlns:a16="http://schemas.microsoft.com/office/drawing/2014/main" id="{CC39325B-AE55-EB54-1DF8-9FE0CFB05800}"/>
                </a:ext>
              </a:extLst>
            </p:cNvPr>
            <p:cNvSpPr/>
            <p:nvPr/>
          </p:nvSpPr>
          <p:spPr>
            <a:xfrm>
              <a:off x="6379845" y="3088416"/>
              <a:ext cx="266777" cy="304087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100000">
                  <a:srgbClr val="00B0F0"/>
                </a:gs>
              </a:gsLst>
              <a:lin ang="9600000" scaled="0"/>
            </a:gradFill>
            <a:ln>
              <a:solidFill>
                <a:schemeClr val="accent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下 29">
              <a:extLst>
                <a:ext uri="{FF2B5EF4-FFF2-40B4-BE49-F238E27FC236}">
                  <a16:creationId xmlns:a16="http://schemas.microsoft.com/office/drawing/2014/main" id="{950DE5ED-2745-8F61-E0E5-DDC72D836DB1}"/>
                </a:ext>
              </a:extLst>
            </p:cNvPr>
            <p:cNvSpPr/>
            <p:nvPr/>
          </p:nvSpPr>
          <p:spPr>
            <a:xfrm>
              <a:off x="6379845" y="3688744"/>
              <a:ext cx="266777" cy="304087"/>
            </a:xfrm>
            <a:prstGeom prst="downArrow">
              <a:avLst/>
            </a:prstGeom>
            <a:gradFill>
              <a:gsLst>
                <a:gs pos="0">
                  <a:schemeClr val="bg1"/>
                </a:gs>
                <a:gs pos="100000">
                  <a:srgbClr val="00B0F0"/>
                </a:gs>
              </a:gsLst>
              <a:lin ang="9600000" scaled="0"/>
            </a:gradFill>
            <a:ln>
              <a:solidFill>
                <a:schemeClr val="accent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5">
              <a:extLst>
                <a:ext uri="{FF2B5EF4-FFF2-40B4-BE49-F238E27FC236}">
                  <a16:creationId xmlns:a16="http://schemas.microsoft.com/office/drawing/2014/main" id="{FC57C363-61F7-758B-1A04-17DF948AAD61}"/>
                </a:ext>
              </a:extLst>
            </p:cNvPr>
            <p:cNvSpPr/>
            <p:nvPr/>
          </p:nvSpPr>
          <p:spPr>
            <a:xfrm>
              <a:off x="2837344" y="1575274"/>
              <a:ext cx="2329389" cy="663390"/>
            </a:xfrm>
            <a:prstGeom prst="roundRect">
              <a:avLst/>
            </a:prstGeom>
            <a:solidFill>
              <a:srgbClr val="F2BE1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Sustainable Digital Literacy Scale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圓角 5">
              <a:extLst>
                <a:ext uri="{FF2B5EF4-FFF2-40B4-BE49-F238E27FC236}">
                  <a16:creationId xmlns:a16="http://schemas.microsoft.com/office/drawing/2014/main" id="{FC57C363-61F7-758B-1A04-17DF948AAD61}"/>
                </a:ext>
              </a:extLst>
            </p:cNvPr>
            <p:cNvSpPr/>
            <p:nvPr/>
          </p:nvSpPr>
          <p:spPr>
            <a:xfrm>
              <a:off x="5303145" y="1575274"/>
              <a:ext cx="2304235" cy="663390"/>
            </a:xfrm>
            <a:prstGeom prst="roundRect">
              <a:avLst/>
            </a:prstGeom>
            <a:solidFill>
              <a:srgbClr val="F2BE1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Gameplay Self-Efficacy Scale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BA634916-9333-431D-9642-4BD04008CC13}"/>
                </a:ext>
              </a:extLst>
            </p:cNvPr>
            <p:cNvSpPr txBox="1"/>
            <p:nvPr/>
          </p:nvSpPr>
          <p:spPr>
            <a:xfrm>
              <a:off x="7960663" y="1753080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/>
                <a:t>Week 1</a:t>
              </a:r>
              <a:endParaRPr lang="zh-TW" altLang="en-US" sz="1400" b="1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A725707-773A-4424-B121-A908B8AFD92D}"/>
                </a:ext>
              </a:extLst>
            </p:cNvPr>
            <p:cNvSpPr txBox="1"/>
            <p:nvPr/>
          </p:nvSpPr>
          <p:spPr>
            <a:xfrm>
              <a:off x="7960663" y="2761485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/>
                <a:t>Week 2</a:t>
              </a:r>
              <a:endParaRPr lang="zh-TW" altLang="en-US" sz="1400" b="1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B055179-C21C-4186-BE4E-8EC75BFCF1ED}"/>
                </a:ext>
              </a:extLst>
            </p:cNvPr>
            <p:cNvSpPr txBox="1"/>
            <p:nvPr/>
          </p:nvSpPr>
          <p:spPr>
            <a:xfrm>
              <a:off x="7960663" y="3373238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/>
                <a:t>Week 3-5</a:t>
              </a:r>
              <a:endParaRPr lang="zh-TW" altLang="en-US" sz="1400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E2A08DA-5ABF-45C0-A618-167BBC8DA2BC}"/>
                </a:ext>
              </a:extLst>
            </p:cNvPr>
            <p:cNvSpPr txBox="1"/>
            <p:nvPr/>
          </p:nvSpPr>
          <p:spPr>
            <a:xfrm>
              <a:off x="7960663" y="4473376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/>
                <a:t>Week 6</a:t>
              </a:r>
              <a:endParaRPr lang="zh-TW" altLang="en-US" sz="1400" b="1" dirty="0"/>
            </a:p>
          </p:txBody>
        </p:sp>
        <p:sp>
          <p:nvSpPr>
            <p:cNvPr id="35" name="矩形: 圓角 5">
              <a:extLst>
                <a:ext uri="{FF2B5EF4-FFF2-40B4-BE49-F238E27FC236}">
                  <a16:creationId xmlns:a16="http://schemas.microsoft.com/office/drawing/2014/main" id="{DBC21383-4E67-4FAF-B16B-BF4971A617DB}"/>
                </a:ext>
              </a:extLst>
            </p:cNvPr>
            <p:cNvSpPr/>
            <p:nvPr/>
          </p:nvSpPr>
          <p:spPr>
            <a:xfrm>
              <a:off x="2837344" y="4325745"/>
              <a:ext cx="2329389" cy="663390"/>
            </a:xfrm>
            <a:prstGeom prst="roundRect">
              <a:avLst/>
            </a:prstGeom>
            <a:solidFill>
              <a:srgbClr val="F2BE1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Sustainable Digital Literacy Scale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圓角 5">
              <a:extLst>
                <a:ext uri="{FF2B5EF4-FFF2-40B4-BE49-F238E27FC236}">
                  <a16:creationId xmlns:a16="http://schemas.microsoft.com/office/drawing/2014/main" id="{9B5DB633-16C3-438A-9C82-7A3D17CFB33D}"/>
                </a:ext>
              </a:extLst>
            </p:cNvPr>
            <p:cNvSpPr/>
            <p:nvPr/>
          </p:nvSpPr>
          <p:spPr>
            <a:xfrm>
              <a:off x="5303145" y="4325745"/>
              <a:ext cx="2304235" cy="663390"/>
            </a:xfrm>
            <a:prstGeom prst="roundRect">
              <a:avLst/>
            </a:prstGeom>
            <a:solidFill>
              <a:srgbClr val="F2BE1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Gameplay Self-Efficacy Scale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47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4FFAEE9C-B8BC-4741-9407-7A66A6B25662}"/>
              </a:ext>
            </a:extLst>
          </p:cNvPr>
          <p:cNvSpPr/>
          <p:nvPr/>
        </p:nvSpPr>
        <p:spPr>
          <a:xfrm>
            <a:off x="8756732" y="2749908"/>
            <a:ext cx="4457700" cy="1162099"/>
          </a:xfrm>
          <a:prstGeom prst="rect">
            <a:avLst/>
          </a:prstGeom>
          <a:solidFill>
            <a:srgbClr val="FCCCCA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5AFC04-CC0F-40E9-A190-7CF0A6B7A64A}"/>
              </a:ext>
            </a:extLst>
          </p:cNvPr>
          <p:cNvSpPr/>
          <p:nvPr/>
        </p:nvSpPr>
        <p:spPr>
          <a:xfrm>
            <a:off x="0" y="2419995"/>
            <a:ext cx="2095210" cy="394968"/>
          </a:xfrm>
          <a:prstGeom prst="rect">
            <a:avLst/>
          </a:prstGeom>
          <a:solidFill>
            <a:srgbClr val="FBE8A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Target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F01A0D5-BC04-4E1F-B648-2EDA064E2B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1" y="2419996"/>
            <a:ext cx="365207" cy="365207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E34E39B-9CE0-4CD8-975E-950E3F69732F}"/>
              </a:ext>
            </a:extLst>
          </p:cNvPr>
          <p:cNvSpPr/>
          <p:nvPr/>
        </p:nvSpPr>
        <p:spPr>
          <a:xfrm>
            <a:off x="0" y="3138672"/>
            <a:ext cx="2095210" cy="377634"/>
          </a:xfrm>
          <a:prstGeom prst="rect">
            <a:avLst/>
          </a:prstGeom>
          <a:solidFill>
            <a:srgbClr val="FBE8A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FDFAC3-32BC-429D-A32D-EE7DEA480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6" y="3171454"/>
            <a:ext cx="427380" cy="312104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FF88C761-40A8-46E4-B881-B41CD467FB3E}"/>
              </a:ext>
            </a:extLst>
          </p:cNvPr>
          <p:cNvSpPr/>
          <p:nvPr/>
        </p:nvSpPr>
        <p:spPr>
          <a:xfrm>
            <a:off x="2452795" y="3130241"/>
            <a:ext cx="2467269" cy="405098"/>
          </a:xfrm>
          <a:prstGeom prst="rect">
            <a:avLst/>
          </a:prstGeom>
          <a:solidFill>
            <a:srgbClr val="B3D2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21F9D5BA-73A8-4719-AE91-55B098C9A34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06" y="3157705"/>
            <a:ext cx="346846" cy="34684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29692871-4EF1-4743-8EB5-E7B27FCE9F7B}"/>
              </a:ext>
            </a:extLst>
          </p:cNvPr>
          <p:cNvSpPr/>
          <p:nvPr/>
        </p:nvSpPr>
        <p:spPr>
          <a:xfrm>
            <a:off x="2452795" y="3950623"/>
            <a:ext cx="2467269" cy="394969"/>
          </a:xfrm>
          <a:prstGeom prst="rect">
            <a:avLst/>
          </a:prstGeom>
          <a:solidFill>
            <a:srgbClr val="E6EF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" descr="Chat GPT: Revolutionizing Communication w/ Advanced AI">
            <a:extLst>
              <a:ext uri="{FF2B5EF4-FFF2-40B4-BE49-F238E27FC236}">
                <a16:creationId xmlns:a16="http://schemas.microsoft.com/office/drawing/2014/main" id="{3CDAAEFF-72D5-4422-A7F0-8FC07C9C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623" y="3978076"/>
            <a:ext cx="340060" cy="3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2D9F831-48BE-4E1D-8D73-1CE5CD6011A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686429" y="3535340"/>
            <a:ext cx="0" cy="415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575AB6E-A91A-4990-999E-342749C6AD8C}"/>
              </a:ext>
            </a:extLst>
          </p:cNvPr>
          <p:cNvSpPr txBox="1"/>
          <p:nvPr/>
        </p:nvSpPr>
        <p:spPr>
          <a:xfrm>
            <a:off x="2810969" y="35505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4A3E9C4-302A-4889-8906-7016D2B39629}"/>
              </a:ext>
            </a:extLst>
          </p:cNvPr>
          <p:cNvSpPr/>
          <p:nvPr/>
        </p:nvSpPr>
        <p:spPr>
          <a:xfrm>
            <a:off x="5352188" y="3950622"/>
            <a:ext cx="2359946" cy="405098"/>
          </a:xfrm>
          <a:prstGeom prst="rect">
            <a:avLst/>
          </a:prstGeom>
          <a:solidFill>
            <a:srgbClr val="B3D2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Modification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A4D3E27-5786-4EEE-8B0F-19346B29ABD2}"/>
              </a:ext>
            </a:extLst>
          </p:cNvPr>
          <p:cNvSpPr/>
          <p:nvPr/>
        </p:nvSpPr>
        <p:spPr>
          <a:xfrm>
            <a:off x="2552806" y="2419995"/>
            <a:ext cx="3485404" cy="394968"/>
          </a:xfrm>
          <a:prstGeom prst="rect">
            <a:avLst/>
          </a:prstGeom>
          <a:solidFill>
            <a:srgbClr val="E6EF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Digital Literacy Skills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1BD7985-CAC4-408E-9772-005D40F9F938}"/>
              </a:ext>
            </a:extLst>
          </p:cNvPr>
          <p:cNvSpPr/>
          <p:nvPr/>
        </p:nvSpPr>
        <p:spPr>
          <a:xfrm>
            <a:off x="5371934" y="3149038"/>
            <a:ext cx="2320455" cy="394968"/>
          </a:xfrm>
          <a:prstGeom prst="rect">
            <a:avLst/>
          </a:prstGeom>
          <a:solidFill>
            <a:srgbClr val="FBE8A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 Game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D7412DA6-C64A-457C-A55E-E651F54B4A14}"/>
              </a:ext>
            </a:extLst>
          </p:cNvPr>
          <p:cNvSpPr/>
          <p:nvPr/>
        </p:nvSpPr>
        <p:spPr>
          <a:xfrm>
            <a:off x="5444740" y="3194686"/>
            <a:ext cx="385111" cy="331137"/>
          </a:xfrm>
          <a:custGeom>
            <a:avLst/>
            <a:gdLst/>
            <a:ahLst/>
            <a:cxnLst/>
            <a:rect l="l" t="t" r="r" b="b"/>
            <a:pathLst>
              <a:path w="2906747" h="2906747">
                <a:moveTo>
                  <a:pt x="0" y="0"/>
                </a:moveTo>
                <a:lnTo>
                  <a:pt x="2906746" y="0"/>
                </a:lnTo>
                <a:lnTo>
                  <a:pt x="2906746" y="2906747"/>
                </a:lnTo>
                <a:lnTo>
                  <a:pt x="0" y="29067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BBC8674-6AF3-47BA-B34F-365CBEE0062A}"/>
              </a:ext>
            </a:extLst>
          </p:cNvPr>
          <p:cNvCxnSpPr>
            <a:cxnSpLocks/>
            <a:stCxn id="35" idx="0"/>
            <a:endCxn id="37" idx="2"/>
          </p:cNvCxnSpPr>
          <p:nvPr/>
        </p:nvCxnSpPr>
        <p:spPr>
          <a:xfrm flipV="1">
            <a:off x="6532161" y="3544006"/>
            <a:ext cx="0" cy="406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14CB1DF-D9E7-40C7-BA1F-BE25AE07D5E9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4920064" y="4148107"/>
            <a:ext cx="432125" cy="5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3ABFB7D-144C-4655-BCDB-22DB4C895BB2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2095210" y="3327490"/>
            <a:ext cx="357584" cy="5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DD31650-B48D-4330-9935-A368C3475175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2095210" y="2617479"/>
            <a:ext cx="4575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DE695D1-8D4A-4C6C-B3E2-490D9D2761FB}"/>
              </a:ext>
            </a:extLst>
          </p:cNvPr>
          <p:cNvSpPr/>
          <p:nvPr/>
        </p:nvSpPr>
        <p:spPr>
          <a:xfrm>
            <a:off x="8868991" y="3405382"/>
            <a:ext cx="2058659" cy="405098"/>
          </a:xfrm>
          <a:prstGeom prst="rect">
            <a:avLst/>
          </a:prstGeom>
          <a:solidFill>
            <a:srgbClr val="FCF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1EBC1BF-DE45-411E-8D1D-62A694A1515A}"/>
              </a:ext>
            </a:extLst>
          </p:cNvPr>
          <p:cNvSpPr/>
          <p:nvPr/>
        </p:nvSpPr>
        <p:spPr>
          <a:xfrm>
            <a:off x="11013707" y="2883211"/>
            <a:ext cx="2058659" cy="405098"/>
          </a:xfrm>
          <a:prstGeom prst="rect">
            <a:avLst/>
          </a:prstGeom>
          <a:solidFill>
            <a:srgbClr val="FCF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B7BEA56-1BF3-4242-933C-BA98250EEB7F}"/>
              </a:ext>
            </a:extLst>
          </p:cNvPr>
          <p:cNvSpPr/>
          <p:nvPr/>
        </p:nvSpPr>
        <p:spPr>
          <a:xfrm>
            <a:off x="8868991" y="2883211"/>
            <a:ext cx="2058659" cy="405098"/>
          </a:xfrm>
          <a:prstGeom prst="rect">
            <a:avLst/>
          </a:prstGeom>
          <a:solidFill>
            <a:srgbClr val="FCF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Entertain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6AAF512-229C-476E-9C6B-7164715464AB}"/>
              </a:ext>
            </a:extLst>
          </p:cNvPr>
          <p:cNvSpPr/>
          <p:nvPr/>
        </p:nvSpPr>
        <p:spPr>
          <a:xfrm>
            <a:off x="11008890" y="3405382"/>
            <a:ext cx="2058659" cy="405098"/>
          </a:xfrm>
          <a:prstGeom prst="rect">
            <a:avLst/>
          </a:prstGeom>
          <a:solidFill>
            <a:srgbClr val="FCF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</a:t>
            </a:r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5FE30A45-933A-43EA-AA74-500FEAE7A7A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164" y="2841596"/>
            <a:ext cx="382683" cy="382683"/>
          </a:xfrm>
          <a:prstGeom prst="rect">
            <a:avLst/>
          </a:prstGeom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E10A0344-1958-4C85-A356-7840EB3B812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209" y="3341351"/>
            <a:ext cx="443012" cy="443012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6C7B248E-7D0E-41D8-BAAA-B7D697B9A32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72" y="3381295"/>
            <a:ext cx="395999" cy="395999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8114B78E-63F0-4C7D-B616-6BDAD8E443B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31" y="2830169"/>
            <a:ext cx="458140" cy="458140"/>
          </a:xfrm>
          <a:prstGeom prst="rect">
            <a:avLst/>
          </a:prstGeom>
        </p:spPr>
      </p:pic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EDB87B9B-08E1-4F72-AC79-E605F32785C4}"/>
              </a:ext>
            </a:extLst>
          </p:cNvPr>
          <p:cNvCxnSpPr>
            <a:stCxn id="36" idx="3"/>
            <a:endCxn id="37" idx="0"/>
          </p:cNvCxnSpPr>
          <p:nvPr/>
        </p:nvCxnSpPr>
        <p:spPr>
          <a:xfrm>
            <a:off x="6038210" y="2617479"/>
            <a:ext cx="493952" cy="5315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AC5F3EA-6A5E-42DF-9F63-C375202AFF10}"/>
              </a:ext>
            </a:extLst>
          </p:cNvPr>
          <p:cNvCxnSpPr>
            <a:cxnSpLocks/>
            <a:stCxn id="37" idx="3"/>
            <a:endCxn id="70" idx="1"/>
          </p:cNvCxnSpPr>
          <p:nvPr/>
        </p:nvCxnSpPr>
        <p:spPr>
          <a:xfrm flipV="1">
            <a:off x="7692389" y="3330958"/>
            <a:ext cx="1064343" cy="15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CD50E6CA-C88E-4671-8324-E6D8703BB4C8}"/>
              </a:ext>
            </a:extLst>
          </p:cNvPr>
          <p:cNvSpPr txBox="1"/>
          <p:nvPr/>
        </p:nvSpPr>
        <p:spPr>
          <a:xfrm>
            <a:off x="5157557" y="354267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B037708-5207-4AE9-8EDE-FD8995C5F41E}"/>
              </a:ext>
            </a:extLst>
          </p:cNvPr>
          <p:cNvSpPr txBox="1"/>
          <p:nvPr/>
        </p:nvSpPr>
        <p:spPr>
          <a:xfrm>
            <a:off x="7773629" y="299092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5177</TotalTime>
  <Words>173</Words>
  <Application>Microsoft Office PowerPoint</Application>
  <PresentationFormat>自訂</PresentationFormat>
  <Paragraphs>63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69</cp:revision>
  <dcterms:created xsi:type="dcterms:W3CDTF">2024-07-24T06:14:50Z</dcterms:created>
  <dcterms:modified xsi:type="dcterms:W3CDTF">2024-12-04T09:41:46Z</dcterms:modified>
</cp:coreProperties>
</file>