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</p:sldIdLst>
  <p:sldSz cy="5143500" cx="9144000"/>
  <p:notesSz cx="6858000" cy="9144000"/>
  <p:embeddedFontLst>
    <p:embeddedFont>
      <p:font typeface="Montserrat"/>
      <p:regular r:id="rId58"/>
      <p:bold r:id="rId59"/>
      <p:italic r:id="rId60"/>
      <p:boldItalic r:id="rId61"/>
    </p:embeddedFont>
    <p:embeddedFont>
      <p:font typeface="Lato"/>
      <p:regular r:id="rId62"/>
      <p:bold r:id="rId63"/>
      <p:italic r:id="rId64"/>
      <p:boldItalic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EB05709-4DDC-43D5-BD9C-297FB09501D7}">
  <a:tblStyle styleId="{4EB05709-4DDC-43D5-BD9C-297FB09501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F0F57C8A-2B7B-4B1B-9966-724F26E9C8A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Lato-regular.fntdata"/><Relationship Id="rId61" Type="http://schemas.openxmlformats.org/officeDocument/2006/relationships/font" Target="fonts/Montserrat-boldItalic.fntdata"/><Relationship Id="rId20" Type="http://schemas.openxmlformats.org/officeDocument/2006/relationships/slide" Target="slides/slide14.xml"/><Relationship Id="rId64" Type="http://schemas.openxmlformats.org/officeDocument/2006/relationships/font" Target="fonts/Lato-italic.fntdata"/><Relationship Id="rId63" Type="http://schemas.openxmlformats.org/officeDocument/2006/relationships/font" Target="fonts/Lato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65" Type="http://schemas.openxmlformats.org/officeDocument/2006/relationships/font" Target="fonts/Lato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Montserrat-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font" Target="fonts/Montserrat-bold.fntdata"/><Relationship Id="rId14" Type="http://schemas.openxmlformats.org/officeDocument/2006/relationships/slide" Target="slides/slide8.xml"/><Relationship Id="rId58" Type="http://schemas.openxmlformats.org/officeDocument/2006/relationships/font" Target="fonts/Montserrat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4401396d0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04401396d0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4401396d0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04401396d0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4401396d0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04401396d0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4401396d0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04401396d0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4401396d0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04401396d0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3f2ab9559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03f2ab955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06988fd3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06988fd3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063823a7c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063823a7c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6988fd3c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6988fd3c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063823a7c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063823a7c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4401396d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4401396d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63823a7c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063823a7c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063823a7c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063823a7c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063823a7c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063823a7c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063823a7c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063823a7c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065d7886a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065d7886a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063823a7c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063823a7c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063823a7c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063823a7c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063823a7c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063823a7c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063823a7c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063823a7c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063823a7c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063823a7c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4401396d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4401396d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05774618d9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05774618d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063823a7c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063823a7c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065d7886a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065d7886a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05774618d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05774618d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05774618d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05774618d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05774618d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05774618d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063823a7c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063823a7c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065d7886a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065d7886a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065d7886a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065d7886a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065d7886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065d7886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4401396d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4401396d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05774618d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05774618d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06dec9a31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06dec9a31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05774618d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05774618d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06dec9a31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06dec9a31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05774618d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05774618d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05774618d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05774618d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05774618d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05774618d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05774618d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05774618d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065d7886a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065d7886a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065d7886a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065d7886a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63823a7c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63823a7c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065d7886a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065d7886a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06dec9a31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06dec9a31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4401396d0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4401396d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63823a7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63823a7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4401396d0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04401396d0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63823a7c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063823a7c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2.jpg"/><Relationship Id="rId4" Type="http://schemas.openxmlformats.org/officeDocument/2006/relationships/image" Target="../media/image2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7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0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Speech Emotion Recognition (SER)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963275" y="3432700"/>
            <a:ext cx="3646200" cy="13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Kyle Calabro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Dr. Scott Frees, Advisor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Dr. Osei Tweneboah, Reader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Dr. John Kerrigan, Reader (Rutgers University)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Speech Corpora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RAVDESS</a:t>
            </a:r>
            <a:endParaRPr/>
          </a:p>
        </p:txBody>
      </p:sp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1297500" y="1237975"/>
            <a:ext cx="7038900" cy="35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Ryerson Audio-Visual Database of Emotional Speech and Song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Designed and created specifically for use in SER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Released in 2018 by the SMART lab at the Ryerson University (Toronto, Ontario, Canada)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Simulated, multimodal data set (audio and video)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24 actors (12 male, 12 female) [21 - 33 years old]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Each recorded two lexically matched sentences in eight different emotions at two intensities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“Kids talking by the door”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“Dogs are sitting by the door”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Emotions: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Neutral, calm, happy, sad, anger, fear, disgust, and surprise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Sampling rate - 48 kHz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Bit depth - 16 bits per sample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1,440 recording samples total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96 from the neutral class, 192 each for the remaining seven emotional classes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CREMA-D</a:t>
            </a:r>
            <a:endParaRPr/>
          </a:p>
        </p:txBody>
      </p:sp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Crowd-sourced Emotional Multimodal Actors Dataset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Released in 2014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Collaborative project amongst Ursinus College, the University of Pennsylvania, and the University of Illinois Chicago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91 actors (48 male, 43 female) [20 - 74 years old]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Recorded 12 emotionally neutral sentences at 4 intensities each with six emotions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“Don’t forget a jacket”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“I think I’ve seen this before”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Emotions: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Anger, disgust, fear, happy, neutral, and sad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Sampling rate - 16 kHz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Bit depth - 16 bits per sample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7,442 recording samples total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1,087 for neutral class, 1,271 each for remaining five emotional classes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with RAVDESS Speech Corpus</a:t>
            </a:r>
            <a:endParaRPr/>
          </a:p>
        </p:txBody>
      </p:sp>
      <p:sp>
        <p:nvSpPr>
          <p:cNvPr id="218" name="Google Shape;218;p26"/>
          <p:cNvSpPr txBox="1"/>
          <p:nvPr>
            <p:ph idx="1" type="body"/>
          </p:nvPr>
        </p:nvSpPr>
        <p:spPr>
          <a:xfrm>
            <a:off x="1297500" y="884275"/>
            <a:ext cx="7038900" cy="38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“Head fusion: Improving the accuracy and robustness of speech emotion recognition on the IEMOCAP and Ravdess Dataset” [1]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Attention-based CNN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‘‘Speech Emotion Recognition With deep convolutional neural networks” [2]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One-dimensional CNN</a:t>
            </a:r>
            <a:endParaRPr/>
          </a:p>
          <a:p>
            <a:pPr indent="-28797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Chromagram, mel-scale spectrogram values, tonnetz representation, and spectral contrast features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“Learning fine-grained multimodal alignment for speech emotion recognition’’ [3]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Multimodal approach capturing intercorrelations between modalities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“A CNN-assisted enhanced audio signal processing for speech emotion recognition” [4]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AI-assisted deep stride CNN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“Spectrogram based multi-task audio classification” [5]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Gated residual network deployed on spectrograms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with CREMA-D Speech Corpus</a:t>
            </a:r>
            <a:endParaRPr/>
          </a:p>
        </p:txBody>
      </p:sp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“</a:t>
            </a:r>
            <a:r>
              <a:rPr lang="en"/>
              <a:t>Multimodal and temporal perception of audio-visual cues for emotion recognition” [6]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Embeds video clips using their audio-visual content onto a metric space where their gap is reduced and their complementary and supplementary information is explored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Temporal deep network framework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“Metric learning based multimodal audio-visual emotion recognition” [7]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Unimodal and multimodal approaches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RBF-SVM with metric learning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Fear, disgust, and surprise emotional classes benefit from multimodal approach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Convolutional Neural Networks (CNN)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of a CNN</a:t>
            </a:r>
            <a:endParaRPr/>
          </a:p>
        </p:txBody>
      </p:sp>
      <p:sp>
        <p:nvSpPr>
          <p:cNvPr id="235" name="Google Shape;235;p29"/>
          <p:cNvSpPr txBox="1"/>
          <p:nvPr>
            <p:ph idx="1" type="body"/>
          </p:nvPr>
        </p:nvSpPr>
        <p:spPr>
          <a:xfrm>
            <a:off x="105255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Convolutional Layers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Fundamental building blocks of a CNN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Neuron’s weights can be represented as a small image the size of the receptive field, referred to as a filter or kernel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Layer full of neurons using the same filter outputs a </a:t>
            </a:r>
            <a:r>
              <a:rPr i="1" lang="en"/>
              <a:t>feature map</a:t>
            </a:r>
            <a:endParaRPr i="1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Highlights the areas in an image that activate the given filter the most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Convolutional layers learn the most useful filters for its task, and the layers above will learn to combine the filters into progressively more complex patterns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Activation function used to increase non-linearity in the output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ReLU typically used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9"/>
          <p:cNvSpPr txBox="1"/>
          <p:nvPr/>
        </p:nvSpPr>
        <p:spPr>
          <a:xfrm>
            <a:off x="4307925" y="3343025"/>
            <a:ext cx="4028400" cy="155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7" name="Google Shape;23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7950" y="3343100"/>
            <a:ext cx="4028349" cy="155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of a CNN (contd.)</a:t>
            </a:r>
            <a:endParaRPr/>
          </a:p>
        </p:txBody>
      </p:sp>
      <p:sp>
        <p:nvSpPr>
          <p:cNvPr id="243" name="Google Shape;243;p30"/>
          <p:cNvSpPr txBox="1"/>
          <p:nvPr>
            <p:ph idx="1" type="body"/>
          </p:nvPr>
        </p:nvSpPr>
        <p:spPr>
          <a:xfrm>
            <a:off x="856050" y="1307850"/>
            <a:ext cx="7038900" cy="34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Pooling Layers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Subsample/shrink the input image to reduce computational load, memory usage, and number of parameters (weights of the connections)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Aid in mitigating overfitting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Max pooling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Average pooling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Global average pooling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Fully-connected Layers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Fully-connected neural network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Last layer outputs estimated class probabilities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Softmax activation function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Multiclass classification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3300" y="2816225"/>
            <a:ext cx="3912200" cy="1586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0"/>
          <p:cNvSpPr txBox="1"/>
          <p:nvPr/>
        </p:nvSpPr>
        <p:spPr>
          <a:xfrm>
            <a:off x="4873300" y="4402450"/>
            <a:ext cx="391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Typical Architecture of a CNN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/>
          <p:nvPr>
            <p:ph type="title"/>
          </p:nvPr>
        </p:nvSpPr>
        <p:spPr>
          <a:xfrm>
            <a:off x="823850" y="866775"/>
            <a:ext cx="50712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Methodology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2000"/>
              <a:t>Raw Audio</a:t>
            </a:r>
            <a:r>
              <a:rPr lang="en"/>
              <a:t> </a:t>
            </a:r>
            <a:r>
              <a:rPr lang="en" sz="2000"/>
              <a:t>Data Augmentation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	</a:t>
            </a:r>
            <a:r>
              <a:rPr lang="en" sz="2000"/>
              <a:t>Image Enhancement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	Transfer Learning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	Ensemble Learning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SER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 Audio Data Augmentation</a:t>
            </a:r>
            <a:endParaRPr/>
          </a:p>
        </p:txBody>
      </p:sp>
      <p:sp>
        <p:nvSpPr>
          <p:cNvPr id="256" name="Google Shape;256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Purpose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Increase amount of training data available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Improve generalizability of model(s) to real-world</a:t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Techniques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Adding Gaussian noise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Stretching of audio - factor of 0.8 and 1.2 applied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Time shifting of audio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Shifting pitch of audio</a:t>
            </a:r>
            <a:endParaRPr/>
          </a:p>
          <a:p>
            <a:pPr indent="-298450" lvl="2" marL="18288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Increase by a major third</a:t>
            </a:r>
            <a:endParaRPr/>
          </a:p>
          <a:p>
            <a:pPr indent="-298450" lvl="2" marL="18288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Increase by a quarter tone</a:t>
            </a:r>
            <a:endParaRPr/>
          </a:p>
          <a:p>
            <a:pPr indent="-298450" lvl="2" marL="18288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Decrease by a tritone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Enhancement</a:t>
            </a:r>
            <a:endParaRPr/>
          </a:p>
        </p:txBody>
      </p:sp>
      <p:sp>
        <p:nvSpPr>
          <p:cNvPr id="262" name="Google Shape;262;p33"/>
          <p:cNvSpPr txBox="1"/>
          <p:nvPr>
            <p:ph idx="1" type="body"/>
          </p:nvPr>
        </p:nvSpPr>
        <p:spPr>
          <a:xfrm>
            <a:off x="207600" y="1307850"/>
            <a:ext cx="4485300" cy="36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Purpose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Construct invariant features that may be recognized as prominent features by a CNN during training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Techniques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Contrast-stretching</a:t>
            </a:r>
            <a:endParaRPr/>
          </a:p>
          <a:p>
            <a:pPr indent="-293211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E</a:t>
            </a:r>
            <a:r>
              <a:rPr lang="en"/>
              <a:t>xpands a narrow range of input levels into a wide, stretched, range of output levels, resulting in an image of higher contrast </a:t>
            </a:r>
            <a:endParaRPr/>
          </a:p>
          <a:p>
            <a:pPr indent="-293211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CNNs shown to be sensitive to changes in contrast and brightness</a:t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3211" lvl="1" marL="914400" rtl="0" algn="l">
              <a:spcBef>
                <a:spcPts val="12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Grayscale conversion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3211" lvl="1" marL="914400" rtl="0" algn="l">
              <a:spcBef>
                <a:spcPts val="12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Grayscale conversion and contrast-stretching</a:t>
            </a:r>
            <a:endParaRPr/>
          </a:p>
        </p:txBody>
      </p:sp>
      <p:pic>
        <p:nvPicPr>
          <p:cNvPr id="263" name="Google Shape;26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0600" y="701989"/>
            <a:ext cx="199875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9475" y="2621699"/>
            <a:ext cx="1998750" cy="1371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15500" y="2618200"/>
            <a:ext cx="1998750" cy="13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3"/>
          <p:cNvSpPr txBox="1"/>
          <p:nvPr/>
        </p:nvSpPr>
        <p:spPr>
          <a:xfrm>
            <a:off x="6915575" y="2066600"/>
            <a:ext cx="199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Contrast-stretching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7" name="Google Shape;267;p33"/>
          <p:cNvSpPr txBox="1"/>
          <p:nvPr/>
        </p:nvSpPr>
        <p:spPr>
          <a:xfrm>
            <a:off x="7137350" y="3989775"/>
            <a:ext cx="178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Grayscale Conversion and C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ontrast-stretching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8" name="Google Shape;268;p33"/>
          <p:cNvSpPr txBox="1"/>
          <p:nvPr/>
        </p:nvSpPr>
        <p:spPr>
          <a:xfrm>
            <a:off x="4745650" y="3989775"/>
            <a:ext cx="199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Grayscale Conversion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9" name="Google Shape;269;p33"/>
          <p:cNvSpPr txBox="1"/>
          <p:nvPr/>
        </p:nvSpPr>
        <p:spPr>
          <a:xfrm>
            <a:off x="4770813" y="2066600"/>
            <a:ext cx="197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Original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0" name="Google Shape;270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67375" y="698573"/>
            <a:ext cx="1996200" cy="1368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 Learning</a:t>
            </a:r>
            <a:endParaRPr/>
          </a:p>
        </p:txBody>
      </p:sp>
      <p:sp>
        <p:nvSpPr>
          <p:cNvPr id="276" name="Google Shape;276;p34"/>
          <p:cNvSpPr txBox="1"/>
          <p:nvPr>
            <p:ph idx="1" type="body"/>
          </p:nvPr>
        </p:nvSpPr>
        <p:spPr>
          <a:xfrm>
            <a:off x="832425" y="1576638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Purpose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Neural network trained on different source domain, for a different source task may be adapted for a new domain and target task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Relaxes hypothesis that training data must be independent and identically distributed with the test data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Suitable option for domains suffering from insufficient training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Model(s) in target domain need not be trained from scratch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Tools Used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Convolutional neural networks pre-trained on ImageNet dataset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Contains 1.2 million images from 1,000 classes</a:t>
            </a:r>
            <a:endParaRPr/>
          </a:p>
        </p:txBody>
      </p:sp>
      <p:pic>
        <p:nvPicPr>
          <p:cNvPr id="277" name="Google Shape;27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9975" y="3098225"/>
            <a:ext cx="3273825" cy="138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 Learning Methods</a:t>
            </a:r>
            <a:endParaRPr/>
          </a:p>
        </p:txBody>
      </p:sp>
      <p:sp>
        <p:nvSpPr>
          <p:cNvPr id="283" name="Google Shape;283;p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Feature Extraction (FE)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Maintains existing parameters (weights) of convolutional layers without updating them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Modify fully-connected layers to suit target task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Fine-tuning (FT)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Allow training to occur on some of the convolutional layers of a pre-trained network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Weights of user-defined layers will be updated during training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Must use a low learning rate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Prevent sudden, abrupt adjustments to the trainable weights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Incurs higher risk of overfitting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Ensemble Learning</a:t>
            </a:r>
            <a:endParaRPr/>
          </a:p>
        </p:txBody>
      </p:sp>
      <p:sp>
        <p:nvSpPr>
          <p:cNvPr id="289" name="Google Shape;289;p3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Combine multiple machine learning algorithms and models to generate predictions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Typically offers marginal performance gains over individual classifiers that the ensemble is composed of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Promotes robustness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 averaging ensemble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Combines predictions from each individual classifier in the ensemble equally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7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of Methods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“Novel Models” of Transfer Learning</a:t>
            </a:r>
            <a:endParaRPr/>
          </a:p>
        </p:txBody>
      </p:sp>
      <p:sp>
        <p:nvSpPr>
          <p:cNvPr id="300" name="Google Shape;300;p38"/>
          <p:cNvSpPr txBox="1"/>
          <p:nvPr>
            <p:ph idx="1" type="body"/>
          </p:nvPr>
        </p:nvSpPr>
        <p:spPr>
          <a:xfrm>
            <a:off x="1297500" y="1307850"/>
            <a:ext cx="7038900" cy="3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" sz="1450"/>
              <a:t>VGG-16 and VGG-19</a:t>
            </a:r>
            <a:endParaRPr sz="145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Utilize very small convolutional filters (3 x 3)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Spatial resolution is preserved after convolutions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Convolutional stride and padding fixed to one pixel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Max pooling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Architecturally simplistic</a:t>
            </a:r>
            <a:endParaRPr sz="1200"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1" name="Google Shape;30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250" y="2824475"/>
            <a:ext cx="5011500" cy="16383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8"/>
          <p:cNvSpPr txBox="1"/>
          <p:nvPr/>
        </p:nvSpPr>
        <p:spPr>
          <a:xfrm>
            <a:off x="2066250" y="4462850"/>
            <a:ext cx="501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VGG-16 and VGG-19 Model Architecture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“Novel Models” of Transfer Learning (Contd.)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9"/>
          <p:cNvSpPr txBox="1"/>
          <p:nvPr>
            <p:ph idx="1" type="body"/>
          </p:nvPr>
        </p:nvSpPr>
        <p:spPr>
          <a:xfrm>
            <a:off x="1297500" y="9345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" sz="1450"/>
              <a:t>InceptionV3</a:t>
            </a:r>
            <a:endParaRPr sz="145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Third version of Google’s Inception Convolutional Neural Network (GoogLeNet)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Label smoothing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Factorized convolutions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Reduce number of parameters without decreasing efficiency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Batch normalization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Auxiliary classifier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Exchanges architectural simplicity for a lower number of parameters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Inception modules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9" name="Google Shape;30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100" y="3107312"/>
            <a:ext cx="2543550" cy="147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0850" y="2905950"/>
            <a:ext cx="3785551" cy="168045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9"/>
          <p:cNvSpPr txBox="1"/>
          <p:nvPr/>
        </p:nvSpPr>
        <p:spPr>
          <a:xfrm>
            <a:off x="672025" y="4586400"/>
            <a:ext cx="254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Inception Module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2" name="Google Shape;312;p39"/>
          <p:cNvSpPr txBox="1"/>
          <p:nvPr/>
        </p:nvSpPr>
        <p:spPr>
          <a:xfrm>
            <a:off x="4561425" y="4586400"/>
            <a:ext cx="376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InceptionV3 Architecture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“Novel Models” of Transfer Learning (Contd.)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0"/>
          <p:cNvSpPr txBox="1"/>
          <p:nvPr>
            <p:ph idx="1" type="body"/>
          </p:nvPr>
        </p:nvSpPr>
        <p:spPr>
          <a:xfrm>
            <a:off x="105255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Xception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“Extreme Inception” - incredibly similar architecture to that of InceptionV3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Replaces inception modules with depthwise separable convolutions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Depthwise convolution - </a:t>
            </a:r>
            <a:r>
              <a:rPr lang="en" sz="1200"/>
              <a:t>spatial</a:t>
            </a:r>
            <a:r>
              <a:rPr lang="en" sz="1200"/>
              <a:t> convolution performed independently over each channel of input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Pointwise convolution - project the channel’s output by the depthwise convolution onto a new channel space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Serves to apply a single spatial filter for each input feature map and look exclusively for cross-channel patterns</a:t>
            </a:r>
            <a:endParaRPr sz="1200"/>
          </a:p>
        </p:txBody>
      </p:sp>
      <p:pic>
        <p:nvPicPr>
          <p:cNvPr id="319" name="Google Shape;31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1749" y="2927925"/>
            <a:ext cx="2654650" cy="165167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0"/>
          <p:cNvSpPr txBox="1"/>
          <p:nvPr/>
        </p:nvSpPr>
        <p:spPr>
          <a:xfrm>
            <a:off x="5529313" y="4579600"/>
            <a:ext cx="295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Depthwise Separable Convolution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“Novel Models” of Transfer Learning (Contd.)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41"/>
          <p:cNvSpPr txBox="1"/>
          <p:nvPr>
            <p:ph idx="1" type="body"/>
          </p:nvPr>
        </p:nvSpPr>
        <p:spPr>
          <a:xfrm>
            <a:off x="1297450" y="9453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ResNet-50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Reformulate layers as learning residual functions with reference to the layer inputs, rather than learning unreferenced features (residual learning)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Signal feeding into a layer is also added to the output of a layer located higher up the stack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Skip connections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Reformulated layers are called residual units, the stack creates a residual network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Allows network to make considerable progress even if several layers have not yet begun training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7" name="Google Shape;32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0638" y="2882075"/>
            <a:ext cx="3172625" cy="174535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1"/>
          <p:cNvSpPr txBox="1"/>
          <p:nvPr/>
        </p:nvSpPr>
        <p:spPr>
          <a:xfrm>
            <a:off x="3230650" y="4627425"/>
            <a:ext cx="317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Visualizing Residual Learning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 and Challenges Within the Domain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Speech Emotion Recognition (SER)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Task of recognizing the emotional aspects of speech irrespective of the semantic contents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Challenges: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Lack of quality training data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Data collection is </a:t>
            </a:r>
            <a:r>
              <a:rPr lang="en"/>
              <a:t>complex</a:t>
            </a:r>
            <a:r>
              <a:rPr lang="en"/>
              <a:t> and expensive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Most speech corpora are imbalanced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Noiseless environments used for recording in simulated data sets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Performance dependent on types of emotional expressions used in given speech corpus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Overall low classification performance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58 - 80% accuracy depending on speech corpus and method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AlexNet</a:t>
            </a:r>
            <a:endParaRPr/>
          </a:p>
        </p:txBody>
      </p:sp>
      <p:sp>
        <p:nvSpPr>
          <p:cNvPr id="334" name="Google Shape;334;p42"/>
          <p:cNvSpPr txBox="1"/>
          <p:nvPr>
            <p:ph idx="1" type="body"/>
          </p:nvPr>
        </p:nvSpPr>
        <p:spPr>
          <a:xfrm>
            <a:off x="1297500" y="1116150"/>
            <a:ext cx="7038900" cy="32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Breakthrough in CNN architectures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First architecture to stack convolutional layers directly on top of each other rather than stacking a pooling layer on top of each convolutional layer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First to utilize the Rectified Linear Unit (ReLU) activation function, rather than the tanh function</a:t>
            </a:r>
            <a:endParaRPr/>
          </a:p>
          <a:p>
            <a:pPr indent="-293211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Reduced training time by a factor of six on the CIFAR-10 dataset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Local Response Normalization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The most strongly activated neurons inhibit other neurons located at the same position in neighboring feature maps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Encourages different feature maps to specialize, pushing them apart and forcing them to explore a wider range of features, improving generalization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Utilized as a non-pre-trained baseline deep convolutional neural network within this work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Fully-connected layers modified to suit target task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Procedure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Used</a:t>
            </a:r>
            <a:endParaRPr/>
          </a:p>
        </p:txBody>
      </p:sp>
      <p:sp>
        <p:nvSpPr>
          <p:cNvPr id="345" name="Google Shape;345;p44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Python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TensorFlow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Librosa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Scikit-learn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Scikit-image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Google Colab Pro Plus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Google Cloud Platform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Google Cloud Storage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Bucket(s) hold various sets of spectrograms</a:t>
            </a:r>
            <a:endParaRPr/>
          </a:p>
        </p:txBody>
      </p:sp>
      <p:sp>
        <p:nvSpPr>
          <p:cNvPr id="346" name="Google Shape;346;p44"/>
          <p:cNvSpPr txBox="1"/>
          <p:nvPr>
            <p:ph idx="2" type="body"/>
          </p:nvPr>
        </p:nvSpPr>
        <p:spPr>
          <a:xfrm>
            <a:off x="4933225" y="1567550"/>
            <a:ext cx="3706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Tensor Processing Units (TPU)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Quantization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Systolic array architecture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Effect on training time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Ex. VGG-16 fine-tuning 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GPU - 6 hour 43 minutes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TPU - 1 hour 43 minutes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Distributed cloud system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TensorFlow Data Input Pipeline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Used - TensorFlow Data Input Pipeline</a:t>
            </a:r>
            <a:endParaRPr/>
          </a:p>
        </p:txBody>
      </p:sp>
      <p:sp>
        <p:nvSpPr>
          <p:cNvPr id="352" name="Google Shape;352;p45"/>
          <p:cNvSpPr txBox="1"/>
          <p:nvPr>
            <p:ph idx="1" type="body"/>
          </p:nvPr>
        </p:nvSpPr>
        <p:spPr>
          <a:xfrm>
            <a:off x="1297500" y="921400"/>
            <a:ext cx="7038900" cy="3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Remote procedure call of TPU has a 2 GB limit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Larger datasets require use of input pipeline</a:t>
            </a:r>
            <a:endParaRPr/>
          </a:p>
          <a:p>
            <a:pPr indent="-293211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A</a:t>
            </a:r>
            <a:r>
              <a:rPr lang="en"/>
              <a:t>llows for iterations of the data to be passed in a streaming fashion</a:t>
            </a:r>
            <a:endParaRPr/>
          </a:p>
          <a:p>
            <a:pPr indent="-293211" lvl="3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Full dataset need not fit in memory or be passed at once</a:t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Pipeline uses multiple threads to process elements as they are passed as input to models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Autotune</a:t>
            </a:r>
            <a:endParaRPr/>
          </a:p>
          <a:p>
            <a:pPr indent="-293211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Sets the number of parallel calls dynamically based on resource availability at runtime</a:t>
            </a:r>
            <a:endParaRPr/>
          </a:p>
          <a:p>
            <a:pPr indent="-293211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Improves throughput and latency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Prefetch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Allows elements to be prepared while the current element is being processed, in parallel via Autotune</a:t>
            </a:r>
            <a:endParaRPr/>
          </a:p>
          <a:p>
            <a:pPr indent="-293211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Background thread and internal buffer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Regularization and Fully-connected Layers</a:t>
            </a:r>
            <a:endParaRPr/>
          </a:p>
        </p:txBody>
      </p:sp>
      <p:sp>
        <p:nvSpPr>
          <p:cNvPr id="358" name="Google Shape;358;p46"/>
          <p:cNvSpPr txBox="1"/>
          <p:nvPr>
            <p:ph idx="1" type="body"/>
          </p:nvPr>
        </p:nvSpPr>
        <p:spPr>
          <a:xfrm>
            <a:off x="1297500" y="940375"/>
            <a:ext cx="5570700" cy="38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Regularization - Dropout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</a:t>
            </a:r>
            <a:r>
              <a:rPr lang="en"/>
              <a:t>t every training step, every neuron, including the input neurons, but excluding the output neurons, is given a probability </a:t>
            </a:r>
            <a:r>
              <a:rPr i="1" lang="en"/>
              <a:t>p</a:t>
            </a:r>
            <a:r>
              <a:rPr lang="en"/>
              <a:t> of being temporarily “dropped out”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1" marL="914400" rtl="0" algn="l">
              <a:spcBef>
                <a:spcPts val="12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Being dropped out means that the given neuron will be entirely ignored during this training step, but may be active during the next step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1" marL="914400" rtl="0" algn="l">
              <a:spcBef>
                <a:spcPts val="12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Neurons trained with dropout cannot co-adapt with their neighboring neurons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Neurons must be as useful as possible on their own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Results in neurons that are less sensitive to slight changes in the inputs, yielding a more robust network that generalizes better</a:t>
            </a:r>
            <a:endParaRPr/>
          </a:p>
        </p:txBody>
      </p:sp>
      <p:pic>
        <p:nvPicPr>
          <p:cNvPr id="359" name="Google Shape;35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8204" y="1209286"/>
            <a:ext cx="2020871" cy="272492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46"/>
          <p:cNvSpPr txBox="1"/>
          <p:nvPr/>
        </p:nvSpPr>
        <p:spPr>
          <a:xfrm>
            <a:off x="6868200" y="3934200"/>
            <a:ext cx="202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Fully-connected Layers Architecture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61" name="Google Shape;36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500" y="1865050"/>
            <a:ext cx="1752250" cy="12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46"/>
          <p:cNvSpPr txBox="1"/>
          <p:nvPr/>
        </p:nvSpPr>
        <p:spPr>
          <a:xfrm>
            <a:off x="184475" y="3108100"/>
            <a:ext cx="175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Visualizing Dropout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Training and Tuning Hyperparameters</a:t>
            </a:r>
            <a:endParaRPr/>
          </a:p>
        </p:txBody>
      </p:sp>
      <p:sp>
        <p:nvSpPr>
          <p:cNvPr id="368" name="Google Shape;368;p4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 models trained for 30 epochs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Learning Rate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Transfer learning models - 0.00001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AlexNet models - annealing learning rate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Initialized to 0 .001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Minimum of 0.00001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Patience of 3 epochs, monitoring test accuracy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Optimizers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Transfer learning models - RMSProp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AlexNet models - Adam</a:t>
            </a:r>
            <a:endParaRPr/>
          </a:p>
        </p:txBody>
      </p:sp>
      <p:sp>
        <p:nvSpPr>
          <p:cNvPr id="369" name="Google Shape;369;p4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Fine-tuning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VGG-16/VGG-19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Last two convolutional blocks set to trainable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InceptionV3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Last convolutional block trainable, remainder frozen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Xception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First two convolutional blocks frozen, remainder are trainable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ResNet-50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Last convolutional block trainable, remainder frozen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Process</a:t>
            </a:r>
            <a:endParaRPr/>
          </a:p>
        </p:txBody>
      </p:sp>
      <p:sp>
        <p:nvSpPr>
          <p:cNvPr id="375" name="Google Shape;375;p4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76" name="Google Shape;37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5150" y="1542013"/>
            <a:ext cx="5943600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and Test Set Sizes</a:t>
            </a:r>
            <a:endParaRPr/>
          </a:p>
        </p:txBody>
      </p:sp>
      <p:sp>
        <p:nvSpPr>
          <p:cNvPr id="382" name="Google Shape;382;p4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83" name="Google Shape;383;p49"/>
          <p:cNvGraphicFramePr/>
          <p:nvPr/>
        </p:nvGraphicFramePr>
        <p:xfrm>
          <a:off x="1845150" y="2226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{4EB05709-4DDC-43D5-BD9C-297FB09501D7}</a:tableStyleId>
              </a:tblPr>
              <a:tblGrid>
                <a:gridCol w="1981200"/>
                <a:gridCol w="1981200"/>
                <a:gridCol w="19812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Dataset</a:t>
                      </a:r>
                      <a:endParaRPr b="1"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Training Set Size</a:t>
                      </a:r>
                      <a:endParaRPr b="1"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Test Set Size</a:t>
                      </a:r>
                      <a:endParaRPr b="1"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Original RAVDESS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1,152 Samples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288 Samples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29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Augmented RAVDESS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9,216 Samples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 vMerge="1"/>
              </a:tr>
              <a:tr h="27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Original CREMA-D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5,953 Samples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1,489 Samples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Augmented CREMA-D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47,624 Samples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Experiments</a:t>
            </a:r>
            <a:endParaRPr/>
          </a:p>
        </p:txBody>
      </p:sp>
      <p:sp>
        <p:nvSpPr>
          <p:cNvPr id="389" name="Google Shape;389;p50"/>
          <p:cNvSpPr txBox="1"/>
          <p:nvPr>
            <p:ph idx="1" type="body"/>
          </p:nvPr>
        </p:nvSpPr>
        <p:spPr>
          <a:xfrm>
            <a:off x="177450" y="1567550"/>
            <a:ext cx="3314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180 experiments total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160 with transfer learning models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16 with AlexNet baseline DNN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4 with ensemble classifiers</a:t>
            </a:r>
            <a:endParaRPr/>
          </a:p>
        </p:txBody>
      </p:sp>
      <p:pic>
        <p:nvPicPr>
          <p:cNvPr id="390" name="Google Shape;39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2163" y="1307850"/>
            <a:ext cx="4844237" cy="29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50"/>
          <p:cNvSpPr txBox="1"/>
          <p:nvPr/>
        </p:nvSpPr>
        <p:spPr>
          <a:xfrm>
            <a:off x="3492238" y="4219050"/>
            <a:ext cx="48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Transfer Learning Experiments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1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of SER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Speech Language Pathology (SLP) Therapy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Artificial Intelligence Systems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Robots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Call Centers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Improve customer satisfaction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Many others...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5375" y="2498900"/>
            <a:ext cx="3707376" cy="104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RAVDESS Experiments</a:t>
            </a:r>
            <a:endParaRPr/>
          </a:p>
        </p:txBody>
      </p:sp>
      <p:sp>
        <p:nvSpPr>
          <p:cNvPr id="402" name="Google Shape;402;p52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52"/>
          <p:cNvSpPr txBox="1"/>
          <p:nvPr>
            <p:ph idx="2" type="body"/>
          </p:nvPr>
        </p:nvSpPr>
        <p:spPr>
          <a:xfrm>
            <a:off x="5084100" y="1076300"/>
            <a:ext cx="3252300" cy="3810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FE models trained on augmented training set yielded similar results to FT models trained on unaugmented training set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Models generally performed best at classifying samples of the surprise emotional class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Lowest performance when classifying samples of the sad emotional class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Model averaging ensemble of FE models yields 80% test accuracy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76% test accuracy for best individual model in ensemble</a:t>
            </a:r>
            <a:endParaRPr/>
          </a:p>
        </p:txBody>
      </p:sp>
      <p:graphicFrame>
        <p:nvGraphicFramePr>
          <p:cNvPr id="404" name="Google Shape;404;p52"/>
          <p:cNvGraphicFramePr/>
          <p:nvPr/>
        </p:nvGraphicFramePr>
        <p:xfrm>
          <a:off x="258200" y="156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{F0F57C8A-2B7B-4B1B-9966-724F26E9C8AE}</a:tableStyleId>
              </a:tblPr>
              <a:tblGrid>
                <a:gridCol w="1004075"/>
                <a:gridCol w="958225"/>
                <a:gridCol w="1305400"/>
                <a:gridCol w="1318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Model</a:t>
                      </a:r>
                      <a:endParaRPr b="1"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Image Enhancement</a:t>
                      </a:r>
                      <a:endParaRPr b="1"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Test Accuracy - Unaugmented Training Data</a:t>
                      </a:r>
                      <a:endParaRPr b="1"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Test Accuracy - Augmented Training Data</a:t>
                      </a:r>
                      <a:endParaRPr b="1"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282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VGG-16 FT</a:t>
                      </a:r>
                      <a:endParaRPr i="1"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N/A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76%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84%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282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VGG-19 FT</a:t>
                      </a:r>
                      <a:endParaRPr i="1"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N/A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75%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81%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08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InceptionV3 FT</a:t>
                      </a:r>
                      <a:endParaRPr i="1"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N/A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62%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69%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282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Xception FT</a:t>
                      </a:r>
                      <a:endParaRPr i="1"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N/A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60%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72%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282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ResNet-50 FT</a:t>
                      </a:r>
                      <a:endParaRPr i="1"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GS/CS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42%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52%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269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AlexNet</a:t>
                      </a:r>
                      <a:endParaRPr i="1"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N/A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70%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83%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2697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Model Averaging </a:t>
                      </a:r>
                      <a:r>
                        <a:rPr b="1"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Ensemble Test Accuracy</a:t>
                      </a: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- 85%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405" name="Google Shape;405;p52"/>
          <p:cNvSpPr txBox="1"/>
          <p:nvPr/>
        </p:nvSpPr>
        <p:spPr>
          <a:xfrm>
            <a:off x="258238" y="4253725"/>
            <a:ext cx="45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Best Results of Each Model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Ensemble Results - RAVDESS Experiments</a:t>
            </a:r>
            <a:endParaRPr/>
          </a:p>
        </p:txBody>
      </p:sp>
      <p:graphicFrame>
        <p:nvGraphicFramePr>
          <p:cNvPr id="411" name="Google Shape;411;p53"/>
          <p:cNvGraphicFramePr/>
          <p:nvPr/>
        </p:nvGraphicFramePr>
        <p:xfrm>
          <a:off x="676400" y="156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{4EB05709-4DDC-43D5-BD9C-297FB09501D7}</a:tableStyleId>
              </a:tblPr>
              <a:tblGrid>
                <a:gridCol w="961875"/>
                <a:gridCol w="902950"/>
                <a:gridCol w="640950"/>
                <a:gridCol w="87015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Emotion</a:t>
                      </a:r>
                      <a:endParaRPr b="1"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Precision</a:t>
                      </a:r>
                      <a:endParaRPr b="1"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Recall</a:t>
                      </a:r>
                      <a:endParaRPr b="1"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F1-Score</a:t>
                      </a:r>
                      <a:endParaRPr b="1"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Angry</a:t>
                      </a:r>
                      <a:endParaRPr i="1"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81%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83%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82%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Calm</a:t>
                      </a:r>
                      <a:endParaRPr i="1"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80%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89%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84%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Disgust</a:t>
                      </a:r>
                      <a:endParaRPr i="1"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82%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85%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84%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Fear</a:t>
                      </a:r>
                      <a:endParaRPr i="1"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94%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82%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88%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Happy</a:t>
                      </a:r>
                      <a:endParaRPr i="1"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83%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81%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82%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Neutral</a:t>
                      </a:r>
                      <a:endParaRPr i="1"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88%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92%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90%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Sad</a:t>
                      </a:r>
                      <a:endParaRPr i="1"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80%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74%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77%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Surprise</a:t>
                      </a:r>
                      <a:endParaRPr i="1"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90%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95%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93%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2794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Ensemble Test Accuracy: 85%</a:t>
                      </a:r>
                      <a:endParaRPr b="1"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412" name="Google Shape;412;p53"/>
          <p:cNvSpPr txBox="1"/>
          <p:nvPr>
            <p:ph idx="2" type="body"/>
          </p:nvPr>
        </p:nvSpPr>
        <p:spPr>
          <a:xfrm>
            <a:off x="4792600" y="1567525"/>
            <a:ext cx="3764400" cy="3079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13" name="Google Shape;41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2600" y="1567550"/>
            <a:ext cx="3764400" cy="307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CREMA-D Experiments</a:t>
            </a:r>
            <a:endParaRPr/>
          </a:p>
        </p:txBody>
      </p:sp>
      <p:sp>
        <p:nvSpPr>
          <p:cNvPr id="419" name="Google Shape;419;p54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54"/>
          <p:cNvSpPr txBox="1"/>
          <p:nvPr>
            <p:ph idx="2" type="body"/>
          </p:nvPr>
        </p:nvSpPr>
        <p:spPr>
          <a:xfrm>
            <a:off x="4933200" y="986250"/>
            <a:ext cx="4027500" cy="39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940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15"/>
              <a:buChar char="●"/>
            </a:pPr>
            <a:r>
              <a:rPr lang="en" sz="1115"/>
              <a:t>Deeper models experience large benefits from augmented training data</a:t>
            </a:r>
            <a:endParaRPr sz="1115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115"/>
          </a:p>
          <a:p>
            <a:pPr indent="-299402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115"/>
              <a:buChar char="●"/>
            </a:pPr>
            <a:r>
              <a:rPr lang="en" sz="1115"/>
              <a:t>Difference in performance between FE and FT models not as large as RAVDESS experiments</a:t>
            </a:r>
            <a:endParaRPr sz="1115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115"/>
          </a:p>
          <a:p>
            <a:pPr indent="-299402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115"/>
              <a:buChar char="●"/>
            </a:pPr>
            <a:r>
              <a:rPr lang="en" sz="1115"/>
              <a:t>Image enhancement techniques exhibit very similar performance</a:t>
            </a:r>
            <a:endParaRPr sz="1115"/>
          </a:p>
          <a:p>
            <a:pPr indent="-292417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05"/>
              <a:buChar char="○"/>
            </a:pPr>
            <a:r>
              <a:rPr lang="en" sz="1005"/>
              <a:t>Within 2% - 5% typically</a:t>
            </a:r>
            <a:endParaRPr sz="1005"/>
          </a:p>
          <a:p>
            <a:pPr indent="0" lvl="0" marL="9144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115"/>
          </a:p>
          <a:p>
            <a:pPr indent="-299402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115"/>
              <a:buChar char="●"/>
            </a:pPr>
            <a:r>
              <a:rPr lang="en" sz="1115"/>
              <a:t>Models generally performed best at classifying samples of the angry emotional class</a:t>
            </a:r>
            <a:endParaRPr sz="1115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115"/>
          </a:p>
          <a:p>
            <a:pPr indent="-299402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115"/>
              <a:buChar char="●"/>
            </a:pPr>
            <a:r>
              <a:rPr lang="en" sz="1115"/>
              <a:t>Lowest performance when classifying samples of the fear and sad emotional classes</a:t>
            </a:r>
            <a:endParaRPr sz="111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715"/>
          </a:p>
        </p:txBody>
      </p:sp>
      <p:graphicFrame>
        <p:nvGraphicFramePr>
          <p:cNvPr id="421" name="Google Shape;421;p54"/>
          <p:cNvGraphicFramePr/>
          <p:nvPr/>
        </p:nvGraphicFramePr>
        <p:xfrm>
          <a:off x="258200" y="156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{F0F57C8A-2B7B-4B1B-9966-724F26E9C8AE}</a:tableStyleId>
              </a:tblPr>
              <a:tblGrid>
                <a:gridCol w="1004075"/>
                <a:gridCol w="958225"/>
                <a:gridCol w="1305400"/>
                <a:gridCol w="1318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Model</a:t>
                      </a:r>
                      <a:endParaRPr b="1"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Image Enhancement</a:t>
                      </a:r>
                      <a:endParaRPr b="1"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Test Accuracy - Unaugmented Training Data</a:t>
                      </a:r>
                      <a:endParaRPr b="1"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Test Accuracy - Augmented Training Data</a:t>
                      </a:r>
                      <a:endParaRPr b="1"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282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VGG-16 FT</a:t>
                      </a:r>
                      <a:endParaRPr i="1"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N/A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64%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64%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282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VGG-19 FT</a:t>
                      </a:r>
                      <a:endParaRPr i="1"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N/A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63%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63%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08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InceptionV3 FT</a:t>
                      </a:r>
                      <a:endParaRPr i="1"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N/A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17%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54%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282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Xception FT</a:t>
                      </a:r>
                      <a:endParaRPr i="1"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N/A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17%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57%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282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ResNet-50 FT</a:t>
                      </a:r>
                      <a:endParaRPr i="1"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CS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43%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51%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269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AlexNet</a:t>
                      </a:r>
                      <a:endParaRPr i="1"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N/A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17%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61%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2697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Model Averaging Ensemble Test Accuracy</a:t>
                      </a: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- 66%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422" name="Google Shape;422;p54"/>
          <p:cNvSpPr txBox="1"/>
          <p:nvPr/>
        </p:nvSpPr>
        <p:spPr>
          <a:xfrm>
            <a:off x="258238" y="4253725"/>
            <a:ext cx="45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Best Results of Each Model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Ensemble Results - CREMA-D Experiments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5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55"/>
          <p:cNvSpPr txBox="1"/>
          <p:nvPr>
            <p:ph idx="2" type="body"/>
          </p:nvPr>
        </p:nvSpPr>
        <p:spPr>
          <a:xfrm>
            <a:off x="4781600" y="1482400"/>
            <a:ext cx="3554700" cy="30816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30" name="Google Shape;430;p55"/>
          <p:cNvGraphicFramePr/>
          <p:nvPr/>
        </p:nvGraphicFramePr>
        <p:xfrm>
          <a:off x="1154575" y="148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{4EB05709-4DDC-43D5-BD9C-297FB09501D7}</a:tableStyleId>
              </a:tblPr>
              <a:tblGrid>
                <a:gridCol w="843525"/>
                <a:gridCol w="876275"/>
                <a:gridCol w="810775"/>
                <a:gridCol w="843525"/>
              </a:tblGrid>
              <a:tr h="569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Emotion</a:t>
                      </a:r>
                      <a:endParaRPr b="1"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Precision</a:t>
                      </a:r>
                      <a:endParaRPr b="1"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Recall</a:t>
                      </a:r>
                      <a:endParaRPr b="1"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F1-Score</a:t>
                      </a:r>
                      <a:endParaRPr b="1"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358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Angry</a:t>
                      </a:r>
                      <a:endParaRPr i="1"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76%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82%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79%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358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Disgust</a:t>
                      </a:r>
                      <a:endParaRPr i="1"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64%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61%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63%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358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Fear</a:t>
                      </a:r>
                      <a:endParaRPr i="1"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66%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47%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55%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358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Happy</a:t>
                      </a:r>
                      <a:endParaRPr i="1"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69%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68%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68%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358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Neutral</a:t>
                      </a:r>
                      <a:endParaRPr i="1"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61%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73%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66%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358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Sad</a:t>
                      </a:r>
                      <a:endParaRPr i="1"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58%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65%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61%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3588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Ensemble Test Accuracy: 66%</a:t>
                      </a:r>
                      <a:endParaRPr b="1"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pic>
        <p:nvPicPr>
          <p:cNvPr id="431" name="Google Shape;43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1600" y="1482400"/>
            <a:ext cx="3554700" cy="30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Observations</a:t>
            </a:r>
            <a:endParaRPr/>
          </a:p>
        </p:txBody>
      </p:sp>
      <p:sp>
        <p:nvSpPr>
          <p:cNvPr id="437" name="Google Shape;437;p56"/>
          <p:cNvSpPr txBox="1"/>
          <p:nvPr>
            <p:ph idx="1" type="body"/>
          </p:nvPr>
        </p:nvSpPr>
        <p:spPr>
          <a:xfrm>
            <a:off x="1034925" y="923575"/>
            <a:ext cx="7552200" cy="42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73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0"/>
              <a:buChar char="●"/>
            </a:pPr>
            <a:r>
              <a:rPr lang="en" sz="1010"/>
              <a:t>Shallower models with no image enhancement performed best on both RAVDESS and CREMA-D corpora</a:t>
            </a:r>
            <a:endParaRPr sz="1010"/>
          </a:p>
          <a:p>
            <a:pPr indent="-283844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70"/>
              <a:buChar char="○"/>
            </a:pPr>
            <a:r>
              <a:rPr lang="en" sz="870"/>
              <a:t>VGG-16 and VGG-19</a:t>
            </a:r>
            <a:endParaRPr sz="870"/>
          </a:p>
          <a:p>
            <a:pPr indent="0" lvl="0" marL="9144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010"/>
          </a:p>
          <a:p>
            <a:pPr indent="-292735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0"/>
              <a:buChar char="●"/>
            </a:pPr>
            <a:r>
              <a:rPr lang="en" sz="1010"/>
              <a:t>Deeper models benefitted from image enhancement techniques</a:t>
            </a:r>
            <a:endParaRPr sz="1010"/>
          </a:p>
          <a:p>
            <a:pPr indent="-283844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70"/>
              <a:buChar char="○"/>
            </a:pPr>
            <a:r>
              <a:rPr lang="en" sz="870"/>
              <a:t>InceptionV3 and Xception</a:t>
            </a:r>
            <a:endParaRPr sz="870"/>
          </a:p>
          <a:p>
            <a:pPr indent="0" lvl="0" marL="9144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010"/>
          </a:p>
          <a:p>
            <a:pPr indent="-292735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0"/>
              <a:buChar char="●"/>
            </a:pPr>
            <a:r>
              <a:rPr lang="en" sz="1010"/>
              <a:t>Fine-tuning models generally offered improved performance over feature extraction models</a:t>
            </a:r>
            <a:endParaRPr sz="1010"/>
          </a:p>
          <a:p>
            <a:pPr indent="-283844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70"/>
              <a:buChar char="○"/>
            </a:pPr>
            <a:r>
              <a:rPr lang="en" sz="870"/>
              <a:t>Particularly with the RAVDESS corpus</a:t>
            </a:r>
            <a:endParaRPr sz="870"/>
          </a:p>
          <a:p>
            <a:pPr indent="0" lvl="0" marL="9144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010"/>
          </a:p>
          <a:p>
            <a:pPr indent="-292735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0"/>
              <a:buChar char="●"/>
            </a:pPr>
            <a:r>
              <a:rPr lang="en" sz="1010"/>
              <a:t>Models trained on augmented training datasets largely outperformed those trained on unaugmented training datasets</a:t>
            </a:r>
            <a:endParaRPr sz="101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010"/>
          </a:p>
          <a:p>
            <a:pPr indent="-292735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0"/>
              <a:buChar char="●"/>
            </a:pPr>
            <a:r>
              <a:rPr lang="en" sz="1010"/>
              <a:t>AlexNet models generally offered similar performance to those utilizing transfer learning and fine-tuning</a:t>
            </a:r>
            <a:endParaRPr sz="1010"/>
          </a:p>
          <a:p>
            <a:pPr indent="-283844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70"/>
              <a:buChar char="○"/>
            </a:pPr>
            <a:r>
              <a:rPr lang="en" sz="870"/>
              <a:t>Within 3% classification accuracy, typically</a:t>
            </a:r>
            <a:endParaRPr sz="870"/>
          </a:p>
          <a:p>
            <a:pPr indent="0" lvl="0" marL="9144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010"/>
          </a:p>
          <a:p>
            <a:pPr indent="-292735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0"/>
              <a:buChar char="●"/>
            </a:pPr>
            <a:r>
              <a:rPr lang="en" sz="1010"/>
              <a:t>ResNet-50 models consistently the weakest performers</a:t>
            </a:r>
            <a:endParaRPr sz="91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to State-of-the-Art Methods</a:t>
            </a:r>
            <a:endParaRPr/>
          </a:p>
        </p:txBody>
      </p:sp>
      <p:sp>
        <p:nvSpPr>
          <p:cNvPr id="443" name="Google Shape;443;p5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5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45" name="Google Shape;445;p57"/>
          <p:cNvGraphicFramePr/>
          <p:nvPr/>
        </p:nvGraphicFramePr>
        <p:xfrm>
          <a:off x="1406788" y="113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{F0F57C8A-2B7B-4B1B-9966-724F26E9C8AE}</a:tableStyleId>
              </a:tblPr>
              <a:tblGrid>
                <a:gridCol w="835550"/>
                <a:gridCol w="704000"/>
                <a:gridCol w="552750"/>
                <a:gridCol w="926825"/>
                <a:gridCol w="933375"/>
                <a:gridCol w="690750"/>
                <a:gridCol w="743150"/>
                <a:gridCol w="762800"/>
                <a:gridCol w="671100"/>
              </a:tblGrid>
              <a:tr h="347050">
                <a:tc gridSpan="9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RAVDESS Classification Accuracy Performance Comparison</a:t>
                      </a:r>
                      <a:endParaRPr b="1"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595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Method</a:t>
                      </a:r>
                      <a:endParaRPr b="1" i="1" sz="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Gated ResNet CNN</a:t>
                      </a:r>
                      <a:endParaRPr sz="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1D-CNN</a:t>
                      </a:r>
                      <a:endParaRPr sz="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Multimodal Intercorrelations</a:t>
                      </a:r>
                      <a:endParaRPr sz="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Attention-based CNN</a:t>
                      </a:r>
                      <a:endParaRPr sz="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AI-assisted Deep Stride CNN</a:t>
                      </a:r>
                      <a:endParaRPr sz="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AlexNet Model with Augmented Training Data</a:t>
                      </a:r>
                      <a:endParaRPr sz="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VGG-16 FT Model with Augmented Training Data</a:t>
                      </a:r>
                      <a:endParaRPr sz="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Model Averaging E</a:t>
                      </a:r>
                      <a:r>
                        <a:rPr lang="en" sz="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nsemble </a:t>
                      </a:r>
                      <a:endParaRPr sz="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48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Reference</a:t>
                      </a:r>
                      <a:endParaRPr b="1" i="1" sz="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[5]</a:t>
                      </a:r>
                      <a:endParaRPr sz="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[2]</a:t>
                      </a:r>
                      <a:endParaRPr sz="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[3]</a:t>
                      </a:r>
                      <a:endParaRPr sz="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[1]</a:t>
                      </a:r>
                      <a:endParaRPr sz="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[4]</a:t>
                      </a:r>
                      <a:endParaRPr sz="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N/A</a:t>
                      </a:r>
                      <a:endParaRPr sz="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N/A</a:t>
                      </a:r>
                      <a:endParaRPr sz="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N/A</a:t>
                      </a:r>
                      <a:endParaRPr sz="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48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Accuracy</a:t>
                      </a:r>
                      <a:endParaRPr b="1" i="1" sz="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64.48%</a:t>
                      </a:r>
                      <a:endParaRPr sz="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71.61%</a:t>
                      </a:r>
                      <a:endParaRPr sz="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72%</a:t>
                      </a:r>
                      <a:endParaRPr sz="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77.4%</a:t>
                      </a:r>
                      <a:endParaRPr sz="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80%</a:t>
                      </a:r>
                      <a:endParaRPr sz="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83%</a:t>
                      </a:r>
                      <a:endParaRPr sz="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84%</a:t>
                      </a:r>
                      <a:endParaRPr sz="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85%</a:t>
                      </a:r>
                      <a:endParaRPr sz="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6" name="Google Shape;446;p57"/>
          <p:cNvGraphicFramePr/>
          <p:nvPr/>
        </p:nvGraphicFramePr>
        <p:xfrm>
          <a:off x="1406775" y="299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{F0F57C8A-2B7B-4B1B-9966-724F26E9C8AE}</a:tableStyleId>
              </a:tblPr>
              <a:tblGrid>
                <a:gridCol w="911975"/>
                <a:gridCol w="756050"/>
                <a:gridCol w="1057350"/>
                <a:gridCol w="1024600"/>
                <a:gridCol w="737675"/>
                <a:gridCol w="803175"/>
                <a:gridCol w="688050"/>
                <a:gridCol w="841450"/>
              </a:tblGrid>
              <a:tr h="306050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CREMA-D</a:t>
                      </a:r>
                      <a:r>
                        <a:rPr b="1"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Classification Accuracy Performance Comparison</a:t>
                      </a:r>
                      <a:endParaRPr b="1"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78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Method</a:t>
                      </a:r>
                      <a:endParaRPr b="1" i="1" sz="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Unimodal RBF-SVM with Metric Learning</a:t>
                      </a:r>
                      <a:endParaRPr sz="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AlexNet Model with Augmented Training Data and Contrast-stretching</a:t>
                      </a:r>
                      <a:endParaRPr sz="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VGG-19 FT Models with Original and Augmented Training Data</a:t>
                      </a:r>
                      <a:endParaRPr sz="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Multimodal RBF-SVM with Metric Learning</a:t>
                      </a:r>
                      <a:endParaRPr sz="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VGG-16 FT Models with Original and Augmented Training Data</a:t>
                      </a:r>
                      <a:endParaRPr sz="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Model Averaging Ensemble </a:t>
                      </a:r>
                      <a:endParaRPr sz="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Multimodal Temporal Deep Network</a:t>
                      </a:r>
                      <a:endParaRPr sz="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</a:tr>
              <a:tr h="299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Reference</a:t>
                      </a:r>
                      <a:endParaRPr b="1" i="1" sz="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[7]</a:t>
                      </a:r>
                      <a:endParaRPr sz="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N/A</a:t>
                      </a:r>
                      <a:endParaRPr sz="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N/A</a:t>
                      </a:r>
                      <a:endParaRPr sz="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[7]</a:t>
                      </a:r>
                      <a:endParaRPr sz="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N/A</a:t>
                      </a:r>
                      <a:endParaRPr sz="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N/A</a:t>
                      </a:r>
                      <a:endParaRPr sz="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[6]</a:t>
                      </a:r>
                      <a:endParaRPr sz="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</a:tr>
              <a:tr h="30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Accuracy</a:t>
                      </a:r>
                      <a:endParaRPr b="1" i="1" sz="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58.2</a:t>
                      </a:r>
                      <a:r>
                        <a:rPr lang="en" sz="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%</a:t>
                      </a:r>
                      <a:endParaRPr sz="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62%</a:t>
                      </a:r>
                      <a:endParaRPr sz="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63%</a:t>
                      </a:r>
                      <a:endParaRPr sz="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63.6</a:t>
                      </a:r>
                      <a:r>
                        <a:rPr lang="en" sz="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%</a:t>
                      </a:r>
                      <a:endParaRPr sz="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64%</a:t>
                      </a:r>
                      <a:endParaRPr sz="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66%</a:t>
                      </a:r>
                      <a:endParaRPr sz="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74</a:t>
                      </a:r>
                      <a:r>
                        <a:rPr lang="en" sz="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%</a:t>
                      </a:r>
                      <a:endParaRPr sz="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</a:t>
            </a:r>
            <a:endParaRPr/>
          </a:p>
        </p:txBody>
      </p:sp>
      <p:sp>
        <p:nvSpPr>
          <p:cNvPr id="457" name="Google Shape;457;p59"/>
          <p:cNvSpPr txBox="1"/>
          <p:nvPr>
            <p:ph idx="1" type="body"/>
          </p:nvPr>
        </p:nvSpPr>
        <p:spPr>
          <a:xfrm>
            <a:off x="1297500" y="1113525"/>
            <a:ext cx="7038900" cy="33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Proposed methodology successfully improves performance over current SOTA unimodal methods on RAVDESS speech corpus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Yields comparable performance to both unimodal and multimodal SOTA methods on CREMA-D speech corpus 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Shown that ensemble learning is a viable method for use in Speech Emotion Recognition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Reduces the dispersion of the predictions and model performance</a:t>
            </a:r>
            <a:endParaRPr/>
          </a:p>
          <a:p>
            <a:pPr indent="-28797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Improved robustness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May be more suitable for real-world deployment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All trained models are saved and </a:t>
            </a:r>
            <a:r>
              <a:rPr lang="en"/>
              <a:t>available</a:t>
            </a:r>
            <a:r>
              <a:rPr lang="en"/>
              <a:t> for further use in research or deployment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Use as-is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Utilize as a transfer learning model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Image enhancement shown to offer marginal performance gains with deeper models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May be applicable in other domains of image classification tasks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0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Aspirations</a:t>
            </a:r>
            <a:endParaRPr/>
          </a:p>
        </p:txBody>
      </p:sp>
      <p:sp>
        <p:nvSpPr>
          <p:cNvPr id="468" name="Google Shape;468;p6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Further investigation of ensemble learning methods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Weighted model averaging ensemble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Stacked generalization ensemble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Combine RAVDESS and CREMA-D speech corpora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Oversampling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Undersampling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Real-time SER system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Approaches to SER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Classical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Extract features from raw audio:</a:t>
            </a:r>
            <a:endParaRPr/>
          </a:p>
          <a:p>
            <a:pPr indent="-293211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Energy</a:t>
            </a:r>
            <a:endParaRPr/>
          </a:p>
          <a:p>
            <a:pPr indent="-293211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Pitch</a:t>
            </a:r>
            <a:endParaRPr/>
          </a:p>
          <a:p>
            <a:pPr indent="-293211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Mel-frequency cepstral coefficients</a:t>
            </a:r>
            <a:endParaRPr/>
          </a:p>
          <a:p>
            <a:pPr indent="-293211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Filter banks</a:t>
            </a:r>
            <a:endParaRPr/>
          </a:p>
          <a:p>
            <a:pPr indent="-293211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Chroma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3211" lvl="1" marL="914400" rtl="0" algn="l">
              <a:spcBef>
                <a:spcPts val="12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Utilize more traditional machine learning algorithms to perform classification task</a:t>
            </a:r>
            <a:endParaRPr/>
          </a:p>
          <a:p>
            <a:pPr indent="-293211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Support Vector Machines</a:t>
            </a:r>
            <a:endParaRPr/>
          </a:p>
          <a:p>
            <a:pPr indent="-293211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Recurrent Neural Networks</a:t>
            </a:r>
            <a:endParaRPr/>
          </a:p>
          <a:p>
            <a:pPr indent="-293211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Multilayer Perceptrons</a:t>
            </a:r>
            <a:endParaRPr/>
          </a:p>
        </p:txBody>
      </p:sp>
      <p:sp>
        <p:nvSpPr>
          <p:cNvPr id="160" name="Google Shape;160;p1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Conventional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Convert audio samples to spectrogram images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Visual method of representing the signal strength over time at various frequencies present in a particular sound wave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1" marL="914400" rtl="0" algn="l">
              <a:spcBef>
                <a:spcPts val="12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Utilize convolutional neural networks (CNNs) to classify spectrogram images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2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3"/>
          <p:cNvSpPr txBox="1"/>
          <p:nvPr>
            <p:ph type="title"/>
          </p:nvPr>
        </p:nvSpPr>
        <p:spPr>
          <a:xfrm>
            <a:off x="1297500" y="924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479" name="Google Shape;479;p63"/>
          <p:cNvSpPr txBox="1"/>
          <p:nvPr>
            <p:ph idx="1" type="body"/>
          </p:nvPr>
        </p:nvSpPr>
        <p:spPr>
          <a:xfrm>
            <a:off x="1297500" y="609175"/>
            <a:ext cx="7038900" cy="32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[1] M. Xu, F. Zhang, and W. Zhang, “Head fusion: Improving the accuracy and robustness of speech emotion recognition on the IEMOCAP and Ravdess </a:t>
            </a:r>
            <a:br>
              <a:rPr lang="en" sz="3300"/>
            </a:br>
            <a:r>
              <a:rPr lang="en" sz="3300"/>
              <a:t>	</a:t>
            </a:r>
            <a:r>
              <a:rPr lang="en" sz="3300"/>
              <a:t>Dataset,” IEEE Access, vol. 9, pp. 74539–74549, 2021.</a:t>
            </a:r>
            <a:endParaRPr sz="3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300"/>
              <a:t>[2] D. Issa, M.F. Demirci, and A.Yazici,‘‘Speech Emotion Recognition With deep convolutional neural networks,’’ Biomed. Signal Process. Control, vol. 59, </a:t>
            </a:r>
            <a:br>
              <a:rPr lang="en" sz="3300"/>
            </a:br>
            <a:r>
              <a:rPr lang="en" sz="3300"/>
              <a:t>	May 2020, Art. no. 101894.</a:t>
            </a:r>
            <a:endParaRPr sz="3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300"/>
              <a:t>[3] H. Li, W. Ding, Z. Wu, and Z. Liu, ‘‘Learning fine-grained multimodal alignment for speech emotion recognition,’’ 2020, arXiv:2010.12733. [Online]. </a:t>
            </a:r>
            <a:br>
              <a:rPr lang="en" sz="3300"/>
            </a:br>
            <a:r>
              <a:rPr lang="en" sz="3300"/>
              <a:t>	Available: http://arxiv.org/abs/2010.12733</a:t>
            </a:r>
            <a:endParaRPr sz="3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300"/>
              <a:t>[4] Mustaqeem and S. Kwon, “A CNN-assisted enhanced audio signal processing for speech emotion recognition,” Sensors, vol. 20, no. 1, p. 183, 2019.</a:t>
            </a:r>
            <a:endParaRPr sz="3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300"/>
              <a:t>[5] Y. Zeng, H. Mao, D. Peng, and Z. Yi, “Spectrogram based multi-task audio classification,” Multimedia Tools and Applications, vol. 78, no. 3, pp. </a:t>
            </a:r>
            <a:br>
              <a:rPr lang="en" sz="3300"/>
            </a:br>
            <a:r>
              <a:rPr lang="en" sz="3300"/>
              <a:t>	3705–3722, 2019. </a:t>
            </a:r>
            <a:endParaRPr sz="3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300"/>
              <a:t>[6] E. Ghaleb, M. Popa, and S. Asteriadis, “Multimodal and temporal perception of audio-visual cues for emotion recognition,” 2019 8th International </a:t>
            </a:r>
            <a:br>
              <a:rPr lang="en" sz="3300"/>
            </a:br>
            <a:r>
              <a:rPr lang="en" sz="3300"/>
              <a:t>	Conference on Affective Computing and Intelligent Interaction (ACII), 2019. </a:t>
            </a:r>
            <a:endParaRPr sz="3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300"/>
              <a:t>[7] E. Ghaleb, M. Popa, and S. Asteriadis, “Metric learning based multimodal audio-visual emotion recognition,” IEEE MultiMedia, vol. 27, no. 1, pp. </a:t>
            </a:r>
            <a:br>
              <a:rPr lang="en" sz="3300"/>
            </a:br>
            <a:r>
              <a:rPr lang="en" sz="3300"/>
              <a:t>	37–48, 2019. </a:t>
            </a:r>
            <a:endParaRPr sz="3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Recording Audio and Audio Preprocessing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Sampling Rate and Bit Depth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0" y="1567550"/>
            <a:ext cx="5469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Sound waves are analog, continuous time-signals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Must be converted to digital, discrete-time signals to record and store sound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Sampling Rate</a:t>
            </a:r>
            <a:r>
              <a:rPr lang="en"/>
              <a:t> - Number of audio samples taken per second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Increasing rate allows for a better approximation of the actual analog sound signal, increases the amount of data being recorded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Bit Depth</a:t>
            </a:r>
            <a:r>
              <a:rPr lang="en"/>
              <a:t> -  Number of possible amplitude values for a </a:t>
            </a:r>
            <a:r>
              <a:rPr lang="en"/>
              <a:t>single</a:t>
            </a:r>
            <a:r>
              <a:rPr lang="en"/>
              <a:t> sample of a discrete-time audio signal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Higher bit depth yields higher resolution of the discrete-time audio signal</a:t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 rotWithShape="1">
          <a:blip r:embed="rId3">
            <a:alphaModFix/>
          </a:blip>
          <a:srcRect b="0" l="0" r="0" t="6041"/>
          <a:stretch/>
        </p:blipFill>
        <p:spPr>
          <a:xfrm>
            <a:off x="5469300" y="1307850"/>
            <a:ext cx="3369900" cy="3161782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9"/>
          <p:cNvSpPr txBox="1"/>
          <p:nvPr/>
        </p:nvSpPr>
        <p:spPr>
          <a:xfrm>
            <a:off x="5469300" y="4478750"/>
            <a:ext cx="336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Effect of Increasing Sampling Rate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Log-mel Spectrograms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884850" y="1159375"/>
            <a:ext cx="5737500" cy="36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Frame the given signal into small overlapping audio frames 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Calculate periodogram estimates of the power spectrum for each audio frame</a:t>
            </a:r>
            <a:endParaRPr/>
          </a:p>
          <a:p>
            <a:pPr indent="-287972" lvl="2" marL="1371600" rtl="0" algn="l">
              <a:spcBef>
                <a:spcPts val="0"/>
              </a:spcBef>
              <a:spcAft>
                <a:spcPts val="0"/>
              </a:spcAft>
              <a:buSzPct val="100000"/>
              <a:buAutoNum type="romanLcPeriod"/>
            </a:pPr>
            <a:r>
              <a:rPr lang="en"/>
              <a:t>Fast Fourier Transform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Map spectrum’s powers onto the mel-scale using a mel-filterbank yielding filterbank energies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Apply logarithmic function to filterbank energies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Applied as humans do not hear loudness on a linear scale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Compresses features so they match more closely what humans actually hear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Perform discrete cosine transform (DCT) on log mel-filterbank energies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Yields the mel-frequency cepstral coefficients (MFCCs)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 Generate spectrogram with MFCCs and Short Time Fourier Transform (STFT)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Add results of STFT to m</a:t>
            </a:r>
            <a:r>
              <a:rPr lang="en"/>
              <a:t>atrix which records the magnitude and phase for each point in time and </a:t>
            </a:r>
            <a:r>
              <a:rPr lang="en"/>
              <a:t>frequency</a:t>
            </a:r>
            <a:endParaRPr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1450" y="1855795"/>
            <a:ext cx="2133200" cy="210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0"/>
          <p:cNvSpPr txBox="1"/>
          <p:nvPr/>
        </p:nvSpPr>
        <p:spPr>
          <a:xfrm>
            <a:off x="6661400" y="3959050"/>
            <a:ext cx="2133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Mel-scale as a Function of Frequency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1"/>
          <p:cNvPicPr preferRelativeResize="0"/>
          <p:nvPr/>
        </p:nvPicPr>
        <p:blipFill rotWithShape="1">
          <a:blip r:embed="rId3">
            <a:alphaModFix/>
          </a:blip>
          <a:srcRect b="11449" l="0" r="0" t="0"/>
          <a:stretch/>
        </p:blipFill>
        <p:spPr>
          <a:xfrm>
            <a:off x="1297500" y="1021825"/>
            <a:ext cx="3120249" cy="339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1"/>
          <p:cNvPicPr preferRelativeResize="0"/>
          <p:nvPr/>
        </p:nvPicPr>
        <p:blipFill rotWithShape="1">
          <a:blip r:embed="rId4">
            <a:alphaModFix/>
          </a:blip>
          <a:srcRect b="0" l="0" r="0" t="1516"/>
          <a:stretch/>
        </p:blipFill>
        <p:spPr>
          <a:xfrm>
            <a:off x="4849250" y="1418313"/>
            <a:ext cx="3978600" cy="2598738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Log-mel Spectrograms (contd.)</a:t>
            </a:r>
            <a:endParaRPr/>
          </a:p>
        </p:txBody>
      </p:sp>
      <p:sp>
        <p:nvSpPr>
          <p:cNvPr id="189" name="Google Shape;189;p21"/>
          <p:cNvSpPr txBox="1"/>
          <p:nvPr/>
        </p:nvSpPr>
        <p:spPr>
          <a:xfrm>
            <a:off x="4849250" y="4017050"/>
            <a:ext cx="397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Typical Log-mel Spectrogram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21"/>
          <p:cNvSpPr txBox="1"/>
          <p:nvPr/>
        </p:nvSpPr>
        <p:spPr>
          <a:xfrm>
            <a:off x="1297500" y="4417250"/>
            <a:ext cx="312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Short Time Fourier Transform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